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2" r:id="rId3"/>
    <p:sldMasterId id="2147483653" r:id="rId4"/>
  </p:sldMasterIdLst>
  <p:notesMasterIdLst>
    <p:notesMasterId r:id="rId15"/>
  </p:notesMasterIdLst>
  <p:sldIdLst>
    <p:sldId id="271" r:id="rId5"/>
    <p:sldId id="273" r:id="rId6"/>
    <p:sldId id="274" r:id="rId7"/>
    <p:sldId id="276" r:id="rId8"/>
    <p:sldId id="277" r:id="rId9"/>
    <p:sldId id="278" r:id="rId10"/>
    <p:sldId id="279" r:id="rId11"/>
    <p:sldId id="275" r:id="rId12"/>
    <p:sldId id="280" r:id="rId13"/>
    <p:sldId id="281" r:id="rId14"/>
  </p:sldIdLst>
  <p:sldSz cx="10080625" cy="7559675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0" d="100"/>
          <a:sy n="60" d="100"/>
        </p:scale>
        <p:origin x="1236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Droid Sans Fallback" charset="0"/>
              </a:defRPr>
            </a:lvl1pPr>
          </a:lstStyle>
          <a:p>
            <a:pPr>
              <a:defRPr/>
            </a:pPr>
            <a:fld id="{077BB003-E699-4615-93D2-9B7A86856E7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0D0CC0-E66A-4684-9D20-0FE483504134}" type="slidenum">
              <a:rPr lang="es-ES" altLang="en-US" sz="1400" smtClean="0">
                <a:ea typeface="Arial Unicode MS"/>
                <a:cs typeface="Droid Sans Fallback"/>
              </a:rPr>
              <a:pPr>
                <a:spcBef>
                  <a:spcPct val="0"/>
                </a:spcBef>
              </a:pPr>
              <a:t>2</a:t>
            </a:fld>
            <a:endParaRPr lang="es-ES" altLang="en-US" sz="1400" smtClean="0">
              <a:ea typeface="Arial Unicode MS"/>
              <a:cs typeface="Droid Sans Fallback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0D0CC0-E66A-4684-9D20-0FE483504134}" type="slidenum">
              <a:rPr lang="es-ES" altLang="en-US" sz="1400" smtClean="0">
                <a:ea typeface="Arial Unicode MS"/>
                <a:cs typeface="Droid Sans Fallback"/>
              </a:rPr>
              <a:pPr>
                <a:spcBef>
                  <a:spcPct val="0"/>
                </a:spcBef>
              </a:pPr>
              <a:t>3</a:t>
            </a:fld>
            <a:endParaRPr lang="es-ES" altLang="en-US" sz="1400" smtClean="0">
              <a:ea typeface="Arial Unicode MS"/>
              <a:cs typeface="Droid Sans Fallback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3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 userDrawn="1"/>
        </p:nvSpPr>
        <p:spPr bwMode="auto">
          <a:xfrm>
            <a:off x="15875" y="252413"/>
            <a:ext cx="10080625" cy="900112"/>
          </a:xfrm>
          <a:prstGeom prst="roundRect">
            <a:avLst>
              <a:gd name="adj" fmla="val 176"/>
            </a:avLst>
          </a:prstGeom>
          <a:solidFill>
            <a:srgbClr val="579D1C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781B-BE44-4065-8E21-2CE79254EBE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0316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06483-14D3-4AD3-A5FF-64C84C9A3BA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7972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C011F-E4D8-4802-A017-F3FD127565B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30012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 noChangeArrowheads="1"/>
          </p:cNvSpPr>
          <p:nvPr userDrawn="1"/>
        </p:nvSpPr>
        <p:spPr bwMode="auto">
          <a:xfrm>
            <a:off x="15875" y="252413"/>
            <a:ext cx="10080625" cy="900112"/>
          </a:xfrm>
          <a:prstGeom prst="roundRect">
            <a:avLst>
              <a:gd name="adj" fmla="val 176"/>
            </a:avLst>
          </a:prstGeom>
          <a:solidFill>
            <a:srgbClr val="579D1C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9304-5176-4C69-8577-837DA23B807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0410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1C90-F2F1-4747-80FE-48D73EA2266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1352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786E6-534B-4170-9FF3-8BBCCE87BD8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28309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79BF-482A-4490-995D-8ABC4A13259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831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16E2-CC77-471A-A781-507F51A791B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18810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25FF-257F-424E-ABDB-95AE205C17F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490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3D9A5-F13F-4086-9867-F075DD614B6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98016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9E2F-DE95-414C-BACA-E1C573132BB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3967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 userDrawn="1"/>
        </p:nvSpPr>
        <p:spPr bwMode="auto">
          <a:xfrm>
            <a:off x="15875" y="252413"/>
            <a:ext cx="10080625" cy="900112"/>
          </a:xfrm>
          <a:prstGeom prst="roundRect">
            <a:avLst>
              <a:gd name="adj" fmla="val 176"/>
            </a:avLst>
          </a:prstGeom>
          <a:solidFill>
            <a:srgbClr val="579D1C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EE4-ACFC-49D8-910B-7AF13BF064F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7288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B6115-4E09-47C0-B72D-10504F2FAF6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14071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F447-8677-401D-865D-BB932F69D10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37222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F1CD-C62E-4A72-B993-8928F73ED04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0281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2500" y="293688"/>
            <a:ext cx="2265363" cy="58578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293688"/>
            <a:ext cx="6646862" cy="5857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07B9F-96D2-4B12-8326-523FFC23FFE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49378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1F737-0559-4480-8960-7B042E30A1D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50116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C9E2-7CEA-4E6D-ADE8-9F6197E85B6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20989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A771-169B-4178-B06B-09BB6B35428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52206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FC3E-4B09-4CDE-B074-92A77917A37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21799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CD1B9-5DCE-469F-8F66-7E7F7C5066E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70869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863F-047C-44FE-BA60-431099F5144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2028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 userDrawn="1"/>
        </p:nvSpPr>
        <p:spPr bwMode="auto">
          <a:xfrm>
            <a:off x="15875" y="252413"/>
            <a:ext cx="10080625" cy="900112"/>
          </a:xfrm>
          <a:prstGeom prst="roundRect">
            <a:avLst>
              <a:gd name="adj" fmla="val 176"/>
            </a:avLst>
          </a:prstGeom>
          <a:solidFill>
            <a:srgbClr val="579D1C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B182-31E0-48E8-9D1F-490E1C31395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5142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0392-435A-4881-938D-F4086467382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86663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25B4-DFD6-49A9-A19B-1900AFABCC8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7532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7E24A-DDF3-474A-8422-2052E4C7459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9357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3F3EB-4286-4565-807F-8E727FD18CD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68644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68C0-0634-4943-BFBD-3E712117C32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20683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66E17-2E14-42DA-8287-DABE751CA32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33539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53C16-8D9E-4850-B1F1-757D71D1A62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29988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A1405-EF4B-4FAB-A9E0-5A2BA007E10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412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76F0-1096-4495-9BB1-95CA6298E2F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45381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43FC-8CD6-4FA2-B4AE-391D0188637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12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/>
          <p:cNvSpPr>
            <a:spLocks noChangeArrowheads="1"/>
          </p:cNvSpPr>
          <p:nvPr userDrawn="1"/>
        </p:nvSpPr>
        <p:spPr bwMode="auto">
          <a:xfrm>
            <a:off x="15875" y="252413"/>
            <a:ext cx="10080625" cy="900112"/>
          </a:xfrm>
          <a:prstGeom prst="roundRect">
            <a:avLst>
              <a:gd name="adj" fmla="val 176"/>
            </a:avLst>
          </a:prstGeom>
          <a:solidFill>
            <a:srgbClr val="579D1C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2559-5286-47D9-871E-ADC74FFB157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01834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1F5C-078F-4A10-846A-19B2E413F83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82382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CE2AB-C770-4380-A5DC-0266CADCCD4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5038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B972-E639-4A0B-B20E-B8999657FBC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16925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6B279-04B7-429B-8BB8-FA4A1A46A92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89678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2D748-ADD7-4751-9DCD-069C2F7A392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5087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7738" y="0"/>
            <a:ext cx="2274887" cy="675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7025" cy="675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3857-FA39-4AF1-A913-00356B39E92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3038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 noChangeArrowheads="1"/>
          </p:cNvSpPr>
          <p:nvPr userDrawn="1"/>
        </p:nvSpPr>
        <p:spPr bwMode="auto">
          <a:xfrm>
            <a:off x="15875" y="252413"/>
            <a:ext cx="10080625" cy="900112"/>
          </a:xfrm>
          <a:prstGeom prst="roundRect">
            <a:avLst>
              <a:gd name="adj" fmla="val 176"/>
            </a:avLst>
          </a:prstGeom>
          <a:solidFill>
            <a:srgbClr val="579D1C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55E4-D125-4F59-AE52-A1032B9E52D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7387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 noChangeArrowheads="1"/>
          </p:cNvSpPr>
          <p:nvPr userDrawn="1"/>
        </p:nvSpPr>
        <p:spPr bwMode="auto">
          <a:xfrm>
            <a:off x="15875" y="252413"/>
            <a:ext cx="10080625" cy="900112"/>
          </a:xfrm>
          <a:prstGeom prst="roundRect">
            <a:avLst>
              <a:gd name="adj" fmla="val 176"/>
            </a:avLst>
          </a:prstGeom>
          <a:solidFill>
            <a:srgbClr val="579D1C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412F5-51AB-4C6A-AE81-D593B038A4F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7353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 userDrawn="1"/>
        </p:nvSpPr>
        <p:spPr bwMode="auto">
          <a:xfrm>
            <a:off x="15875" y="252413"/>
            <a:ext cx="10080625" cy="900112"/>
          </a:xfrm>
          <a:prstGeom prst="roundRect">
            <a:avLst>
              <a:gd name="adj" fmla="val 176"/>
            </a:avLst>
          </a:prstGeom>
          <a:solidFill>
            <a:srgbClr val="579D1C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BD81-702F-437C-85FC-B09A9F902BE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009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D272-875A-4C4A-AAC1-6E6BD1235CD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668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DDDA-5F7A-462D-B7DC-31898E615B2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2060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pitchFamily="34" charset="-128"/>
              </a:defRPr>
            </a:lvl1pPr>
          </a:lstStyle>
          <a:p>
            <a:pPr>
              <a:defRPr/>
            </a:pPr>
            <a:fld id="{D0AF1FE0-4A97-4469-AE6C-7CA2F48D377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25" r:id="rId8"/>
    <p:sldLayoutId id="2147484026" r:id="rId9"/>
    <p:sldLayoutId id="2147484027" r:id="rId10"/>
    <p:sldLayoutId id="2147484028" r:id="rId11"/>
    <p:sldLayoutId id="2147484069" r:id="rId12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93688"/>
            <a:ext cx="9064625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smincho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smincho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4313" eaLnBrk="1">
              <a:lnSpc>
                <a:spcPct val="100000"/>
              </a:lnSpc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msmincho" charset="0"/>
              </a:defRPr>
            </a:lvl1pPr>
          </a:lstStyle>
          <a:p>
            <a:pPr>
              <a:defRPr/>
            </a:pPr>
            <a:fld id="{67F10817-6D5D-4BDF-92A6-95CFD19C1D1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2057" name="AutoShape 1"/>
          <p:cNvSpPr>
            <a:spLocks noChangeArrowheads="1"/>
          </p:cNvSpPr>
          <p:nvPr userDrawn="1"/>
        </p:nvSpPr>
        <p:spPr bwMode="auto">
          <a:xfrm>
            <a:off x="15875" y="252413"/>
            <a:ext cx="10080625" cy="900112"/>
          </a:xfrm>
          <a:prstGeom prst="roundRect">
            <a:avLst>
              <a:gd name="adj" fmla="val 176"/>
            </a:avLst>
          </a:prstGeom>
          <a:solidFill>
            <a:srgbClr val="579D1C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sminch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pitchFamily="34" charset="-128"/>
              </a:defRPr>
            </a:lvl1pPr>
          </a:lstStyle>
          <a:p>
            <a:pPr>
              <a:defRPr/>
            </a:pPr>
            <a:fld id="{596AAE03-2C6E-4A15-9B78-9E16FFE86AD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Muokkaa otsikon tekstimuotoa napsauttamalla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Muokkaa jäsennyksen tekstimuotoa napsauttamalla</a:t>
            </a:r>
          </a:p>
          <a:p>
            <a:pPr lvl="1"/>
            <a:r>
              <a:rPr lang="en-GB" altLang="en-US" smtClean="0"/>
              <a:t>Toinen jäsennystaso</a:t>
            </a:r>
          </a:p>
          <a:p>
            <a:pPr lvl="2"/>
            <a:r>
              <a:rPr lang="en-GB" altLang="en-US" smtClean="0"/>
              <a:t>Kolmas jäsennystaso</a:t>
            </a:r>
          </a:p>
          <a:p>
            <a:pPr lvl="3"/>
            <a:r>
              <a:rPr lang="en-GB" altLang="en-US" smtClean="0"/>
              <a:t>Neljäs jäsennystaso</a:t>
            </a:r>
          </a:p>
          <a:p>
            <a:pPr lvl="4"/>
            <a:r>
              <a:rPr lang="en-GB" altLang="en-US" smtClean="0"/>
              <a:t>Viides jäsennystaso</a:t>
            </a:r>
          </a:p>
          <a:p>
            <a:pPr lvl="4"/>
            <a:r>
              <a:rPr lang="en-GB" altLang="en-US" smtClean="0"/>
              <a:t>Kuudes jäsennystaso</a:t>
            </a:r>
          </a:p>
          <a:p>
            <a:pPr lvl="4"/>
            <a:r>
              <a:rPr lang="en-GB" altLang="en-US" smtClean="0"/>
              <a:t>Seitsemäs jäsennystaso</a:t>
            </a:r>
          </a:p>
          <a:p>
            <a:pPr lvl="4"/>
            <a:r>
              <a:rPr lang="en-GB" altLang="en-US" smtClean="0"/>
              <a:t>Kahdeksas jäsennystaso</a:t>
            </a:r>
          </a:p>
          <a:p>
            <a:pPr lvl="4"/>
            <a:r>
              <a:rPr lang="en-GB" altLang="en-US" smtClean="0"/>
              <a:t>Yhdeksäs jäsennystaso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pitchFamily="34" charset="-128"/>
              </a:defRPr>
            </a:lvl1pPr>
          </a:lstStyle>
          <a:p>
            <a:pPr>
              <a:defRPr/>
            </a:pPr>
            <a:fld id="{F9E6AA3D-9279-45E5-96D1-075E4548080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4025" y="2843634"/>
            <a:ext cx="9194800" cy="2880419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61"/>
              </a:spcAft>
              <a:defRPr/>
            </a:pPr>
            <a:r>
              <a:rPr lang="es-ES" sz="24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Dpt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of </a:t>
            </a:r>
            <a:r>
              <a:rPr lang="es-ES" sz="24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Geology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ES" sz="24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Geography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ES" sz="24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Environmental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Sciences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661"/>
              </a:spcAft>
              <a:defRPr/>
            </a:pP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University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Alcala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661"/>
              </a:spcAft>
              <a:defRPr/>
            </a:pPr>
            <a:endParaRPr lang="es-E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661"/>
              </a:spcAf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www.geogra.uah.es/patxi</a:t>
            </a:r>
            <a:endParaRPr lang="es-E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575816" y="2051546"/>
            <a:ext cx="86899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3144" rIns="90000" bIns="45000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Patxi Escobar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2075" y="431800"/>
            <a:ext cx="99266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3144" rIns="90000" bIns="45000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</a:pPr>
            <a:r>
              <a:rPr lang="en-AU" altLang="en-US" b="1" dirty="0" smtClean="0">
                <a:solidFill>
                  <a:srgbClr val="00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Mapping Strategy</a:t>
            </a:r>
            <a:endParaRPr lang="en-AU" altLang="en-US" b="1" dirty="0">
              <a:solidFill>
                <a:srgbClr val="006B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075" y="7127875"/>
            <a:ext cx="99218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s-ES" altLang="en-US" sz="1400" i="1" dirty="0">
                <a:solidFill>
                  <a:srgbClr val="006B6B"/>
                </a:solidFill>
              </a:rPr>
              <a:t>EXPLORERS EUROLAB 2O2O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813916"/>
          </a:xfrm>
        </p:spPr>
        <p:txBody>
          <a:bodyPr/>
          <a:lstStyle/>
          <a:p>
            <a:pPr algn="l"/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</a:rPr>
              <a:t>Course structure</a:t>
            </a:r>
            <a:endParaRPr lang="en-A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02345"/>
              </p:ext>
            </p:extLst>
          </p:nvPr>
        </p:nvGraphicFramePr>
        <p:xfrm>
          <a:off x="575816" y="1259557"/>
          <a:ext cx="8640960" cy="6071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918">
                  <a:extLst>
                    <a:ext uri="{9D8B030D-6E8A-4147-A177-3AD203B41FA5}">
                      <a16:colId xmlns:a16="http://schemas.microsoft.com/office/drawing/2014/main" val="514513992"/>
                    </a:ext>
                  </a:extLst>
                </a:gridCol>
                <a:gridCol w="2430322">
                  <a:extLst>
                    <a:ext uri="{9D8B030D-6E8A-4147-A177-3AD203B41FA5}">
                      <a16:colId xmlns:a16="http://schemas.microsoft.com/office/drawing/2014/main" val="3950083214"/>
                    </a:ext>
                  </a:extLst>
                </a:gridCol>
                <a:gridCol w="5427720">
                  <a:extLst>
                    <a:ext uri="{9D8B030D-6E8A-4147-A177-3AD203B41FA5}">
                      <a16:colId xmlns:a16="http://schemas.microsoft.com/office/drawing/2014/main" val="1519367977"/>
                    </a:ext>
                  </a:extLst>
                </a:gridCol>
              </a:tblGrid>
              <a:tr h="420333">
                <a:tc>
                  <a:txBody>
                    <a:bodyPr/>
                    <a:lstStyle/>
                    <a:p>
                      <a:r>
                        <a:rPr lang="en-AU" noProof="0" dirty="0" smtClean="0"/>
                        <a:t>Unit</a:t>
                      </a:r>
                      <a:endParaRPr lang="en-AU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/>
                        <a:t>Assignment</a:t>
                      </a:r>
                      <a:endParaRPr lang="en-AU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/>
                        <a:t>Topics</a:t>
                      </a:r>
                      <a:endParaRPr lang="en-AU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403434"/>
                  </a:ext>
                </a:extLst>
              </a:tr>
              <a:tr h="2183426"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World Population</a:t>
                      </a:r>
                    </a:p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Taiwan Population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Map projections</a:t>
                      </a:r>
                    </a:p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Spatial resolution and </a:t>
                      </a:r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scale</a:t>
                      </a:r>
                      <a:endParaRPr lang="en-AU" sz="2000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Map generalization</a:t>
                      </a:r>
                    </a:p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Modifiable Areal Unit Problem MAUP</a:t>
                      </a:r>
                    </a:p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 definition</a:t>
                      </a:r>
                    </a:p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Semiotics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194690"/>
                  </a:ext>
                </a:extLst>
              </a:tr>
              <a:tr h="797124"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Migration flows to US and to Spain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Flows</a:t>
                      </a:r>
                    </a:p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Unimodal vs multimodal</a:t>
                      </a:r>
                    </a:p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 representation / surface</a:t>
                      </a:r>
                      <a:r>
                        <a:rPr lang="en-AU" sz="20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meaning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524750"/>
                  </a:ext>
                </a:extLst>
              </a:tr>
              <a:tr h="450548"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Foreign born</a:t>
                      </a:r>
                    </a:p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Accessibility by train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Cartograms</a:t>
                      </a:r>
                    </a:p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en-AU" sz="20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cartograms</a:t>
                      </a:r>
                    </a:p>
                    <a:p>
                      <a:r>
                        <a:rPr lang="en-AU" sz="20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Multidimensional scaling</a:t>
                      </a:r>
                    </a:p>
                    <a:p>
                      <a:r>
                        <a:rPr lang="en-AU" sz="20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Bidimensional</a:t>
                      </a:r>
                      <a:r>
                        <a:rPr lang="en-AU" sz="20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regression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018002"/>
                  </a:ext>
                </a:extLst>
              </a:tr>
              <a:tr h="450548"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Covid-19 expansion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mapping</a:t>
                      </a:r>
                    </a:p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Temporal changes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390998"/>
                  </a:ext>
                </a:extLst>
              </a:tr>
              <a:tr h="450548"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Modelling Madrid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Principles of </a:t>
                      </a:r>
                      <a:r>
                        <a:rPr lang="en-AU" sz="20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geovisualization</a:t>
                      </a:r>
                      <a:r>
                        <a:rPr lang="en-AU" sz="2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video</a:t>
                      </a:r>
                      <a:r>
                        <a:rPr lang="en-AU" sz="20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editing</a:t>
                      </a:r>
                      <a:endParaRPr lang="en-AU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75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28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2075" y="431800"/>
            <a:ext cx="99266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3144" rIns="90000" bIns="45000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</a:pPr>
            <a:r>
              <a:rPr lang="en-AU" altLang="en-US" sz="2800" b="1" dirty="0" smtClean="0">
                <a:solidFill>
                  <a:srgbClr val="00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Mapping Strategy</a:t>
            </a:r>
            <a:endParaRPr lang="en-AU" altLang="en-US" sz="2800" b="1" dirty="0">
              <a:solidFill>
                <a:srgbClr val="006B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085180" y="1403573"/>
            <a:ext cx="5935663" cy="1133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set of mapping tools and methods to </a:t>
            </a:r>
            <a:r>
              <a:rPr lang="en-US" sz="2400" b="1" i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communicate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information and knowledge about the environment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Imagen 1" descr="File:Icons8 flat businessman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99" y="4025228"/>
            <a:ext cx="2194560" cy="219456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 bwMode="auto">
          <a:xfrm>
            <a:off x="3122622" y="5227613"/>
            <a:ext cx="4104456" cy="21602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9310" y="6130320"/>
            <a:ext cx="2837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Sender (Map maker)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200011" y="6130320"/>
            <a:ext cx="2641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Receiver (Map user)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Imagen 6" descr="&lt;strong&gt;Icono&lt;/strong&gt; &lt;strong&gt;Nube&lt;/strong&gt; El Clima · Imagen gratis e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040" y="2385311"/>
            <a:ext cx="1806917" cy="1806917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8157969" y="3091695"/>
            <a:ext cx="16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n 2" descr="Avatar ,people ,person ,business , Free Stock Photo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7" y="3984291"/>
            <a:ext cx="2050256" cy="2050256"/>
          </a:xfrm>
          <a:prstGeom prst="rect">
            <a:avLst/>
          </a:prstGeom>
        </p:spPr>
      </p:pic>
      <p:pic>
        <p:nvPicPr>
          <p:cNvPr id="15" name="Imagen 14" descr="&lt;strong&gt;Icono&lt;/strong&gt; &lt;strong&gt;Nube&lt;/strong&gt; El Clima · Imagen gratis e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4" y="2802203"/>
            <a:ext cx="1728298" cy="172829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61655" y="3504794"/>
            <a:ext cx="1121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Intention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Imagen 16" descr="&lt;strong&gt;bocadillo&lt;/strong&gt; pensamiento vacío | Flickr - Photo Sharing!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76" y="3361895"/>
            <a:ext cx="1973224" cy="1282038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496329" y="3559474"/>
            <a:ext cx="1109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</a:t>
            </a:r>
          </a:p>
          <a:p>
            <a:pPr algn="ctr"/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</a:t>
            </a:r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" name="Imagen 21" descr="&lt;strong&gt;bocadillo&lt;/strong&gt; pensamiento vacío | Flickr - Photo Sharing!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0432" y="3145871"/>
            <a:ext cx="1973224" cy="128203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132728" y="3925307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(map)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513000" y="3354243"/>
            <a:ext cx="1109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</a:t>
            </a:r>
          </a:p>
          <a:p>
            <a:pPr algn="ctr"/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374584" y="2864876"/>
            <a:ext cx="1015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coding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656056" y="2771725"/>
            <a:ext cx="1321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decoding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54" y="4390782"/>
            <a:ext cx="1603525" cy="22693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2075" y="431800"/>
            <a:ext cx="99266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3144" rIns="90000" bIns="45000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</a:pPr>
            <a:r>
              <a:rPr lang="en-AU" altLang="en-US" sz="2800" b="1" dirty="0" smtClean="0">
                <a:solidFill>
                  <a:srgbClr val="00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environment…</a:t>
            </a:r>
            <a:endParaRPr lang="en-AU" altLang="en-US" sz="2800" b="1" dirty="0">
              <a:solidFill>
                <a:srgbClr val="006B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66688" y="2185988"/>
            <a:ext cx="6911975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endParaRPr lang="es-ES" altLang="en-US" sz="1800" i="1">
              <a:solidFill>
                <a:srgbClr val="006B6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9832" y="1312418"/>
            <a:ext cx="884996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 is highly complex and varied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 requires special data for its analysis</a:t>
            </a:r>
          </a:p>
          <a:p>
            <a:pPr eaLnBrk="1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geospatial data (location, attribute and time). What, where, when</a:t>
            </a:r>
          </a:p>
          <a:p>
            <a:pPr eaLnBrk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 is multi-scale</a:t>
            </a:r>
          </a:p>
          <a:p>
            <a:pPr eaLnBrk="1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local to global</a:t>
            </a:r>
          </a:p>
          <a:p>
            <a:pPr eaLnBrk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 is depicted by many and varied data sources</a:t>
            </a:r>
          </a:p>
          <a:p>
            <a:pPr eaLnBrk="1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global to local Spatial Data Infrastructures</a:t>
            </a:r>
          </a:p>
          <a:p>
            <a:pPr eaLnBrk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 covers many and diverse topics</a:t>
            </a:r>
          </a:p>
          <a:p>
            <a:pPr marL="446088" indent="-446088" eaLnBrk="1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forestry, agriculture, urban planning, wildlife, public health,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nfrastructures, facilities, routing, freight management, criminology, climate, migrations, transport, demographics, land management…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...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ses multiple representation forms</a:t>
            </a:r>
          </a:p>
          <a:p>
            <a:pPr marL="446088" indent="-446088" eaLnBrk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2D/3D, analogue/digital, online/offline, interactive/non interactive, animated/static, abstract/realistic, point/line/polygon based, global/continental/national/regional/local…</a:t>
            </a:r>
          </a:p>
        </p:txBody>
      </p:sp>
    </p:spTree>
    <p:extLst>
      <p:ext uri="{BB962C8B-B14F-4D97-AF65-F5344CB8AC3E}">
        <p14:creationId xmlns:p14="http://schemas.microsoft.com/office/powerpoint/2010/main" val="3870748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9027" y="-367484"/>
            <a:ext cx="4366063" cy="1279195"/>
          </a:xfrm>
        </p:spPr>
        <p:txBody>
          <a:bodyPr/>
          <a:lstStyle/>
          <a:p>
            <a:pPr algn="l">
              <a:defRPr/>
            </a:pPr>
            <a:r>
              <a:rPr lang="en-A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the real World…</a:t>
            </a:r>
            <a:endParaRPr lang="en-AU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" y="3576846"/>
            <a:ext cx="4275067" cy="395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5846" y="0"/>
            <a:ext cx="5853499" cy="3571597"/>
          </a:xfrm>
        </p:spPr>
      </p:pic>
      <p:pic>
        <p:nvPicPr>
          <p:cNvPr id="7173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568726"/>
            <a:ext cx="4268067" cy="308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96" y="3576846"/>
            <a:ext cx="2733382" cy="194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96" y="5489514"/>
            <a:ext cx="2994121" cy="207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78" y="3576846"/>
            <a:ext cx="3060618" cy="23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26" y="5489514"/>
            <a:ext cx="3043120" cy="20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245847" y="-1"/>
            <a:ext cx="159244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019478" y="3571597"/>
            <a:ext cx="50747" cy="191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019478" y="5503514"/>
            <a:ext cx="50747" cy="2031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 rot="5400000">
            <a:off x="5027188" y="-1444563"/>
            <a:ext cx="68248" cy="10076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 rot="5400000">
            <a:off x="7198845" y="2617013"/>
            <a:ext cx="87496" cy="5675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50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3080" y="0"/>
            <a:ext cx="8567632" cy="911711"/>
          </a:xfrm>
        </p:spPr>
        <p:txBody>
          <a:bodyPr/>
          <a:lstStyle/>
          <a:p>
            <a:pPr algn="l">
              <a:defRPr/>
            </a:pPr>
            <a:r>
              <a:rPr lang="en-A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to the map</a:t>
            </a:r>
            <a:endParaRPr lang="en-AU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5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523" y="843464"/>
            <a:ext cx="2227655" cy="1809422"/>
          </a:xfrm>
        </p:spPr>
      </p:pic>
      <p:pic>
        <p:nvPicPr>
          <p:cNvPr id="8196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19" y="843463"/>
            <a:ext cx="2222404" cy="18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60" y="843463"/>
            <a:ext cx="2222404" cy="18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51" y="843463"/>
            <a:ext cx="2222404" cy="18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4" y="2906625"/>
            <a:ext cx="2222404" cy="18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69" y="2827878"/>
            <a:ext cx="2213654" cy="194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60" y="2925874"/>
            <a:ext cx="2222404" cy="18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51" y="2925874"/>
            <a:ext cx="2222404" cy="18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Imagen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0" y="4947037"/>
            <a:ext cx="3767587" cy="227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Imagen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8" y="4947037"/>
            <a:ext cx="3765838" cy="227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151880" y="395461"/>
            <a:ext cx="8017247" cy="531596"/>
          </a:xfrm>
          <a:prstGeom prst="rect">
            <a:avLst/>
          </a:prstGeom>
          <a:noFill/>
          <a:ln cmpd="dbl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662" tIns="37331" rIns="74662" bIns="3733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Mapping: representation of the environment</a:t>
            </a:r>
            <a:endParaRPr lang="en-A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24" y="2824482"/>
            <a:ext cx="4219861" cy="297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624" y="2835398"/>
            <a:ext cx="4031168" cy="295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3" name="12 CuadroTexto"/>
          <p:cNvSpPr txBox="1"/>
          <p:nvPr/>
        </p:nvSpPr>
        <p:spPr>
          <a:xfrm>
            <a:off x="1007864" y="2051645"/>
            <a:ext cx="8017247" cy="444723"/>
          </a:xfrm>
          <a:prstGeom prst="rect">
            <a:avLst/>
          </a:prstGeom>
          <a:noFill/>
        </p:spPr>
        <p:txBody>
          <a:bodyPr lIns="74662" tIns="37331" rIns="74662" bIns="3733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 smtClean="0">
                <a:solidFill>
                  <a:srgbClr val="4D4D4D"/>
                </a:solidFill>
                <a:cs typeface="Arial" pitchFamily="34" charset="0"/>
              </a:rPr>
              <a:t>Are these maps?</a:t>
            </a:r>
            <a:endParaRPr lang="en-AU" sz="24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705104" y="1259557"/>
            <a:ext cx="3205324" cy="814055"/>
          </a:xfrm>
          <a:prstGeom prst="rect">
            <a:avLst/>
          </a:prstGeom>
          <a:noFill/>
        </p:spPr>
        <p:txBody>
          <a:bodyPr lIns="74662" tIns="37331" rIns="74662" bIns="3733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1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about these? Are they maps?</a:t>
            </a:r>
            <a:endParaRPr lang="en-AU" sz="2400" b="1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" y="3799526"/>
            <a:ext cx="4775171" cy="281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03" y="3762774"/>
            <a:ext cx="4775171" cy="288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11" y="922347"/>
            <a:ext cx="5050813" cy="28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37672" y="2191564"/>
            <a:ext cx="4032448" cy="58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AU" altLang="es-ES" sz="2000" i="1" kern="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 as they present mathematically known deformations and distortions throughout the whole area. Measurements are possible</a:t>
            </a:r>
            <a:endParaRPr lang="en-AU" altLang="es-ES" i="1" kern="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8" name="13 CuadroTexto"/>
          <p:cNvSpPr txBox="1">
            <a:spLocks noChangeArrowheads="1"/>
          </p:cNvSpPr>
          <p:nvPr/>
        </p:nvSpPr>
        <p:spPr bwMode="auto">
          <a:xfrm>
            <a:off x="215776" y="6876181"/>
            <a:ext cx="4032448" cy="47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662" tIns="37331" rIns="74662" bIns="3733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s-ES" sz="14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s-ES" altLang="es-ES" sz="14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Master in GIT, UAH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Macarena García, Óscar Sánchez and Fabián García</a:t>
            </a:r>
            <a:endParaRPr lang="es-ES" altLang="es-ES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9 Rectángulo"/>
          <p:cNvSpPr/>
          <p:nvPr/>
        </p:nvSpPr>
        <p:spPr>
          <a:xfrm>
            <a:off x="1151880" y="395461"/>
            <a:ext cx="8017247" cy="531596"/>
          </a:xfrm>
          <a:prstGeom prst="rect">
            <a:avLst/>
          </a:prstGeom>
          <a:noFill/>
          <a:ln cmpd="dbl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662" tIns="37331" rIns="74662" bIns="3733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Mapping: representation of the environment</a:t>
            </a:r>
            <a:endParaRPr lang="en-A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4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813916"/>
          </a:xfrm>
        </p:spPr>
        <p:txBody>
          <a:bodyPr/>
          <a:lstStyle/>
          <a:p>
            <a:pPr algn="l"/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  <a:endParaRPr lang="en-A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13 CuadroTexto"/>
          <p:cNvSpPr txBox="1"/>
          <p:nvPr/>
        </p:nvSpPr>
        <p:spPr>
          <a:xfrm>
            <a:off x="719832" y="1331565"/>
            <a:ext cx="8712968" cy="5246037"/>
          </a:xfrm>
          <a:prstGeom prst="rect">
            <a:avLst/>
          </a:prstGeom>
          <a:noFill/>
        </p:spPr>
        <p:txBody>
          <a:bodyPr wrap="square" lIns="74662" tIns="37331" rIns="74662" bIns="3733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completion of the course, you will be able to: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sz="28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and create </a:t>
            </a: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maps in a variety of formats: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585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maps</a:t>
            </a:r>
          </a:p>
          <a:p>
            <a:pPr marL="108585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maps</a:t>
            </a:r>
          </a:p>
          <a:p>
            <a:pPr marL="108585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Distorted maps / Cartograms</a:t>
            </a:r>
          </a:p>
          <a:p>
            <a:pPr marL="108585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visualization tools</a:t>
            </a:r>
          </a:p>
          <a:p>
            <a:pPr marL="108585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Animated maps</a:t>
            </a:r>
          </a:p>
          <a:p>
            <a:pPr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skills include: ArcGIS; </a:t>
            </a:r>
            <a:r>
              <a:rPr lang="en-AU" sz="2800" dirty="0" err="1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SketchUp</a:t>
            </a: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800" dirty="0" err="1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Mapshapper</a:t>
            </a: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Darcy, Video editing, Forester, Arboretum and </a:t>
            </a:r>
            <a:r>
              <a:rPr lang="en-AU" sz="2800" dirty="0" err="1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Pov_Ray</a:t>
            </a: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17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813916"/>
          </a:xfrm>
        </p:spPr>
        <p:txBody>
          <a:bodyPr/>
          <a:lstStyle/>
          <a:p>
            <a:pPr algn="l"/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</a:rPr>
              <a:t>Assessment</a:t>
            </a:r>
            <a:endParaRPr lang="en-A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13 CuadroTexto"/>
          <p:cNvSpPr txBox="1"/>
          <p:nvPr/>
        </p:nvSpPr>
        <p:spPr>
          <a:xfrm>
            <a:off x="681447" y="1475581"/>
            <a:ext cx="8712968" cy="4630484"/>
          </a:xfrm>
          <a:prstGeom prst="rect">
            <a:avLst/>
          </a:prstGeom>
          <a:noFill/>
        </p:spPr>
        <p:txBody>
          <a:bodyPr wrap="square" lIns="74662" tIns="37331" rIns="74662" bIns="3733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performance will be assessed throughout the course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have to complete and to handle 5 assignments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of the 5 assignments are considered for the final marking as follows: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/>
            <a:r>
              <a:rPr lang="en-US" sz="2000" dirty="0"/>
              <a:t>Assignment 1: 25%</a:t>
            </a:r>
            <a:endParaRPr lang="es-ES" sz="2000" dirty="0" smtClean="0">
              <a:effectLst/>
            </a:endParaRPr>
          </a:p>
          <a:p>
            <a:pPr lvl="6"/>
            <a:r>
              <a:rPr lang="en-US" sz="2000" dirty="0"/>
              <a:t>Assignment 2: 15%</a:t>
            </a:r>
            <a:endParaRPr lang="es-ES" sz="2000" dirty="0" smtClean="0">
              <a:effectLst/>
            </a:endParaRPr>
          </a:p>
          <a:p>
            <a:pPr lvl="6"/>
            <a:r>
              <a:rPr lang="en-US" sz="2000" dirty="0"/>
              <a:t>Assignment 3: 15%</a:t>
            </a:r>
            <a:endParaRPr lang="es-ES" sz="2000" dirty="0" smtClean="0">
              <a:effectLst/>
            </a:endParaRPr>
          </a:p>
          <a:p>
            <a:pPr lvl="6"/>
            <a:r>
              <a:rPr lang="en-US" sz="2000" dirty="0"/>
              <a:t>Assignment 4: 15%</a:t>
            </a:r>
            <a:endParaRPr lang="es-ES" sz="2000" dirty="0" smtClean="0">
              <a:effectLst/>
            </a:endParaRPr>
          </a:p>
          <a:p>
            <a:pPr lvl="6"/>
            <a:r>
              <a:rPr lang="en-US" sz="2000" dirty="0"/>
              <a:t>Assignment 5: 30</a:t>
            </a:r>
            <a:r>
              <a:rPr lang="en-US" sz="2000" dirty="0" smtClean="0"/>
              <a:t>%</a:t>
            </a:r>
            <a:endParaRPr lang="es-ES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68297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12561</TotalTime>
  <Words>330</Words>
  <Application>Microsoft Office PowerPoint</Application>
  <PresentationFormat>Personalizado</PresentationFormat>
  <Paragraphs>99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Arial Unicode MS</vt:lpstr>
      <vt:lpstr>Microsoft YaHei</vt:lpstr>
      <vt:lpstr>Arial</vt:lpstr>
      <vt:lpstr>Calibri</vt:lpstr>
      <vt:lpstr>DejaVu Sans</vt:lpstr>
      <vt:lpstr>Droid Sans Fallback</vt:lpstr>
      <vt:lpstr>msmincho</vt:lpstr>
      <vt:lpstr>Times New Roman</vt:lpstr>
      <vt:lpstr>1_Tema de Office</vt:lpstr>
      <vt:lpstr>2_Tema de Office</vt:lpstr>
      <vt:lpstr>3_Tema de Office</vt:lpstr>
      <vt:lpstr>4_Tema de Office</vt:lpstr>
      <vt:lpstr>Presentación de PowerPoint</vt:lpstr>
      <vt:lpstr>Presentación de PowerPoint</vt:lpstr>
      <vt:lpstr>Presentación de PowerPoint</vt:lpstr>
      <vt:lpstr>From the real World…</vt:lpstr>
      <vt:lpstr>… to the map</vt:lpstr>
      <vt:lpstr>Presentación de PowerPoint</vt:lpstr>
      <vt:lpstr>Presentación de PowerPoint</vt:lpstr>
      <vt:lpstr>Skills</vt:lpstr>
      <vt:lpstr>Assessment</vt:lpstr>
      <vt:lpstr>Course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Escobar</dc:creator>
  <cp:lastModifiedBy>Revisor</cp:lastModifiedBy>
  <cp:revision>234</cp:revision>
  <cp:lastPrinted>1601-01-01T00:00:00Z</cp:lastPrinted>
  <dcterms:created xsi:type="dcterms:W3CDTF">2015-07-01T08:15:27Z</dcterms:created>
  <dcterms:modified xsi:type="dcterms:W3CDTF">2020-05-01T07:18:35Z</dcterms:modified>
</cp:coreProperties>
</file>