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309" r:id="rId3"/>
    <p:sldId id="310" r:id="rId4"/>
    <p:sldId id="329" r:id="rId5"/>
    <p:sldId id="311" r:id="rId6"/>
    <p:sldId id="330" r:id="rId7"/>
    <p:sldId id="331" r:id="rId8"/>
    <p:sldId id="333" r:id="rId9"/>
    <p:sldId id="334" r:id="rId10"/>
    <p:sldId id="335" r:id="rId11"/>
    <p:sldId id="332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263" r:id="rId2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00"/>
    <a:srgbClr val="FFFF99"/>
    <a:srgbClr val="0033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969" autoAdjust="0"/>
  </p:normalViewPr>
  <p:slideViewPr>
    <p:cSldViewPr>
      <p:cViewPr varScale="1">
        <p:scale>
          <a:sx n="64" d="100"/>
          <a:sy n="64" d="100"/>
        </p:scale>
        <p:origin x="13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43C95B-6595-4BD2-8A3B-E6068CB47E38}" type="datetimeFigureOut">
              <a:rPr lang="es-ES"/>
              <a:pPr>
                <a:defRPr/>
              </a:pPr>
              <a:t>25/05/2020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2E18F-1C3C-4FED-970D-C6699AD937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2</a:t>
            </a:fld>
            <a:endParaRPr lang="es-ES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199086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14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110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15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88554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16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19832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17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19034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3</a:t>
            </a:fld>
            <a:endParaRPr lang="es-ES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134202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4</a:t>
            </a:fld>
            <a:endParaRPr lang="es-ES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312164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5</a:t>
            </a:fld>
            <a:endParaRPr lang="es-ES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368166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6</a:t>
            </a:fld>
            <a:endParaRPr lang="es-ES" altLang="es-ES" sz="1200" smtClean="0"/>
          </a:p>
        </p:txBody>
      </p:sp>
    </p:spTree>
    <p:extLst>
      <p:ext uri="{BB962C8B-B14F-4D97-AF65-F5344CB8AC3E}">
        <p14:creationId xmlns:p14="http://schemas.microsoft.com/office/powerpoint/2010/main" val="406410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7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207885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11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170033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12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44203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61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FD0655-8F17-4D0A-A46F-306CC8829F2F}" type="slidenum">
              <a:rPr lang="es-ES" altLang="es-ES" sz="1200" smtClean="0"/>
              <a:pPr/>
              <a:t>13</a:t>
            </a:fld>
            <a:endParaRPr lang="es-ES" alt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366803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361E-FAE8-45C4-A889-542411C5593E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1868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2A74-971A-44EF-AEC4-A83A53BE05CE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32307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D9F0-B9C1-4C19-B918-86F7081A2DE1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92637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15875" y="252413"/>
            <a:ext cx="9164638" cy="900112"/>
          </a:xfrm>
          <a:prstGeom prst="roundRect">
            <a:avLst>
              <a:gd name="adj" fmla="val 176"/>
            </a:avLst>
          </a:prstGeom>
          <a:solidFill>
            <a:srgbClr val="579D1C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Microsoft YaHei" pitchFamily="34" charset="-122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CBDC-B5C0-4B74-807B-5F188D7FE24F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8726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6EDE-7010-41F3-B0E1-220912625C0D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10644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2725B-F875-4160-A90F-93F13385F2A8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15025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E85B-8264-462F-9D69-72D8F154289D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5024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8D37-9504-492C-B178-CE600846D027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42893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054D-47E3-469E-8DD6-2B5F5845B7F6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30924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8574-60A2-47A5-BE34-441D9D7CC196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218772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F190-5F60-4AB1-A42C-4D12F4697D59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  <p:extLst>
      <p:ext uri="{BB962C8B-B14F-4D97-AF65-F5344CB8AC3E}">
        <p14:creationId xmlns:p14="http://schemas.microsoft.com/office/powerpoint/2010/main" val="333690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Haga clic para modificar el estilo de texto del patrón</a:t>
            </a:r>
          </a:p>
          <a:p>
            <a:pPr lvl="1"/>
            <a:r>
              <a:rPr lang="fr-FR" altLang="es-ES" smtClean="0"/>
              <a:t>Segundo nivel</a:t>
            </a:r>
          </a:p>
          <a:p>
            <a:pPr lvl="2"/>
            <a:r>
              <a:rPr lang="fr-FR" altLang="es-ES" smtClean="0"/>
              <a:t>Tercer nivel</a:t>
            </a:r>
          </a:p>
          <a:p>
            <a:pPr lvl="3"/>
            <a:r>
              <a:rPr lang="fr-FR" altLang="es-ES" smtClean="0"/>
              <a:t>Cuarto nivel</a:t>
            </a:r>
          </a:p>
          <a:p>
            <a:pPr lvl="4"/>
            <a:r>
              <a:rPr lang="fr-FR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8413342-896C-4ED4-AFFA-A493333F2C78}" type="slidenum">
              <a:rPr lang="fr-FR" altLang="es-ES"/>
              <a:pPr>
                <a:defRPr/>
              </a:pPr>
              <a:t>‹Nº›</a:t>
            </a:fld>
            <a:endParaRPr lang="fr-FR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eogra.uah.es/carto-thematique-hermes/V5Ch2_34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geogra.uah.es/carto-thematique-hermes/V5Ch2_31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eogra.uah.es/patxi/cognitive4.a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925" y="3645024"/>
            <a:ext cx="8340725" cy="2613025"/>
          </a:xfrm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s-ES" sz="2177" dirty="0" err="1">
                <a:solidFill>
                  <a:schemeClr val="accent1">
                    <a:lumMod val="50000"/>
                  </a:schemeClr>
                </a:solidFill>
              </a:rPr>
              <a:t>Dpt</a:t>
            </a:r>
            <a:r>
              <a:rPr lang="es-ES" sz="2177" dirty="0">
                <a:solidFill>
                  <a:schemeClr val="accent1">
                    <a:lumMod val="50000"/>
                  </a:schemeClr>
                </a:solidFill>
              </a:rPr>
              <a:t>. of </a:t>
            </a:r>
            <a:r>
              <a:rPr lang="es-ES" sz="2177" dirty="0" err="1">
                <a:solidFill>
                  <a:schemeClr val="accent1">
                    <a:lumMod val="50000"/>
                  </a:schemeClr>
                </a:solidFill>
              </a:rPr>
              <a:t>Geology</a:t>
            </a:r>
            <a:r>
              <a:rPr lang="es-ES" sz="2177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2177" dirty="0" err="1">
                <a:solidFill>
                  <a:schemeClr val="accent1">
                    <a:lumMod val="50000"/>
                  </a:schemeClr>
                </a:solidFill>
              </a:rPr>
              <a:t>Geography</a:t>
            </a:r>
            <a:r>
              <a:rPr lang="es-ES" sz="2177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s-ES" sz="2177" dirty="0" err="1">
                <a:solidFill>
                  <a:schemeClr val="accent1">
                    <a:lumMod val="50000"/>
                  </a:schemeClr>
                </a:solidFill>
              </a:rPr>
              <a:t>Environmental</a:t>
            </a:r>
            <a:r>
              <a:rPr lang="es-ES" sz="2177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177" dirty="0" err="1">
                <a:solidFill>
                  <a:schemeClr val="accent1">
                    <a:lumMod val="50000"/>
                  </a:schemeClr>
                </a:solidFill>
              </a:rPr>
              <a:t>Sciences</a:t>
            </a:r>
            <a:endParaRPr lang="es-ES" sz="254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s-ES" sz="254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es-ES" sz="254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s-ES" sz="2540" dirty="0" err="1">
                <a:solidFill>
                  <a:schemeClr val="accent1">
                    <a:lumMod val="50000"/>
                  </a:schemeClr>
                </a:solidFill>
              </a:rPr>
              <a:t>Alcala</a:t>
            </a:r>
            <a:endParaRPr lang="es-ES" sz="254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  <a:defRPr/>
            </a:pPr>
            <a:endParaRPr lang="es-ES" sz="254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s-ES" sz="2540" dirty="0">
                <a:solidFill>
                  <a:schemeClr val="accent1">
                    <a:lumMod val="50000"/>
                  </a:schemeClr>
                </a:solidFill>
              </a:rPr>
              <a:t>www.geogra.uah.es/patxi</a:t>
            </a:r>
            <a:endParaRPr lang="es-ES" sz="326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631031" y="2972445"/>
            <a:ext cx="7881937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lnSpc>
                <a:spcPct val="94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4000"/>
              </a:lnSpc>
              <a:spcAft>
                <a:spcPts val="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defRPr/>
            </a:pPr>
            <a:r>
              <a:rPr lang="es-ES" sz="2903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Patxi Escobar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-17239" y="404664"/>
            <a:ext cx="9004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7277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sz="3600" b="1" dirty="0" smtClean="0">
                <a:solidFill>
                  <a:srgbClr val="006B6B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Cartographic Transformation of Position (CTP) - Cartograms</a:t>
            </a:r>
            <a:endParaRPr lang="en-AU" altLang="en-US" sz="3600" b="1" dirty="0">
              <a:solidFill>
                <a:srgbClr val="006B6B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79388" y="6524625"/>
            <a:ext cx="87852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AU" altLang="en-US" sz="1400" i="1">
                <a:solidFill>
                  <a:srgbClr val="006B6B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Environmental Mapping Strategy  </a:t>
            </a:r>
            <a:r>
              <a:rPr lang="es-ES" altLang="en-US" sz="1400" i="1">
                <a:solidFill>
                  <a:srgbClr val="006B6B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- EXPLORERS EUROLAB 2O2O </a:t>
            </a:r>
          </a:p>
          <a:p>
            <a:pPr algn="ctr" eaLnBrk="1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s-ES" altLang="en-US" sz="1400" i="1">
              <a:solidFill>
                <a:srgbClr val="006B6B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179" y="1453754"/>
            <a:ext cx="4998640" cy="1113234"/>
          </a:xfrm>
        </p:spPr>
        <p:txBody>
          <a:bodyPr/>
          <a:lstStyle/>
          <a:p>
            <a:pPr eaLnBrk="1" hangingPunct="1"/>
            <a:r>
              <a:rPr lang="en-AU" altLang="es-ES" sz="2800" dirty="0" smtClean="0"/>
              <a:t>Non-contiguous</a:t>
            </a:r>
          </a:p>
          <a:p>
            <a:pPr eaLnBrk="1" hangingPunct="1"/>
            <a:r>
              <a:rPr lang="en-AU" altLang="es-ES" sz="2800" dirty="0" smtClean="0"/>
              <a:t>Dorling’s circle map</a:t>
            </a:r>
          </a:p>
        </p:txBody>
      </p:sp>
      <p:pic>
        <p:nvPicPr>
          <p:cNvPr id="16388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6" y="1281931"/>
            <a:ext cx="3349228" cy="211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3463156"/>
            <a:ext cx="3994547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8" y="3463156"/>
            <a:ext cx="3994547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4213" y="285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s-ES" sz="3400" b="1" kern="0" dirty="0" smtClean="0"/>
              <a:t>2. Cartographic transformation of weight</a:t>
            </a:r>
          </a:p>
        </p:txBody>
      </p:sp>
    </p:spTree>
    <p:extLst>
      <p:ext uri="{BB962C8B-B14F-4D97-AF65-F5344CB8AC3E}">
        <p14:creationId xmlns:p14="http://schemas.microsoft.com/office/powerpoint/2010/main" val="995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76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3. Cartographic transformation of distances – Multidimensional Scaling (MDS)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89428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It affects </a:t>
            </a:r>
            <a:r>
              <a:rPr lang="en-US" sz="2400" dirty="0"/>
              <a:t>all measurable distances between all points on the surface under </a:t>
            </a:r>
            <a:r>
              <a:rPr lang="en-US" sz="2400" dirty="0" smtClean="0"/>
              <a:t>study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objective is to find relative positions that meet the distances between the </a:t>
            </a:r>
            <a:r>
              <a:rPr lang="en-US" sz="2400" dirty="0" smtClean="0"/>
              <a:t>points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It’s been applied </a:t>
            </a:r>
            <a:r>
              <a:rPr lang="en-US" sz="2400" dirty="0"/>
              <a:t>in many studies (marketing, psychology, geography, sociology </a:t>
            </a:r>
            <a:r>
              <a:rPr lang="en-US" sz="2400" dirty="0" smtClean="0"/>
              <a:t>...)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Principle: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Given a configuration of points in </a:t>
            </a:r>
            <a:r>
              <a:rPr lang="en-US" sz="2400" i="1" dirty="0" smtClean="0"/>
              <a:t>a space </a:t>
            </a:r>
            <a:r>
              <a:rPr lang="en-US" sz="2400" i="1" dirty="0"/>
              <a:t>defined by their x, y coordinates, it is possible to obtain a matrix of distances between them.</a:t>
            </a:r>
            <a:br>
              <a:rPr lang="en-US" sz="2400" i="1" dirty="0"/>
            </a:br>
            <a:r>
              <a:rPr lang="en-US" sz="2400" i="1" dirty="0"/>
              <a:t>The MDS performs the process in reverse: given a matrix of distances between points, it is possible to find a spatial configuration of all of them, that is, their x, y coordinates</a:t>
            </a:r>
            <a:endParaRPr lang="en-AU" altLang="es-ES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76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3. Multidimensional Scaling (MDS)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3600400" cy="4553248"/>
          </a:xfrm>
        </p:spPr>
        <p:txBody>
          <a:bodyPr/>
          <a:lstStyle/>
          <a:p>
            <a:r>
              <a:rPr lang="en-US" sz="2000" dirty="0" smtClean="0"/>
              <a:t>Objective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visualize </a:t>
            </a:r>
            <a:r>
              <a:rPr lang="en-US" sz="2000" dirty="0"/>
              <a:t>the level of similarity between individual cases (points) in a dataset.</a:t>
            </a:r>
            <a:br>
              <a:rPr lang="en-US" sz="2000" dirty="0"/>
            </a:br>
            <a:r>
              <a:rPr lang="en-US" sz="2000" dirty="0"/>
              <a:t>Translates 'distances' between a set of objects, individuals or locations within a cartographic </a:t>
            </a:r>
            <a:r>
              <a:rPr lang="en-US" sz="2000" dirty="0" smtClean="0"/>
              <a:t>configuration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usually measure distances between points whose location is known; MDS finds the location of the points from the matrix of </a:t>
            </a:r>
            <a:r>
              <a:rPr lang="en-US" sz="2000" dirty="0" smtClean="0"/>
              <a:t>distances* </a:t>
            </a:r>
            <a:r>
              <a:rPr lang="en-US" sz="2000" dirty="0"/>
              <a:t>between them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3691" y="6309320"/>
            <a:ext cx="873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* These distances can be travel times, costs or physical or perceived distances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250844" cy="44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25760"/>
            <a:ext cx="8424291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4. </a:t>
            </a:r>
            <a:r>
              <a:rPr lang="en-US" altLang="es-ES" b="1" dirty="0"/>
              <a:t>CTP of comparison –</a:t>
            </a:r>
            <a:r>
              <a:rPr lang="en-US" altLang="es-ES" b="1" dirty="0" err="1"/>
              <a:t>bidimensional</a:t>
            </a:r>
            <a:r>
              <a:rPr lang="en-US" altLang="es-ES" b="1" dirty="0"/>
              <a:t> regression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89428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After work developed by </a:t>
            </a:r>
            <a:r>
              <a:rPr lang="en-US" sz="2400" dirty="0"/>
              <a:t>D’Arcy </a:t>
            </a:r>
            <a:r>
              <a:rPr lang="en-US" sz="2400" dirty="0" smtClean="0"/>
              <a:t>Thompson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Developed in cartography by </a:t>
            </a:r>
            <a:r>
              <a:rPr lang="en-US" sz="2400" dirty="0"/>
              <a:t>Tobler in the 60s of the 20th </a:t>
            </a:r>
            <a:r>
              <a:rPr lang="en-US" sz="2400" dirty="0" smtClean="0"/>
              <a:t>century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Thoroughly </a:t>
            </a:r>
            <a:r>
              <a:rPr lang="en-US" sz="2400" dirty="0"/>
              <a:t>explored and tested in Strasbourg by </a:t>
            </a:r>
            <a:r>
              <a:rPr lang="en-US" sz="2400" dirty="0" err="1"/>
              <a:t>Cauvin</a:t>
            </a:r>
            <a:r>
              <a:rPr lang="en-US" sz="2400" dirty="0"/>
              <a:t> and </a:t>
            </a:r>
            <a:r>
              <a:rPr lang="en-US" sz="2400" dirty="0" smtClean="0"/>
              <a:t>collaborators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Updated </a:t>
            </a:r>
            <a:r>
              <a:rPr lang="en-US" sz="2400" dirty="0"/>
              <a:t>and programmed at the </a:t>
            </a:r>
            <a:r>
              <a:rPr lang="en-US" sz="2400" dirty="0" err="1"/>
              <a:t>ThèMa</a:t>
            </a:r>
            <a:r>
              <a:rPr lang="en-US" sz="2400" dirty="0"/>
              <a:t> Laboratory in </a:t>
            </a:r>
            <a:r>
              <a:rPr lang="en-US" sz="2400" dirty="0" err="1" smtClean="0"/>
              <a:t>Besançon</a:t>
            </a:r>
            <a:r>
              <a:rPr lang="en-US" sz="2400" dirty="0" smtClean="0"/>
              <a:t>, France, </a:t>
            </a:r>
            <a:r>
              <a:rPr lang="en-US" sz="2400" dirty="0"/>
              <a:t>by Gilles </a:t>
            </a:r>
            <a:r>
              <a:rPr lang="en-US" sz="2400" dirty="0" err="1"/>
              <a:t>Vuidel</a:t>
            </a:r>
            <a:endParaRPr lang="en-AU" altLang="es-ES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4869160"/>
            <a:ext cx="8041989" cy="9001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altLang="es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DARCY Software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AU" altLang="es-E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http</a:t>
            </a:r>
            <a:r>
              <a:rPr lang="en-AU" altLang="es-E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://thema.univ-fcomte.fr/production/logiciels/16-categories-en-francais/cat-productions-fr/cat-logiciels-fr/294-art-darcy</a:t>
            </a:r>
            <a:endParaRPr lang="en-AU" altLang="es-ES" sz="2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3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25760"/>
            <a:ext cx="8424291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4. </a:t>
            </a:r>
            <a:r>
              <a:rPr lang="en-US" altLang="es-ES" b="1" dirty="0"/>
              <a:t>CTP of comparison –</a:t>
            </a:r>
            <a:r>
              <a:rPr lang="en-US" altLang="es-ES" b="1" dirty="0" err="1"/>
              <a:t>bidimensional</a:t>
            </a:r>
            <a:r>
              <a:rPr lang="en-US" altLang="es-ES" b="1" dirty="0"/>
              <a:t> regression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589428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The objective is to compare </a:t>
            </a:r>
            <a:r>
              <a:rPr lang="en-US" sz="2400" dirty="0" smtClean="0"/>
              <a:t>homologous 2D shapes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Shapes </a:t>
            </a:r>
            <a:r>
              <a:rPr lang="en-US" sz="2400" dirty="0"/>
              <a:t>to compare can have very different origins</a:t>
            </a:r>
            <a:r>
              <a:rPr lang="en-US" sz="2400" dirty="0" smtClean="0"/>
              <a:t>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Old maps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Sketch maps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Configurations </a:t>
            </a:r>
            <a:r>
              <a:rPr lang="en-US" sz="2000" dirty="0"/>
              <a:t>obtained after </a:t>
            </a:r>
            <a:r>
              <a:rPr lang="en-US" sz="2000" dirty="0" smtClean="0"/>
              <a:t>n MDS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They </a:t>
            </a:r>
            <a:r>
              <a:rPr lang="en-US" sz="2400" dirty="0"/>
              <a:t>allow to know, quantitatively and graphically, the differences between a reference image and its </a:t>
            </a:r>
            <a:r>
              <a:rPr lang="en-US" sz="2400" dirty="0" smtClean="0"/>
              <a:t>counterpart</a:t>
            </a:r>
            <a:endParaRPr lang="en-AU" altLang="es-ES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25760"/>
            <a:ext cx="8424291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4. </a:t>
            </a:r>
            <a:r>
              <a:rPr lang="en-US" altLang="es-ES" b="1" dirty="0"/>
              <a:t>CTP of comparison –</a:t>
            </a:r>
            <a:r>
              <a:rPr lang="en-US" altLang="es-ES" b="1" dirty="0" err="1"/>
              <a:t>bidimensional</a:t>
            </a:r>
            <a:r>
              <a:rPr lang="en-US" altLang="es-ES" b="1" dirty="0"/>
              <a:t> regression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80433"/>
            <a:ext cx="4104456" cy="273665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s-ES" sz="2000" dirty="0" smtClean="0">
                <a:solidFill>
                  <a:schemeClr val="accent1">
                    <a:lumMod val="50000"/>
                  </a:schemeClr>
                </a:solidFill>
              </a:rPr>
              <a:t>Step 1: </a:t>
            </a:r>
            <a:r>
              <a:rPr lang="en-US" altLang="es-ES" sz="2000" b="1" dirty="0" smtClean="0">
                <a:solidFill>
                  <a:schemeClr val="accent1">
                    <a:lumMod val="50000"/>
                  </a:schemeClr>
                </a:solidFill>
              </a:rPr>
              <a:t>fitting</a:t>
            </a:r>
            <a:endParaRPr lang="en-US" sz="3600" b="1" dirty="0"/>
          </a:p>
          <a:p>
            <a:pPr marL="0" indent="0">
              <a:buNone/>
            </a:pPr>
            <a:r>
              <a:rPr lang="en-US" sz="2000" dirty="0" smtClean="0"/>
              <a:t>At </a:t>
            </a:r>
            <a:r>
              <a:rPr lang="en-US" sz="2000" dirty="0"/>
              <a:t>this stage the method looks for the displacements of the homologous points of the two surfaces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example, the displacement of the points obtained by the MDS with the distances by train between cities and the points that represent the real position of those cities</a:t>
            </a:r>
            <a:br>
              <a:rPr lang="en-US" sz="1800" dirty="0"/>
            </a:br>
            <a:r>
              <a:rPr lang="en-US" sz="1800" dirty="0"/>
              <a:t>As with map projection changes, the </a:t>
            </a:r>
            <a:r>
              <a:rPr lang="en-US" sz="1800" dirty="0" smtClean="0"/>
              <a:t>fitting </a:t>
            </a:r>
            <a:r>
              <a:rPr lang="en-US" sz="1800" dirty="0"/>
              <a:t>involves a rotation (to match the angles of the coordinate axes), a translation (to match the origins of the coordinate axes), and a scale change (to match the measurement units)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es-ES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75" y="1268760"/>
            <a:ext cx="4805471" cy="554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25760"/>
            <a:ext cx="8424291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4. </a:t>
            </a:r>
            <a:r>
              <a:rPr lang="en-US" altLang="es-ES" b="1" dirty="0"/>
              <a:t>CTP of comparison –</a:t>
            </a:r>
            <a:r>
              <a:rPr lang="en-US" altLang="es-ES" b="1" dirty="0" err="1"/>
              <a:t>bidimensional</a:t>
            </a:r>
            <a:r>
              <a:rPr lang="en-US" altLang="es-ES" b="1" dirty="0"/>
              <a:t> regression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80433"/>
            <a:ext cx="4104456" cy="273665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s-ES" sz="2000" dirty="0" smtClean="0">
                <a:solidFill>
                  <a:schemeClr val="accent1">
                    <a:lumMod val="50000"/>
                  </a:schemeClr>
                </a:solidFill>
              </a:rPr>
              <a:t>Step 2: </a:t>
            </a:r>
            <a:r>
              <a:rPr lang="en-US" altLang="es-ES" sz="2000" b="1" dirty="0" smtClean="0">
                <a:solidFill>
                  <a:schemeClr val="accent1">
                    <a:lumMod val="50000"/>
                  </a:schemeClr>
                </a:solidFill>
              </a:rPr>
              <a:t>interpolation</a:t>
            </a:r>
            <a:endParaRPr lang="en-US" sz="3600" b="1" dirty="0"/>
          </a:p>
          <a:p>
            <a:r>
              <a:rPr lang="en-US" sz="2000" dirty="0"/>
              <a:t>In this </a:t>
            </a:r>
            <a:r>
              <a:rPr lang="en-US" sz="2000" dirty="0" smtClean="0"/>
              <a:t>step </a:t>
            </a:r>
            <a:r>
              <a:rPr lang="en-US" sz="2000" dirty="0"/>
              <a:t>we extend the results of the previous </a:t>
            </a:r>
            <a:r>
              <a:rPr lang="en-US" sz="2000" dirty="0" smtClean="0"/>
              <a:t>step </a:t>
            </a:r>
            <a:r>
              <a:rPr lang="en-US" sz="2000" dirty="0"/>
              <a:t>(which only affected the points), to the entire set of the analyzed surface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produces </a:t>
            </a:r>
            <a:r>
              <a:rPr lang="en-US" sz="2000" dirty="0"/>
              <a:t>abundant mapping results</a:t>
            </a:r>
            <a:endParaRPr lang="en-US" altLang="es-ES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1" y="1224695"/>
            <a:ext cx="4903562" cy="558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125760"/>
            <a:ext cx="8424291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smtClean="0"/>
              <a:t>4. </a:t>
            </a:r>
            <a:r>
              <a:rPr lang="en-US" altLang="es-ES" b="1" dirty="0"/>
              <a:t>CTP of comparison –</a:t>
            </a:r>
            <a:r>
              <a:rPr lang="en-US" altLang="es-ES" b="1" dirty="0" err="1"/>
              <a:t>bidimensional</a:t>
            </a:r>
            <a:r>
              <a:rPr lang="en-US" altLang="es-ES" b="1" dirty="0"/>
              <a:t> regression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80433"/>
            <a:ext cx="4104456" cy="564391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s-ES" sz="2400" dirty="0" smtClean="0">
                <a:solidFill>
                  <a:schemeClr val="accent1">
                    <a:lumMod val="50000"/>
                  </a:schemeClr>
                </a:solidFill>
              </a:rPr>
              <a:t>Graphic results</a:t>
            </a:r>
            <a:endParaRPr lang="en-US" altLang="es-ES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2404245"/>
            <a:ext cx="2407836" cy="14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20" y="2649252"/>
            <a:ext cx="2407837" cy="14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41289"/>
            <a:ext cx="2407837" cy="14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20" y="4341289"/>
            <a:ext cx="2409130" cy="14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59" y="1562628"/>
            <a:ext cx="4250568" cy="503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0553" y="1568574"/>
            <a:ext cx="7920236" cy="675084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2400" b="1" dirty="0" smtClean="0"/>
              <a:t>Examples – </a:t>
            </a:r>
            <a:r>
              <a:rPr lang="en-AU" altLang="es-ES" sz="2400" dirty="0" smtClean="0"/>
              <a:t>Accessibility by train in France </a:t>
            </a:r>
            <a:r>
              <a:rPr lang="es-ES" altLang="es-ES" sz="2400" dirty="0" smtClean="0"/>
              <a:t>(</a:t>
            </a:r>
            <a:r>
              <a:rPr lang="es-ES" altLang="es-ES" sz="2400" dirty="0"/>
              <a:t>Klein 2001)</a:t>
            </a:r>
            <a:r>
              <a:rPr lang="es-ES" altLang="es-ES" sz="2800" dirty="0"/>
              <a:t/>
            </a:r>
            <a:br>
              <a:rPr lang="es-ES" altLang="es-ES" sz="2800" dirty="0"/>
            </a:br>
            <a:r>
              <a:rPr lang="es-ES" altLang="es-ES" sz="2800" b="1" dirty="0" smtClean="0"/>
              <a:t> </a:t>
            </a:r>
          </a:p>
        </p:txBody>
      </p:sp>
      <p:pic>
        <p:nvPicPr>
          <p:cNvPr id="26628" name="Imagen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6126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n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9" y="2554188"/>
            <a:ext cx="4404122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4212" y="125760"/>
            <a:ext cx="84242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s-ES" b="1" kern="0" dirty="0" smtClean="0"/>
              <a:t>5. </a:t>
            </a:r>
            <a:r>
              <a:rPr lang="en-US" altLang="es-ES" b="1" kern="0" dirty="0" smtClean="0"/>
              <a:t>CTP of comparison –</a:t>
            </a:r>
            <a:r>
              <a:rPr lang="en-US" altLang="es-ES" b="1" kern="0" dirty="0" err="1" smtClean="0"/>
              <a:t>bidimensional</a:t>
            </a:r>
            <a:r>
              <a:rPr lang="en-US" altLang="es-ES" b="1" kern="0" dirty="0" smtClean="0"/>
              <a:t> regression</a:t>
            </a:r>
            <a:endParaRPr lang="en-US" altLang="es-ES" b="1" kern="0" dirty="0"/>
          </a:p>
        </p:txBody>
      </p:sp>
    </p:spTree>
    <p:extLst>
      <p:ext uri="{BB962C8B-B14F-4D97-AF65-F5344CB8AC3E}">
        <p14:creationId xmlns:p14="http://schemas.microsoft.com/office/powerpoint/2010/main" val="1363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7" y="1345924"/>
            <a:ext cx="5687616" cy="479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52" y="2862780"/>
            <a:ext cx="2564606" cy="185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62" y="4665386"/>
            <a:ext cx="2446734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58" y="1345924"/>
            <a:ext cx="2590800" cy="16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Marcador de contenido 2"/>
          <p:cNvSpPr>
            <a:spLocks noGrp="1"/>
          </p:cNvSpPr>
          <p:nvPr>
            <p:ph idx="1"/>
          </p:nvPr>
        </p:nvSpPr>
        <p:spPr>
          <a:xfrm>
            <a:off x="467544" y="404664"/>
            <a:ext cx="5037534" cy="648072"/>
          </a:xfrm>
        </p:spPr>
        <p:txBody>
          <a:bodyPr/>
          <a:lstStyle/>
          <a:p>
            <a:r>
              <a:rPr lang="en-AU" altLang="es-ES" dirty="0" smtClean="0"/>
              <a:t>Train accessibility in Spain</a:t>
            </a:r>
          </a:p>
        </p:txBody>
      </p:sp>
    </p:spTree>
    <p:extLst>
      <p:ext uri="{BB962C8B-B14F-4D97-AF65-F5344CB8AC3E}">
        <p14:creationId xmlns:p14="http://schemas.microsoft.com/office/powerpoint/2010/main" val="4204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600" b="1" dirty="0" smtClean="0"/>
              <a:t>Content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68413"/>
            <a:ext cx="8534721" cy="1872555"/>
          </a:xfrm>
        </p:spPr>
        <p:txBody>
          <a:bodyPr/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Introduction: definition, objective and characteristics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CTP of weight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CTP of distances – Multi Dimensional Scaling - MDS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CTP of comparison –</a:t>
            </a:r>
            <a:r>
              <a:rPr lang="en-AU" sz="2400" b="1" dirty="0" err="1" smtClean="0">
                <a:solidFill>
                  <a:schemeClr val="accent1">
                    <a:lumMod val="75000"/>
                  </a:schemeClr>
                </a:solidFill>
              </a:rPr>
              <a:t>bidimensional</a:t>
            </a: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 regression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Examples – accessibility by train and cognitive distances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Final remarks</a:t>
            </a:r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867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" y="1529954"/>
            <a:ext cx="8572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8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6029" y="332656"/>
            <a:ext cx="8058150" cy="6738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altLang="es-E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distances in </a:t>
            </a:r>
            <a:r>
              <a:rPr lang="en-AU" altLang="es-ES" sz="3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Alcalá</a:t>
            </a:r>
            <a:r>
              <a:rPr lang="en-AU" altLang="es-E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Henares, Spain</a:t>
            </a:r>
          </a:p>
        </p:txBody>
      </p:sp>
      <p:pic>
        <p:nvPicPr>
          <p:cNvPr id="29699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9" y="1819275"/>
            <a:ext cx="771525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6029" y="332656"/>
            <a:ext cx="8058150" cy="6738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altLang="es-E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distances in </a:t>
            </a:r>
            <a:r>
              <a:rPr lang="en-AU" altLang="es-ES" sz="30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Alcalá</a:t>
            </a:r>
            <a:r>
              <a:rPr lang="en-AU" altLang="es-ES" sz="30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Henares, Spain</a:t>
            </a:r>
          </a:p>
        </p:txBody>
      </p:sp>
      <p:pic>
        <p:nvPicPr>
          <p:cNvPr id="6" name="cognitive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96752"/>
            <a:ext cx="7027020" cy="5270981"/>
          </a:xfrm>
        </p:spPr>
      </p:pic>
    </p:spTree>
    <p:extLst>
      <p:ext uri="{BB962C8B-B14F-4D97-AF65-F5344CB8AC3E}">
        <p14:creationId xmlns:p14="http://schemas.microsoft.com/office/powerpoint/2010/main" val="20636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784431" cy="675084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b="1" dirty="0" err="1" smtClean="0">
                <a:latin typeface="+mn-lt"/>
              </a:rPr>
              <a:t>Bidimensional</a:t>
            </a:r>
            <a:r>
              <a:rPr lang="en-AU" altLang="es-ES" b="1" dirty="0" smtClean="0">
                <a:latin typeface="+mn-lt"/>
              </a:rPr>
              <a:t> Regression</a:t>
            </a:r>
            <a:endParaRPr lang="en-AU" altLang="es-ES" sz="3000" dirty="0">
              <a:latin typeface="+mn-lt"/>
            </a:endParaRP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179512" y="1484784"/>
            <a:ext cx="464383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AU" altLang="es-ES" b="1" dirty="0" smtClean="0">
                <a:solidFill>
                  <a:srgbClr val="008000"/>
                </a:solidFill>
              </a:rPr>
              <a:t>Graphic and statistical results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AU" altLang="es-ES" sz="2400" dirty="0" smtClean="0">
                <a:solidFill>
                  <a:srgbClr val="008000"/>
                </a:solidFill>
              </a:rPr>
              <a:t>Fitting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Scale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Rotation angle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Fitted image coordinates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Fitting index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Mean displacement after fitting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AU" altLang="es-ES" sz="2400" dirty="0" smtClean="0">
                <a:solidFill>
                  <a:srgbClr val="008000"/>
                </a:solidFill>
              </a:rPr>
              <a:t>Interpolation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Interpolation quality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Mean displacement between fitted and interpolated images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r>
              <a:rPr lang="en-AU" altLang="es-ES" sz="1800" dirty="0" smtClean="0">
                <a:solidFill>
                  <a:srgbClr val="008000"/>
                </a:solidFill>
              </a:rPr>
              <a:t>Mean displacement between original and interpolated images</a:t>
            </a:r>
          </a:p>
          <a:p>
            <a:pPr lvl="1" eaLnBrk="1" hangingPunct="1">
              <a:buFont typeface="Arial" panose="020B0604020202020204" pitchFamily="34" charset="0"/>
              <a:buAutoNum type="arabicPeriod"/>
            </a:pPr>
            <a:endParaRPr lang="es-ES" altLang="es-ES" sz="1500" dirty="0">
              <a:solidFill>
                <a:srgbClr val="008000"/>
              </a:solidFill>
            </a:endParaRPr>
          </a:p>
        </p:txBody>
      </p:sp>
      <p:pic>
        <p:nvPicPr>
          <p:cNvPr id="31748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42" y="1196752"/>
            <a:ext cx="4178945" cy="5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1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b="1" dirty="0" smtClean="0"/>
              <a:t>6. Final remarks</a:t>
            </a:r>
            <a:endParaRPr lang="en-AU" sz="4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5573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Bidimensional</a:t>
            </a:r>
            <a:r>
              <a:rPr lang="en-US" sz="2400" dirty="0" smtClean="0"/>
              <a:t> </a:t>
            </a:r>
            <a:r>
              <a:rPr lang="en-US" sz="2400" dirty="0"/>
              <a:t>Regression meets the criteria of experimental research: it can be verified and reproduced with identical </a:t>
            </a:r>
            <a:r>
              <a:rPr lang="en-US" sz="2400" dirty="0" smtClean="0"/>
              <a:t>results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all cartograms, attention must be paid to familiarity with the represented </a:t>
            </a:r>
            <a:r>
              <a:rPr lang="en-US" sz="2400" dirty="0" smtClean="0"/>
              <a:t>area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 </a:t>
            </a:r>
            <a:r>
              <a:rPr lang="en-US" sz="2400" dirty="0"/>
              <a:t>in traditional maps, the same principles of graphic semiology must be </a:t>
            </a:r>
            <a:r>
              <a:rPr lang="en-US" sz="2400" dirty="0" smtClean="0"/>
              <a:t>applied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Integration </a:t>
            </a:r>
            <a:r>
              <a:rPr lang="en-US" sz="2400" dirty="0"/>
              <a:t>of animation and interaction can make reading easier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956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b="1" dirty="0" smtClean="0"/>
              <a:t>Bibliography</a:t>
            </a:r>
            <a:endParaRPr lang="en-AU" sz="40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557338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fr-FR" altLang="es-ES" sz="2000" dirty="0" smtClean="0"/>
              <a:t>Cauvin, C., Escobar, F. and Serradj, A, (2010), Thematic Cartography, 3 vols. Londres: Wiley</a:t>
            </a:r>
          </a:p>
          <a:p>
            <a:r>
              <a:rPr lang="en-AU" sz="2000" dirty="0" smtClean="0"/>
              <a:t>Tobler W.R., 1965, "Computation of the correspondence of geographical patterns", Papers of the Regional Science Association, vol. 15, p. 131-139.</a:t>
            </a:r>
          </a:p>
          <a:p>
            <a:r>
              <a:rPr lang="en-AU" sz="2000" dirty="0" smtClean="0"/>
              <a:t>Tobler W.R., 1977, "</a:t>
            </a:r>
            <a:r>
              <a:rPr lang="en-AU" sz="2000" dirty="0" err="1" smtClean="0"/>
              <a:t>Bidimensional</a:t>
            </a:r>
            <a:r>
              <a:rPr lang="en-AU" sz="2000" dirty="0" smtClean="0"/>
              <a:t> regression: a complete program", Santa Barbara, CA, 71 p.</a:t>
            </a:r>
          </a:p>
          <a:p>
            <a:r>
              <a:rPr lang="en-AU" sz="2000" dirty="0" smtClean="0"/>
              <a:t>Tobler W.R., 1978, "Comparisons of plane forms", The Geographical Analysis, vol. X, n° 2, p. 154-162.</a:t>
            </a:r>
          </a:p>
          <a:p>
            <a:r>
              <a:rPr lang="en-AU" sz="2000" dirty="0" smtClean="0"/>
              <a:t>Tobler W.R., 1994, "</a:t>
            </a:r>
            <a:r>
              <a:rPr lang="en-AU" sz="2000" dirty="0" err="1" smtClean="0"/>
              <a:t>Bidimensional</a:t>
            </a:r>
            <a:r>
              <a:rPr lang="en-AU" sz="2000" dirty="0" smtClean="0"/>
              <a:t> regression: a complete program", Geographical Analysis, vol. 26, n° 3, p. 187-212</a:t>
            </a:r>
            <a:r>
              <a:rPr lang="en-AU" sz="2000" dirty="0" smtClean="0"/>
              <a:t>.</a:t>
            </a:r>
          </a:p>
          <a:p>
            <a:r>
              <a:rPr lang="en-AU" sz="2000" dirty="0" err="1" smtClean="0"/>
              <a:t>GISGeography</a:t>
            </a:r>
            <a:r>
              <a:rPr lang="en-AU" sz="2000" dirty="0" smtClean="0"/>
              <a:t> https</a:t>
            </a:r>
            <a:r>
              <a:rPr lang="en-AU" sz="2000" dirty="0"/>
              <a:t>://gisgeography.com/cartogram-maps/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600" b="1" dirty="0" smtClean="0"/>
              <a:t>1. 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68413"/>
            <a:ext cx="8390705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Definition of cartogram </a:t>
            </a:r>
            <a:r>
              <a:rPr lang="en-US" altLang="es-ES" sz="2200" dirty="0" smtClean="0">
                <a:solidFill>
                  <a:srgbClr val="4D4D4D"/>
                </a:solidFill>
              </a:rPr>
              <a:t>- </a:t>
            </a:r>
            <a:r>
              <a:rPr lang="en-US" sz="2200" dirty="0" smtClean="0"/>
              <a:t>Set </a:t>
            </a:r>
            <a:r>
              <a:rPr lang="en-US" sz="2200" dirty="0"/>
              <a:t>of cartographic methods, in which the areas of </a:t>
            </a:r>
            <a:r>
              <a:rPr lang="en-US" sz="2200" dirty="0" smtClean="0"/>
              <a:t>the spatial </a:t>
            </a:r>
            <a:r>
              <a:rPr lang="en-US" sz="2200" dirty="0"/>
              <a:t>objects vary depending on the thematic values of the phenomenon associated with those objects (</a:t>
            </a:r>
            <a:r>
              <a:rPr lang="en-US" sz="2200" dirty="0" err="1"/>
              <a:t>Cauvin</a:t>
            </a:r>
            <a:r>
              <a:rPr lang="en-US" sz="2200" dirty="0"/>
              <a:t> et al 2010</a:t>
            </a:r>
            <a:r>
              <a:rPr lang="en-US" sz="2200" dirty="0" smtClean="0"/>
              <a:t>)</a:t>
            </a:r>
          </a:p>
          <a:p>
            <a:r>
              <a:rPr lang="en-AU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Cartographic Transformations of Position (</a:t>
            </a:r>
            <a:r>
              <a:rPr lang="es-ES" altLang="es-ES" sz="2400" b="1" dirty="0" smtClean="0">
                <a:solidFill>
                  <a:schemeClr val="accent1">
                    <a:lumMod val="50000"/>
                  </a:schemeClr>
                </a:solidFill>
              </a:rPr>
              <a:t>CTP) </a:t>
            </a:r>
            <a:r>
              <a:rPr lang="es-ES" altLang="es-ES" sz="2400" dirty="0" smtClean="0"/>
              <a:t>- </a:t>
            </a:r>
            <a:r>
              <a:rPr lang="en-US" sz="2000" dirty="0"/>
              <a:t>It is </a:t>
            </a:r>
            <a:r>
              <a:rPr lang="en-US" sz="2000" dirty="0" err="1" smtClean="0"/>
              <a:t>synony-mous</a:t>
            </a:r>
            <a:r>
              <a:rPr lang="en-US" sz="2000" dirty="0" smtClean="0"/>
              <a:t> </a:t>
            </a:r>
            <a:r>
              <a:rPr lang="en-US" sz="2000" dirty="0"/>
              <a:t>with Cartogram - Cartographic Transformation in which the attributes [Z] induce modifications in the variables [X, Y], that is, in the </a:t>
            </a:r>
            <a:r>
              <a:rPr lang="en-US" sz="2000" dirty="0" smtClean="0"/>
              <a:t>locations.</a:t>
            </a:r>
          </a:p>
          <a:p>
            <a:r>
              <a:rPr lang="en-AU" altLang="es-ES" sz="2400" dirty="0" smtClean="0"/>
              <a:t>Other terms</a:t>
            </a:r>
          </a:p>
          <a:p>
            <a:pPr lvl="1"/>
            <a:r>
              <a:rPr lang="en-AU" altLang="es-ES" sz="2000" dirty="0" err="1" smtClean="0"/>
              <a:t>Anamorphosis</a:t>
            </a:r>
            <a:endParaRPr lang="en-AU" altLang="es-ES" sz="2000" dirty="0" smtClean="0"/>
          </a:p>
          <a:p>
            <a:pPr lvl="1"/>
            <a:r>
              <a:rPr lang="en-AU" altLang="es-ES" sz="2000" dirty="0" smtClean="0"/>
              <a:t>Deformed maps</a:t>
            </a:r>
          </a:p>
          <a:p>
            <a:pPr lvl="1"/>
            <a:r>
              <a:rPr lang="en-AU" sz="2000" dirty="0" smtClean="0"/>
              <a:t>Distorted maps</a:t>
            </a:r>
            <a:endParaRPr lang="en-AU" altLang="es-ES" sz="2000" dirty="0"/>
          </a:p>
        </p:txBody>
      </p:sp>
    </p:spTree>
    <p:extLst>
      <p:ext uri="{BB962C8B-B14F-4D97-AF65-F5344CB8AC3E}">
        <p14:creationId xmlns:p14="http://schemas.microsoft.com/office/powerpoint/2010/main" val="3838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600" b="1" dirty="0" smtClean="0"/>
              <a:t>1. 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985" y="1700808"/>
            <a:ext cx="4214242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In </a:t>
            </a:r>
            <a:r>
              <a:rPr lang="en-US" sz="2400" dirty="0" smtClean="0"/>
              <a:t>CTP, </a:t>
            </a:r>
            <a:r>
              <a:rPr lang="en-US" sz="2400" dirty="0"/>
              <a:t>attributes [Z] induce modifications in locations [X, Y</a:t>
            </a:r>
            <a:r>
              <a:rPr lang="en-US" sz="240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They </a:t>
            </a:r>
            <a:r>
              <a:rPr lang="en-US" sz="2400" dirty="0"/>
              <a:t>express changes in the shape of the map, by displacement of contours, internal limits or places</a:t>
            </a:r>
            <a:r>
              <a:rPr lang="en-US" sz="2400" dirty="0" smtClean="0"/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They </a:t>
            </a:r>
            <a:r>
              <a:rPr lang="en-US" sz="2400" dirty="0"/>
              <a:t>have existed since the mid-19th century</a:t>
            </a:r>
            <a:endParaRPr lang="en-AU" altLang="es-ES" sz="2000" dirty="0"/>
          </a:p>
        </p:txBody>
      </p:sp>
      <p:pic>
        <p:nvPicPr>
          <p:cNvPr id="4" name="Picture 4" descr="V3Ch4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94" y="783923"/>
            <a:ext cx="434022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4878750" y="6084585"/>
            <a:ext cx="3663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dirty="0"/>
              <a:t>Accelerating travel in France for 200 years</a:t>
            </a:r>
            <a:br>
              <a:rPr lang="en-US" sz="1600" dirty="0"/>
            </a:br>
            <a:r>
              <a:rPr lang="en-US" sz="1600" dirty="0"/>
              <a:t>(</a:t>
            </a:r>
            <a:r>
              <a:rPr lang="en-US" sz="1600" dirty="0" err="1"/>
              <a:t>Cheysson</a:t>
            </a:r>
            <a:r>
              <a:rPr lang="en-US" sz="1600" dirty="0"/>
              <a:t>, 1888)</a:t>
            </a:r>
            <a:endParaRPr lang="es-ES" altLang="es-ES" sz="1600" dirty="0"/>
          </a:p>
        </p:txBody>
      </p:sp>
    </p:spTree>
    <p:extLst>
      <p:ext uri="{BB962C8B-B14F-4D97-AF65-F5344CB8AC3E}">
        <p14:creationId xmlns:p14="http://schemas.microsoft.com/office/powerpoint/2010/main" val="38465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600" b="1" dirty="0"/>
              <a:t>1. Introduction</a:t>
            </a:r>
            <a:endParaRPr lang="en-AU" altLang="es-ES" sz="36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60" y="1556792"/>
            <a:ext cx="8390705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AU" altLang="es-ES" sz="2800" b="1" dirty="0" smtClean="0">
                <a:solidFill>
                  <a:schemeClr val="accent1">
                    <a:lumMod val="50000"/>
                  </a:schemeClr>
                </a:solidFill>
              </a:rPr>
              <a:t>Objective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s-ES" altLang="es-ES" sz="2800" dirty="0">
              <a:solidFill>
                <a:srgbClr val="4D4D4D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Communication tool. The easiest-to-read component of the map: surface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variation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Exploration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research tool.</a:t>
            </a:r>
            <a:endParaRPr lang="en-US" alt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600" b="1" dirty="0"/>
              <a:t>1. Introduction</a:t>
            </a:r>
            <a:endParaRPr lang="en-AU" altLang="es-ES" sz="36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589428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Every </a:t>
            </a:r>
            <a:r>
              <a:rPr lang="en-US" sz="2400" dirty="0"/>
              <a:t>2D map presents deformations in the cartographic </a:t>
            </a:r>
            <a:r>
              <a:rPr lang="en-US" sz="2400" dirty="0" smtClean="0"/>
              <a:t>base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characteristics of the cartograms depend on two criteria</a:t>
            </a:r>
            <a:r>
              <a:rPr lang="en-US" sz="2400" dirty="0" smtClean="0"/>
              <a:t>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The Topic - Weight CTP, distance CTP, </a:t>
            </a:r>
            <a:r>
              <a:rPr lang="en-US" sz="2000" dirty="0"/>
              <a:t>c</a:t>
            </a:r>
            <a:r>
              <a:rPr lang="en-US" sz="2000" dirty="0" smtClean="0"/>
              <a:t>omparison CTP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The principle on which its production is based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Graph </a:t>
            </a:r>
            <a:r>
              <a:rPr lang="en-US" sz="1800" dirty="0"/>
              <a:t>/ </a:t>
            </a:r>
            <a:r>
              <a:rPr lang="en-US" sz="1800" dirty="0" smtClean="0"/>
              <a:t>Mathematical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Global </a:t>
            </a:r>
            <a:r>
              <a:rPr lang="en-US" sz="1800" dirty="0"/>
              <a:t>(multipolar) / Local (unipolar</a:t>
            </a:r>
            <a:r>
              <a:rPr lang="en-US" sz="1800" dirty="0" smtClean="0"/>
              <a:t>)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Geometric </a:t>
            </a:r>
            <a:r>
              <a:rPr lang="en-US" sz="1800" dirty="0"/>
              <a:t>nature (points, lines or polygons</a:t>
            </a:r>
            <a:r>
              <a:rPr lang="en-US" sz="1800" dirty="0" smtClean="0"/>
              <a:t>)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Topology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Characteristics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Shape preservation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Topology preservation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Proportionality </a:t>
            </a:r>
            <a:r>
              <a:rPr lang="en-US" sz="2000" dirty="0"/>
              <a:t>of the areas</a:t>
            </a:r>
            <a:endParaRPr lang="en-AU" altLang="es-E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altLang="es-ES" sz="3400" b="1" dirty="0" smtClean="0"/>
              <a:t>2. Cartographic transformation of weight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89428" cy="273665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They are the most </a:t>
            </a:r>
            <a:r>
              <a:rPr lang="en-US" sz="2400" dirty="0" smtClean="0"/>
              <a:t>common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surface is deformed under the effects of a thematic </a:t>
            </a:r>
            <a:r>
              <a:rPr lang="en-US" sz="2400" dirty="0" smtClean="0"/>
              <a:t>variable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shapes, which may be of simple geometries, are proportional in size to the thematic </a:t>
            </a:r>
            <a:r>
              <a:rPr lang="en-US" sz="2400" dirty="0" smtClean="0"/>
              <a:t>values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They </a:t>
            </a:r>
            <a:r>
              <a:rPr lang="en-US" sz="2400" dirty="0"/>
              <a:t>can be </a:t>
            </a:r>
            <a:r>
              <a:rPr lang="en-US" sz="2400" dirty="0" smtClean="0"/>
              <a:t>contiguous </a:t>
            </a:r>
            <a:r>
              <a:rPr lang="en-US" sz="2400" dirty="0"/>
              <a:t>or not</a:t>
            </a:r>
            <a:endParaRPr lang="en-AU" altLang="es-E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703638"/>
            <a:ext cx="44608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3Ch4_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82" y="3874294"/>
            <a:ext cx="43402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184150" y="6057900"/>
            <a:ext cx="428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S" sz="1200" dirty="0" err="1">
                <a:solidFill>
                  <a:srgbClr val="4C4C4C"/>
                </a:solidFill>
                <a:latin typeface="Avenir Next W01"/>
              </a:rPr>
              <a:t>Gastner</a:t>
            </a:r>
            <a:r>
              <a:rPr lang="en-US" altLang="es-ES" sz="1200" dirty="0">
                <a:solidFill>
                  <a:srgbClr val="4C4C4C"/>
                </a:solidFill>
                <a:latin typeface="Avenir Next W01"/>
              </a:rPr>
              <a:t>, M.T. and Newman, M.E.J.. (2004). Diffusion-based method for producing density-equalizing maps. </a:t>
            </a:r>
            <a:r>
              <a:rPr lang="en-US" altLang="es-ES" sz="1200" i="1" dirty="0">
                <a:solidFill>
                  <a:srgbClr val="4C4C4C"/>
                </a:solidFill>
                <a:latin typeface="&amp;quot"/>
              </a:rPr>
              <a:t>Proceedings of the National Academy of Science</a:t>
            </a:r>
            <a:r>
              <a:rPr lang="en-US" altLang="es-ES" sz="1200" dirty="0">
                <a:solidFill>
                  <a:srgbClr val="4C4C4C"/>
                </a:solidFill>
                <a:latin typeface="Avenir Next W01"/>
              </a:rPr>
              <a:t>, </a:t>
            </a:r>
            <a:r>
              <a:rPr lang="en-US" altLang="es-ES" sz="1200" i="1" dirty="0">
                <a:solidFill>
                  <a:srgbClr val="4C4C4C"/>
                </a:solidFill>
                <a:latin typeface="&amp;quot"/>
              </a:rPr>
              <a:t>101</a:t>
            </a:r>
            <a:r>
              <a:rPr lang="en-US" altLang="es-ES" sz="1200" dirty="0">
                <a:solidFill>
                  <a:srgbClr val="4C4C4C"/>
                </a:solidFill>
                <a:latin typeface="Avenir Next W01"/>
              </a:rPr>
              <a:t>(20), 7499-7504</a:t>
            </a:r>
            <a:endParaRPr lang="es-ES" altLang="es-ES" sz="1200" dirty="0"/>
          </a:p>
        </p:txBody>
      </p:sp>
      <p:sp>
        <p:nvSpPr>
          <p:cNvPr id="2" name="Rectángulo 1"/>
          <p:cNvSpPr/>
          <p:nvPr/>
        </p:nvSpPr>
        <p:spPr>
          <a:xfrm>
            <a:off x="1541658" y="3458768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contiguous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68144" y="3474184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Non-contiguous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941770"/>
            <a:ext cx="7925991" cy="4201716"/>
          </a:xfrm>
        </p:spPr>
      </p:pic>
      <p:sp>
        <p:nvSpPr>
          <p:cNvPr id="14340" name="Rectángulo 4"/>
          <p:cNvSpPr>
            <a:spLocks noChangeArrowheads="1"/>
          </p:cNvSpPr>
          <p:nvPr/>
        </p:nvSpPr>
        <p:spPr bwMode="auto">
          <a:xfrm>
            <a:off x="546498" y="6228020"/>
            <a:ext cx="8008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ES" sz="1800" dirty="0"/>
              <a:t>https://ourworldindata.org/uploads/2018/09/Population-cartogram_World.png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285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s-ES" sz="3400" b="1" kern="0" smtClean="0"/>
              <a:t>2. Cartographic transformation of weight</a:t>
            </a:r>
            <a:endParaRPr lang="en-AU" altLang="es-ES" sz="3400" b="1" kern="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621551" y="1325840"/>
            <a:ext cx="4377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s-ES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population by country</a:t>
            </a:r>
            <a:endParaRPr lang="en-A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1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ángulo 1"/>
          <p:cNvSpPr>
            <a:spLocks noChangeArrowheads="1"/>
          </p:cNvSpPr>
          <p:nvPr/>
        </p:nvSpPr>
        <p:spPr bwMode="auto">
          <a:xfrm>
            <a:off x="513034" y="1171575"/>
            <a:ext cx="6003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s-ES" sz="2400" dirty="0" smtClean="0">
                <a:solidFill>
                  <a:schemeClr val="accent1">
                    <a:lumMod val="75000"/>
                  </a:schemeClr>
                </a:solidFill>
              </a:rPr>
              <a:t>Example of </a:t>
            </a:r>
            <a:r>
              <a:rPr lang="en-AU" altLang="es-ES" sz="2400" u="sng" dirty="0" smtClean="0">
                <a:solidFill>
                  <a:schemeClr val="accent1">
                    <a:lumMod val="75000"/>
                  </a:schemeClr>
                </a:solidFill>
              </a:rPr>
              <a:t>non-contiguous</a:t>
            </a:r>
            <a:r>
              <a:rPr lang="en-AU" altLang="es-ES" sz="2400" dirty="0" smtClean="0">
                <a:solidFill>
                  <a:schemeClr val="accent1">
                    <a:lumMod val="75000"/>
                  </a:schemeClr>
                </a:solidFill>
              </a:rPr>
              <a:t> cartogram</a:t>
            </a:r>
            <a:endParaRPr lang="en-AU" altLang="es-ES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s-ES" sz="12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FR" altLang="es-ES" sz="1200" dirty="0">
                <a:latin typeface="Times" panose="02020603050405020304" pitchFamily="18" charset="0"/>
                <a:cs typeface="Times New Roman" panose="02020603050405020304" pitchFamily="18" charset="0"/>
              </a:rPr>
              <a:t>://www.reddit.com/r/MapPorn/comments/dijq4j/world_countries_scaled_to_oil_reserves/</a:t>
            </a:r>
            <a:endParaRPr lang="es-ES" altLang="es-ES" sz="1200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2006204"/>
            <a:ext cx="5999485" cy="46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285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AU" altLang="es-ES" sz="3400" b="1" kern="0" dirty="0" smtClean="0"/>
              <a:t>2. Cartographic transformation of weight</a:t>
            </a:r>
          </a:p>
        </p:txBody>
      </p:sp>
    </p:spTree>
    <p:extLst>
      <p:ext uri="{BB962C8B-B14F-4D97-AF65-F5344CB8AC3E}">
        <p14:creationId xmlns:p14="http://schemas.microsoft.com/office/powerpoint/2010/main" val="25572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986</Words>
  <Application>Microsoft Office PowerPoint</Application>
  <PresentationFormat>Presentación en pantalla (4:3)</PresentationFormat>
  <Paragraphs>138</Paragraphs>
  <Slides>25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Microsoft YaHei</vt:lpstr>
      <vt:lpstr>&amp;quot</vt:lpstr>
      <vt:lpstr>Arial</vt:lpstr>
      <vt:lpstr>Avenir Next W01</vt:lpstr>
      <vt:lpstr>Calibri</vt:lpstr>
      <vt:lpstr>Times</vt:lpstr>
      <vt:lpstr>Times New Roman</vt:lpstr>
      <vt:lpstr>Diseño predeterminado</vt:lpstr>
      <vt:lpstr>Presentación de PowerPoint</vt:lpstr>
      <vt:lpstr>Content</vt:lpstr>
      <vt:lpstr>1. Introduction</vt:lpstr>
      <vt:lpstr>1. Introduction</vt:lpstr>
      <vt:lpstr>1. Introduction</vt:lpstr>
      <vt:lpstr>1. Introduction</vt:lpstr>
      <vt:lpstr>2. Cartographic transformation of weight</vt:lpstr>
      <vt:lpstr>Presentación de PowerPoint</vt:lpstr>
      <vt:lpstr>Presentación de PowerPoint</vt:lpstr>
      <vt:lpstr>Presentación de PowerPoint</vt:lpstr>
      <vt:lpstr>3. Cartographic transformation of distances – Multidimensional Scaling (MDS)</vt:lpstr>
      <vt:lpstr>3. Multidimensional Scaling (MDS)</vt:lpstr>
      <vt:lpstr>4. CTP of comparison –bidimensional regression</vt:lpstr>
      <vt:lpstr>4. CTP of comparison –bidimensional regression</vt:lpstr>
      <vt:lpstr>4. CTP of comparison –bidimensional regression</vt:lpstr>
      <vt:lpstr>4. CTP of comparison –bidimensional regression</vt:lpstr>
      <vt:lpstr>4. CTP of comparison –bidimensional regression</vt:lpstr>
      <vt:lpstr>Examples – Accessibility by train in France (Klein 2001)  </vt:lpstr>
      <vt:lpstr>Presentación de PowerPoint</vt:lpstr>
      <vt:lpstr>Presentación de PowerPoint</vt:lpstr>
      <vt:lpstr>Presentación de PowerPoint</vt:lpstr>
      <vt:lpstr>Presentación de PowerPoint</vt:lpstr>
      <vt:lpstr>Bidimensional Regression</vt:lpstr>
      <vt:lpstr>6. Final remarks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Revisor</cp:lastModifiedBy>
  <cp:revision>106</cp:revision>
  <dcterms:created xsi:type="dcterms:W3CDTF">2004-10-25T14:16:47Z</dcterms:created>
  <dcterms:modified xsi:type="dcterms:W3CDTF">2020-05-25T22:37:40Z</dcterms:modified>
</cp:coreProperties>
</file>