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0" r:id="rId2"/>
    <p:sldId id="309" r:id="rId3"/>
    <p:sldId id="310" r:id="rId4"/>
    <p:sldId id="329" r:id="rId5"/>
    <p:sldId id="330" r:id="rId6"/>
    <p:sldId id="331" r:id="rId7"/>
    <p:sldId id="337" r:id="rId8"/>
    <p:sldId id="333" r:id="rId9"/>
    <p:sldId id="334" r:id="rId10"/>
    <p:sldId id="335" r:id="rId11"/>
    <p:sldId id="336" r:id="rId12"/>
    <p:sldId id="263" r:id="rId13"/>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08000"/>
    <a:srgbClr val="FFFF99"/>
    <a:srgbClr val="003300"/>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71810" autoAdjust="0"/>
  </p:normalViewPr>
  <p:slideViewPr>
    <p:cSldViewPr>
      <p:cViewPr varScale="1">
        <p:scale>
          <a:sx n="50" d="100"/>
          <a:sy n="50" d="100"/>
        </p:scale>
        <p:origin x="1756" y="32"/>
      </p:cViewPr>
      <p:guideLst>
        <p:guide orient="horz" pos="2160"/>
        <p:guide pos="2880"/>
      </p:guideLst>
    </p:cSldViewPr>
  </p:slideViewPr>
  <p:outlineViewPr>
    <p:cViewPr>
      <p:scale>
        <a:sx n="33" d="100"/>
        <a:sy n="33" d="100"/>
      </p:scale>
      <p:origin x="0" y="-28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43C95B-6595-4BD2-8A3B-E6068CB47E38}" type="datetimeFigureOut">
              <a:rPr lang="es-ES"/>
              <a:pPr>
                <a:defRPr/>
              </a:pPr>
              <a:t>18/05/2020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452E18F-1C3C-4FED-970D-C6699AD9378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2</a:t>
            </a:fld>
            <a:endParaRPr lang="es-ES" altLang="es-ES" sz="1200" smtClean="0"/>
          </a:p>
        </p:txBody>
      </p:sp>
    </p:spTree>
    <p:extLst>
      <p:ext uri="{BB962C8B-B14F-4D97-AF65-F5344CB8AC3E}">
        <p14:creationId xmlns:p14="http://schemas.microsoft.com/office/powerpoint/2010/main" val="199086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3</a:t>
            </a:fld>
            <a:endParaRPr lang="es-ES" altLang="es-ES" sz="1200" smtClean="0"/>
          </a:p>
        </p:txBody>
      </p:sp>
    </p:spTree>
    <p:extLst>
      <p:ext uri="{BB962C8B-B14F-4D97-AF65-F5344CB8AC3E}">
        <p14:creationId xmlns:p14="http://schemas.microsoft.com/office/powerpoint/2010/main" val="134202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4</a:t>
            </a:fld>
            <a:endParaRPr lang="es-ES" altLang="es-ES" sz="1200" smtClean="0"/>
          </a:p>
        </p:txBody>
      </p:sp>
    </p:spTree>
    <p:extLst>
      <p:ext uri="{BB962C8B-B14F-4D97-AF65-F5344CB8AC3E}">
        <p14:creationId xmlns:p14="http://schemas.microsoft.com/office/powerpoint/2010/main" val="39601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5</a:t>
            </a:fld>
            <a:endParaRPr lang="es-ES" altLang="es-ES" sz="1200" smtClean="0"/>
          </a:p>
        </p:txBody>
      </p:sp>
    </p:spTree>
    <p:extLst>
      <p:ext uri="{BB962C8B-B14F-4D97-AF65-F5344CB8AC3E}">
        <p14:creationId xmlns:p14="http://schemas.microsoft.com/office/powerpoint/2010/main" val="106736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6</a:t>
            </a:fld>
            <a:endParaRPr lang="es-ES" altLang="es-ES" sz="1200" smtClean="0"/>
          </a:p>
        </p:txBody>
      </p:sp>
    </p:spTree>
    <p:extLst>
      <p:ext uri="{BB962C8B-B14F-4D97-AF65-F5344CB8AC3E}">
        <p14:creationId xmlns:p14="http://schemas.microsoft.com/office/powerpoint/2010/main" val="367945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FD0655-8F17-4D0A-A46F-306CC8829F2F}" type="slidenum">
              <a:rPr lang="es-ES" altLang="es-ES" sz="1200" smtClean="0"/>
              <a:pPr/>
              <a:t>7</a:t>
            </a:fld>
            <a:endParaRPr lang="es-ES" altLang="es-ES" sz="1200" smtClean="0"/>
          </a:p>
        </p:txBody>
      </p:sp>
    </p:spTree>
    <p:extLst>
      <p:ext uri="{BB962C8B-B14F-4D97-AF65-F5344CB8AC3E}">
        <p14:creationId xmlns:p14="http://schemas.microsoft.com/office/powerpoint/2010/main" val="367258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fld id="{F89B1A33-281C-4331-92FA-A887875FAA2A}" type="slidenum">
              <a:rPr lang="es-ES" altLang="es-ES" sz="1300" smtClean="0"/>
              <a:pPr/>
              <a:t>9</a:t>
            </a:fld>
            <a:endParaRPr lang="es-ES" altLang="es-ES" sz="1300" smtClean="0"/>
          </a:p>
        </p:txBody>
      </p:sp>
    </p:spTree>
    <p:extLst>
      <p:ext uri="{BB962C8B-B14F-4D97-AF65-F5344CB8AC3E}">
        <p14:creationId xmlns:p14="http://schemas.microsoft.com/office/powerpoint/2010/main" val="332185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266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fld id="{69681D53-8C63-4529-A5E1-C90D6410A345}" type="slidenum">
              <a:rPr lang="es-ES" altLang="es-ES" sz="1300" smtClean="0"/>
              <a:pPr/>
              <a:t>10</a:t>
            </a:fld>
            <a:endParaRPr lang="es-ES" altLang="es-ES" sz="1300" smtClean="0"/>
          </a:p>
        </p:txBody>
      </p:sp>
    </p:spTree>
    <p:extLst>
      <p:ext uri="{BB962C8B-B14F-4D97-AF65-F5344CB8AC3E}">
        <p14:creationId xmlns:p14="http://schemas.microsoft.com/office/powerpoint/2010/main" val="76664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endParaRPr lang="es-ES" dirty="0"/>
          </a:p>
        </p:txBody>
      </p:sp>
      <p:sp>
        <p:nvSpPr>
          <p:cNvPr id="286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fld id="{CC852006-4101-46A5-84C1-F0BF48EB9D6A}" type="slidenum">
              <a:rPr lang="es-ES" altLang="es-ES" sz="1300" smtClean="0"/>
              <a:pPr/>
              <a:t>11</a:t>
            </a:fld>
            <a:endParaRPr lang="es-ES" altLang="es-ES" sz="1300" smtClean="0"/>
          </a:p>
        </p:txBody>
      </p:sp>
    </p:spTree>
    <p:extLst>
      <p:ext uri="{BB962C8B-B14F-4D97-AF65-F5344CB8AC3E}">
        <p14:creationId xmlns:p14="http://schemas.microsoft.com/office/powerpoint/2010/main" val="68187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92361E-FAE8-45C4-A889-542411C5593E}" type="slidenum">
              <a:rPr lang="fr-FR" altLang="es-ES"/>
              <a:pPr>
                <a:defRPr/>
              </a:pPr>
              <a:t>‹Nº›</a:t>
            </a:fld>
            <a:endParaRPr lang="fr-FR" altLang="es-ES"/>
          </a:p>
        </p:txBody>
      </p:sp>
    </p:spTree>
    <p:extLst>
      <p:ext uri="{BB962C8B-B14F-4D97-AF65-F5344CB8AC3E}">
        <p14:creationId xmlns:p14="http://schemas.microsoft.com/office/powerpoint/2010/main" val="1868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0C2A74-971A-44EF-AEC4-A83A53BE05CE}" type="slidenum">
              <a:rPr lang="fr-FR" altLang="es-ES"/>
              <a:pPr>
                <a:defRPr/>
              </a:pPr>
              <a:t>‹Nº›</a:t>
            </a:fld>
            <a:endParaRPr lang="fr-FR" altLang="es-ES"/>
          </a:p>
        </p:txBody>
      </p:sp>
    </p:spTree>
    <p:extLst>
      <p:ext uri="{BB962C8B-B14F-4D97-AF65-F5344CB8AC3E}">
        <p14:creationId xmlns:p14="http://schemas.microsoft.com/office/powerpoint/2010/main" val="323079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217D9F0-B9C1-4C19-B918-86F7081A2DE1}" type="slidenum">
              <a:rPr lang="fr-FR" altLang="es-ES"/>
              <a:pPr>
                <a:defRPr/>
              </a:pPr>
              <a:t>‹Nº›</a:t>
            </a:fld>
            <a:endParaRPr lang="fr-FR" altLang="es-ES"/>
          </a:p>
        </p:txBody>
      </p:sp>
    </p:spTree>
    <p:extLst>
      <p:ext uri="{BB962C8B-B14F-4D97-AF65-F5344CB8AC3E}">
        <p14:creationId xmlns:p14="http://schemas.microsoft.com/office/powerpoint/2010/main" val="29263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AutoShape 1"/>
          <p:cNvSpPr>
            <a:spLocks noChangeArrowheads="1"/>
          </p:cNvSpPr>
          <p:nvPr userDrawn="1"/>
        </p:nvSpPr>
        <p:spPr bwMode="auto">
          <a:xfrm>
            <a:off x="15875" y="252413"/>
            <a:ext cx="9164638" cy="900112"/>
          </a:xfrm>
          <a:prstGeom prst="roundRect">
            <a:avLst>
              <a:gd name="adj" fmla="val 176"/>
            </a:avLst>
          </a:prstGeom>
          <a:solidFill>
            <a:srgbClr val="579D1C">
              <a:alpha val="9804"/>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mtClean="0">
              <a:ea typeface="Microsoft YaHei" pitchFamily="34" charset="-122"/>
            </a:endParaRPr>
          </a:p>
        </p:txBody>
      </p:sp>
      <p:sp>
        <p:nvSpPr>
          <p:cNvPr id="2" name="1 Título"/>
          <p:cNvSpPr>
            <a:spLocks noGrp="1"/>
          </p:cNvSpPr>
          <p:nvPr>
            <p:ph type="title"/>
          </p:nvPr>
        </p:nvSpPr>
        <p:spPr/>
        <p:txBody>
          <a:bodyPr/>
          <a:lstStyle>
            <a:lvl1pPr>
              <a:defRPr sz="3200">
                <a:solidFill>
                  <a:schemeClr val="accent1">
                    <a:lumMod val="50000"/>
                  </a:schemeClr>
                </a:solidFill>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a:solidFill>
                  <a:srgbClr val="008000"/>
                </a:solidFill>
                <a:latin typeface="Calibri" panose="020F0502020204030204" pitchFamily="34" charset="0"/>
                <a:cs typeface="Calibri" panose="020F0502020204030204" pitchFamily="34" charset="0"/>
              </a:defRPr>
            </a:lvl1pPr>
            <a:lvl2pPr>
              <a:defRPr>
                <a:solidFill>
                  <a:srgbClr val="008000"/>
                </a:solidFill>
                <a:latin typeface="Calibri" panose="020F0502020204030204" pitchFamily="34" charset="0"/>
                <a:cs typeface="Calibri" panose="020F0502020204030204" pitchFamily="34" charset="0"/>
              </a:defRPr>
            </a:lvl2pPr>
            <a:lvl3pPr>
              <a:defRPr>
                <a:solidFill>
                  <a:srgbClr val="008000"/>
                </a:solidFill>
                <a:latin typeface="Calibri" panose="020F0502020204030204" pitchFamily="34" charset="0"/>
                <a:cs typeface="Calibri" panose="020F0502020204030204" pitchFamily="34" charset="0"/>
              </a:defRPr>
            </a:lvl3pPr>
            <a:lvl4pPr>
              <a:defRPr>
                <a:solidFill>
                  <a:srgbClr val="008000"/>
                </a:solidFill>
                <a:latin typeface="Calibri" panose="020F0502020204030204" pitchFamily="34" charset="0"/>
                <a:cs typeface="Calibri" panose="020F0502020204030204" pitchFamily="34" charset="0"/>
              </a:defRPr>
            </a:lvl4pPr>
            <a:lvl5pPr>
              <a:defRPr>
                <a:solidFill>
                  <a:srgbClr val="008000"/>
                </a:solidFill>
                <a:latin typeface="Calibri" panose="020F0502020204030204" pitchFamily="34" charset="0"/>
                <a:cs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3D40CBDC-B5C0-4B74-807B-5F188D7FE24F}" type="slidenum">
              <a:rPr lang="fr-FR" altLang="es-ES"/>
              <a:pPr>
                <a:defRPr/>
              </a:pPr>
              <a:t>‹Nº›</a:t>
            </a:fld>
            <a:endParaRPr lang="fr-FR" altLang="es-ES"/>
          </a:p>
        </p:txBody>
      </p:sp>
    </p:spTree>
    <p:extLst>
      <p:ext uri="{BB962C8B-B14F-4D97-AF65-F5344CB8AC3E}">
        <p14:creationId xmlns:p14="http://schemas.microsoft.com/office/powerpoint/2010/main" val="87260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cs typeface="Calibri" panose="020F0502020204030204" pitchFamily="34" charset="0"/>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9286EDE-7010-41F3-B0E1-220912625C0D}" type="slidenum">
              <a:rPr lang="fr-FR" altLang="es-ES"/>
              <a:pPr>
                <a:defRPr/>
              </a:pPr>
              <a:t>‹Nº›</a:t>
            </a:fld>
            <a:endParaRPr lang="fr-FR" altLang="es-ES"/>
          </a:p>
        </p:txBody>
      </p:sp>
    </p:spTree>
    <p:extLst>
      <p:ext uri="{BB962C8B-B14F-4D97-AF65-F5344CB8AC3E}">
        <p14:creationId xmlns:p14="http://schemas.microsoft.com/office/powerpoint/2010/main" val="210644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685800" y="1981200"/>
            <a:ext cx="3810000" cy="4114800"/>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92725B-F875-4160-A90F-93F13385F2A8}" type="slidenum">
              <a:rPr lang="fr-FR" altLang="es-ES"/>
              <a:pPr>
                <a:defRPr/>
              </a:pPr>
              <a:t>‹Nº›</a:t>
            </a:fld>
            <a:endParaRPr lang="fr-FR" altLang="es-ES"/>
          </a:p>
        </p:txBody>
      </p:sp>
    </p:spTree>
    <p:extLst>
      <p:ext uri="{BB962C8B-B14F-4D97-AF65-F5344CB8AC3E}">
        <p14:creationId xmlns:p14="http://schemas.microsoft.com/office/powerpoint/2010/main" val="215025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17E85B-8264-462F-9D69-72D8F154289D}" type="slidenum">
              <a:rPr lang="fr-FR" altLang="es-ES"/>
              <a:pPr>
                <a:defRPr/>
              </a:pPr>
              <a:t>‹Nº›</a:t>
            </a:fld>
            <a:endParaRPr lang="fr-FR" altLang="es-ES"/>
          </a:p>
        </p:txBody>
      </p:sp>
    </p:spTree>
    <p:extLst>
      <p:ext uri="{BB962C8B-B14F-4D97-AF65-F5344CB8AC3E}">
        <p14:creationId xmlns:p14="http://schemas.microsoft.com/office/powerpoint/2010/main" val="250244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0758D37-9504-492C-B178-CE600846D027}" type="slidenum">
              <a:rPr lang="fr-FR" altLang="es-ES"/>
              <a:pPr>
                <a:defRPr/>
              </a:pPr>
              <a:t>‹Nº›</a:t>
            </a:fld>
            <a:endParaRPr lang="fr-FR" altLang="es-ES"/>
          </a:p>
        </p:txBody>
      </p:sp>
    </p:spTree>
    <p:extLst>
      <p:ext uri="{BB962C8B-B14F-4D97-AF65-F5344CB8AC3E}">
        <p14:creationId xmlns:p14="http://schemas.microsoft.com/office/powerpoint/2010/main" val="428933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A18054D-47E3-469E-8DD6-2B5F5845B7F6}" type="slidenum">
              <a:rPr lang="fr-FR" altLang="es-ES"/>
              <a:pPr>
                <a:defRPr/>
              </a:pPr>
              <a:t>‹Nº›</a:t>
            </a:fld>
            <a:endParaRPr lang="fr-FR" altLang="es-ES"/>
          </a:p>
        </p:txBody>
      </p:sp>
    </p:spTree>
    <p:extLst>
      <p:ext uri="{BB962C8B-B14F-4D97-AF65-F5344CB8AC3E}">
        <p14:creationId xmlns:p14="http://schemas.microsoft.com/office/powerpoint/2010/main" val="23092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CE8574-60A2-47A5-BE34-441D9D7CC196}" type="slidenum">
              <a:rPr lang="fr-FR" altLang="es-ES"/>
              <a:pPr>
                <a:defRPr/>
              </a:pPr>
              <a:t>‹Nº›</a:t>
            </a:fld>
            <a:endParaRPr lang="fr-FR" altLang="es-ES"/>
          </a:p>
        </p:txBody>
      </p:sp>
    </p:spTree>
    <p:extLst>
      <p:ext uri="{BB962C8B-B14F-4D97-AF65-F5344CB8AC3E}">
        <p14:creationId xmlns:p14="http://schemas.microsoft.com/office/powerpoint/2010/main" val="218772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4BF190-5F60-4AB1-A42C-4D12F4697D59}" type="slidenum">
              <a:rPr lang="fr-FR" altLang="es-ES"/>
              <a:pPr>
                <a:defRPr/>
              </a:pPr>
              <a:t>‹Nº›</a:t>
            </a:fld>
            <a:endParaRPr lang="fr-FR" altLang="es-ES"/>
          </a:p>
        </p:txBody>
      </p:sp>
    </p:spTree>
    <p:extLst>
      <p:ext uri="{BB962C8B-B14F-4D97-AF65-F5344CB8AC3E}">
        <p14:creationId xmlns:p14="http://schemas.microsoft.com/office/powerpoint/2010/main" val="333690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s-ES" dirty="0"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s-ES" smtClean="0"/>
              <a:t>Haga clic para modificar el estilo de texto del patrón</a:t>
            </a:r>
          </a:p>
          <a:p>
            <a:pPr lvl="1"/>
            <a:r>
              <a:rPr lang="fr-FR" altLang="es-ES" smtClean="0"/>
              <a:t>Segundo nivel</a:t>
            </a:r>
          </a:p>
          <a:p>
            <a:pPr lvl="2"/>
            <a:r>
              <a:rPr lang="fr-FR" altLang="es-ES" smtClean="0"/>
              <a:t>Tercer nivel</a:t>
            </a:r>
          </a:p>
          <a:p>
            <a:pPr lvl="3"/>
            <a:r>
              <a:rPr lang="fr-FR" altLang="es-ES" smtClean="0"/>
              <a:t>Cuarto nivel</a:t>
            </a:r>
          </a:p>
          <a:p>
            <a:pPr lvl="4"/>
            <a:r>
              <a:rPr lang="fr-FR"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8413342-896C-4ED4-AFFA-A493333F2C78}" type="slidenum">
              <a:rPr lang="fr-FR" altLang="es-ES"/>
              <a:pPr>
                <a:defRPr/>
              </a:pPr>
              <a:t>‹Nº›</a:t>
            </a:fld>
            <a:endParaRPr lang="fr-FR" altLang="es-ES"/>
          </a:p>
        </p:txBody>
      </p:sp>
    </p:spTree>
  </p:cSld>
  <p:clrMap bg1="lt1" tx1="dk1" bg2="lt2" tx2="dk2" accent1="accent1" accent2="accent2" accent3="accent3" accent4="accent4" accent5="accent5" accent6="accent6" hlink="hlink" folHlink="folHlink"/>
  <p:sldLayoutIdLst>
    <p:sldLayoutId id="2147483757" r:id="rId1"/>
    <p:sldLayoutId id="214748376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5925" y="3645024"/>
            <a:ext cx="8340725" cy="2613025"/>
          </a:xfrm>
        </p:spPr>
        <p:txBody>
          <a:bodyPr/>
          <a:lstStyle/>
          <a:p>
            <a:pPr algn="ctr">
              <a:spcAft>
                <a:spcPts val="600"/>
              </a:spcAft>
              <a:defRPr/>
            </a:pPr>
            <a:r>
              <a:rPr lang="en-AU" sz="2177" dirty="0" smtClean="0">
                <a:solidFill>
                  <a:schemeClr val="accent1">
                    <a:lumMod val="50000"/>
                  </a:schemeClr>
                </a:solidFill>
              </a:rPr>
              <a:t>Dpt. of Geology, Geography and Environmental Sciences</a:t>
            </a:r>
            <a:endParaRPr lang="en-AU" sz="2540" dirty="0" smtClean="0">
              <a:solidFill>
                <a:schemeClr val="accent1">
                  <a:lumMod val="50000"/>
                </a:schemeClr>
              </a:solidFill>
            </a:endParaRPr>
          </a:p>
          <a:p>
            <a:pPr algn="ctr">
              <a:spcAft>
                <a:spcPts val="600"/>
              </a:spcAft>
              <a:defRPr/>
            </a:pPr>
            <a:r>
              <a:rPr lang="en-AU" sz="2540" dirty="0" smtClean="0">
                <a:solidFill>
                  <a:schemeClr val="accent1">
                    <a:lumMod val="50000"/>
                  </a:schemeClr>
                </a:solidFill>
              </a:rPr>
              <a:t>University of Alcala</a:t>
            </a:r>
          </a:p>
          <a:p>
            <a:pPr algn="ctr">
              <a:spcAft>
                <a:spcPts val="600"/>
              </a:spcAft>
              <a:defRPr/>
            </a:pPr>
            <a:endParaRPr lang="es-ES" sz="2540" dirty="0">
              <a:solidFill>
                <a:schemeClr val="accent1">
                  <a:lumMod val="50000"/>
                </a:schemeClr>
              </a:solidFill>
            </a:endParaRPr>
          </a:p>
          <a:p>
            <a:pPr algn="ctr">
              <a:spcAft>
                <a:spcPts val="600"/>
              </a:spcAft>
              <a:defRPr/>
            </a:pPr>
            <a:r>
              <a:rPr lang="es-ES" sz="2540" dirty="0">
                <a:solidFill>
                  <a:schemeClr val="accent1">
                    <a:lumMod val="50000"/>
                  </a:schemeClr>
                </a:solidFill>
              </a:rPr>
              <a:t>www.geogra.uah.es/patxi</a:t>
            </a:r>
            <a:endParaRPr lang="es-ES" sz="3266" dirty="0">
              <a:solidFill>
                <a:schemeClr val="accent1">
                  <a:lumMod val="50000"/>
                </a:schemeClr>
              </a:solidFill>
            </a:endParaRPr>
          </a:p>
        </p:txBody>
      </p:sp>
      <p:sp>
        <p:nvSpPr>
          <p:cNvPr id="40963" name="Text Box 8"/>
          <p:cNvSpPr txBox="1">
            <a:spLocks noChangeArrowheads="1"/>
          </p:cNvSpPr>
          <p:nvPr/>
        </p:nvSpPr>
        <p:spPr bwMode="auto">
          <a:xfrm>
            <a:off x="631031" y="2972445"/>
            <a:ext cx="788193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7277" rIns="81638" bIns="40819"/>
          <a:lstStyle>
            <a:lvl1pPr>
              <a:lnSpc>
                <a:spcPct val="94000"/>
              </a:lnSpc>
              <a:spcAft>
                <a:spcPts val="14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4000"/>
              </a:lnSpc>
              <a:spcAft>
                <a:spcPts val="56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089"/>
              </a:spcBef>
              <a:spcAft>
                <a:spcPts val="907"/>
              </a:spcAft>
              <a:defRPr/>
            </a:pPr>
            <a:r>
              <a:rPr lang="es-ES" sz="2903" dirty="0">
                <a:solidFill>
                  <a:schemeClr val="accent1">
                    <a:lumMod val="50000"/>
                  </a:schemeClr>
                </a:solidFill>
                <a:latin typeface="Calibri" panose="020F0502020204030204" pitchFamily="34" charset="0"/>
              </a:rPr>
              <a:t>Patxi Escobar</a:t>
            </a:r>
          </a:p>
        </p:txBody>
      </p:sp>
      <p:sp>
        <p:nvSpPr>
          <p:cNvPr id="4100" name="Text Box 2"/>
          <p:cNvSpPr txBox="1">
            <a:spLocks noChangeArrowheads="1"/>
          </p:cNvSpPr>
          <p:nvPr/>
        </p:nvSpPr>
        <p:spPr bwMode="auto">
          <a:xfrm>
            <a:off x="-17239" y="404664"/>
            <a:ext cx="90043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7277"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Times New Roman" panose="02020603050405020304" pitchFamily="18" charset="0"/>
              </a:defRPr>
            </a:lvl9pPr>
          </a:lstStyle>
          <a:p>
            <a:pPr algn="ctr" eaLnBrk="1">
              <a:spcBef>
                <a:spcPts val="0"/>
              </a:spcBef>
              <a:spcAft>
                <a:spcPts val="600"/>
              </a:spcAft>
              <a:buClr>
                <a:srgbClr val="000000"/>
              </a:buClr>
              <a:buSzPct val="100000"/>
              <a:buFont typeface="Times New Roman" panose="02020603050405020304" pitchFamily="18" charset="0"/>
              <a:buNone/>
            </a:pPr>
            <a:r>
              <a:rPr lang="en-AU" altLang="en-US" sz="3600" b="1" dirty="0" smtClean="0">
                <a:solidFill>
                  <a:srgbClr val="006B6B"/>
                </a:solidFill>
                <a:latin typeface="Calibri" panose="020F0502020204030204" pitchFamily="34" charset="0"/>
                <a:ea typeface="Microsoft YaHei" panose="020B0503020204020204" pitchFamily="34" charset="-122"/>
                <a:cs typeface="Calibri" panose="020F0502020204030204" pitchFamily="34" charset="0"/>
              </a:rPr>
              <a:t>Flow mapping</a:t>
            </a:r>
            <a:endParaRPr lang="en-AU" altLang="en-US" sz="3600" b="1" dirty="0">
              <a:solidFill>
                <a:srgbClr val="006B6B"/>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101" name="Text Box 4"/>
          <p:cNvSpPr txBox="1">
            <a:spLocks noChangeArrowheads="1"/>
          </p:cNvSpPr>
          <p:nvPr/>
        </p:nvSpPr>
        <p:spPr bwMode="auto">
          <a:xfrm>
            <a:off x="179388" y="6524625"/>
            <a:ext cx="8785225"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607" rIns="90000" bIns="45000"/>
          <a:lstStyle>
            <a:lvl1pPr>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sz="2000">
                <a:solidFill>
                  <a:schemeClr val="tx1"/>
                </a:solidFill>
                <a:latin typeface="Times New Roman" panose="02020603050405020304" pitchFamily="18" charset="0"/>
              </a:defRPr>
            </a:lvl9pPr>
          </a:lstStyle>
          <a:p>
            <a:pPr algn="ctr" eaLnBrk="1">
              <a:lnSpc>
                <a:spcPct val="94000"/>
              </a:lnSpc>
              <a:spcBef>
                <a:spcPct val="0"/>
              </a:spcBef>
              <a:buClr>
                <a:srgbClr val="000000"/>
              </a:buClr>
              <a:buFont typeface="Times New Roman" panose="02020603050405020304" pitchFamily="18" charset="0"/>
              <a:buNone/>
            </a:pPr>
            <a:r>
              <a:rPr lang="en-AU" altLang="en-US" sz="1400" i="1">
                <a:solidFill>
                  <a:srgbClr val="006B6B"/>
                </a:solidFill>
                <a:latin typeface="Arial" panose="020B0604020202020204" pitchFamily="34" charset="0"/>
                <a:ea typeface="Microsoft YaHei" panose="020B0503020204020204" pitchFamily="34" charset="-122"/>
              </a:rPr>
              <a:t>Environmental Mapping Strategy  </a:t>
            </a:r>
            <a:r>
              <a:rPr lang="es-ES" altLang="en-US" sz="1400" i="1">
                <a:solidFill>
                  <a:srgbClr val="006B6B"/>
                </a:solidFill>
                <a:latin typeface="Arial" panose="020B0604020202020204" pitchFamily="34" charset="0"/>
                <a:ea typeface="Microsoft YaHei" panose="020B0503020204020204" pitchFamily="34" charset="-122"/>
              </a:rPr>
              <a:t>- EXPLORERS EUROLAB 2O2O </a:t>
            </a:r>
          </a:p>
          <a:p>
            <a:pPr algn="ctr" eaLnBrk="1">
              <a:lnSpc>
                <a:spcPct val="94000"/>
              </a:lnSpc>
              <a:spcBef>
                <a:spcPct val="0"/>
              </a:spcBef>
              <a:buClr>
                <a:srgbClr val="000000"/>
              </a:buClr>
              <a:buFont typeface="Times New Roman" panose="02020603050405020304" pitchFamily="18" charset="0"/>
              <a:buNone/>
            </a:pPr>
            <a:endParaRPr lang="es-ES" altLang="en-US" sz="1400" i="1">
              <a:solidFill>
                <a:srgbClr val="006B6B"/>
              </a:solidFill>
              <a:latin typeface="Arial" panose="020B0604020202020204" pitchFamily="34" charset="0"/>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38484" y="1397227"/>
            <a:ext cx="2894582" cy="1653659"/>
          </a:xfrm>
        </p:spPr>
        <p:txBody>
          <a:bodyPr/>
          <a:lstStyle/>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Data volume increases exponentially with increasing number of nodes</a:t>
            </a:r>
          </a:p>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In the example above from x countries to Spain</a:t>
            </a:r>
          </a:p>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The volume of data would be much higher if we </a:t>
            </a:r>
            <a:r>
              <a:rPr lang="en-US" altLang="es-ES" sz="2052" dirty="0" smtClean="0">
                <a:solidFill>
                  <a:schemeClr val="tx1">
                    <a:lumMod val="50000"/>
                    <a:lumOff val="50000"/>
                  </a:schemeClr>
                </a:solidFill>
                <a:latin typeface="+mj-lt"/>
              </a:rPr>
              <a:t>consider </a:t>
            </a:r>
            <a:r>
              <a:rPr lang="en-US" altLang="es-ES" sz="2052" dirty="0">
                <a:solidFill>
                  <a:schemeClr val="tx1">
                    <a:lumMod val="50000"/>
                    <a:lumOff val="50000"/>
                  </a:schemeClr>
                </a:solidFill>
                <a:latin typeface="+mj-lt"/>
              </a:rPr>
              <a:t>the Spanish provinces as a destination</a:t>
            </a:r>
          </a:p>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In the latter case the result would not be readable</a:t>
            </a:r>
          </a:p>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Need to generalize and / or select</a:t>
            </a:r>
            <a:endParaRPr lang="es-ES" altLang="es-ES" sz="2052" dirty="0">
              <a:solidFill>
                <a:schemeClr val="tx1">
                  <a:lumMod val="50000"/>
                  <a:lumOff val="50000"/>
                </a:schemeClr>
              </a:solidFill>
              <a:latin typeface="+mj-lt"/>
            </a:endParaRPr>
          </a:p>
        </p:txBody>
      </p:sp>
      <p:sp>
        <p:nvSpPr>
          <p:cNvPr id="5" name="3 Rectángulo"/>
          <p:cNvSpPr/>
          <p:nvPr/>
        </p:nvSpPr>
        <p:spPr>
          <a:xfrm>
            <a:off x="0" y="548680"/>
            <a:ext cx="9144000" cy="336706"/>
          </a:xfrm>
          <a:prstGeom prst="rect">
            <a:avLst/>
          </a:prstGeom>
          <a:solidFill>
            <a:schemeClr val="accent5">
              <a:lumMod val="75000"/>
            </a:schemeClr>
          </a:solidFill>
          <a:ln cmpd="dbl"/>
          <a:effectLst/>
        </p:spPr>
        <p:style>
          <a:lnRef idx="2">
            <a:schemeClr val="accent1">
              <a:shade val="50000"/>
            </a:schemeClr>
          </a:lnRef>
          <a:fillRef idx="1">
            <a:schemeClr val="accent1"/>
          </a:fillRef>
          <a:effectRef idx="0">
            <a:schemeClr val="accent1"/>
          </a:effectRef>
          <a:fontRef idx="minor">
            <a:schemeClr val="lt1"/>
          </a:fontRef>
        </p:style>
        <p:txBody>
          <a:bodyPr lIns="85147" tIns="42574" rIns="85147" bIns="42574" anchor="ctr"/>
          <a:lstStyle/>
          <a:p>
            <a:pPr eaLnBrk="1" hangingPunct="1">
              <a:spcBef>
                <a:spcPct val="20000"/>
              </a:spcBef>
              <a:defRPr/>
            </a:pPr>
            <a:r>
              <a:rPr lang="en-AU" altLang="es-ES" sz="2052" b="1" dirty="0" smtClean="0">
                <a:latin typeface="Arial" pitchFamily="34" charset="0"/>
                <a:cs typeface="Arial" pitchFamily="34" charset="0"/>
              </a:rPr>
              <a:t>Descriptive representation of flows</a:t>
            </a:r>
            <a:endParaRPr lang="en-AU" altLang="es-ES" sz="2052" b="1" dirty="0">
              <a:latin typeface="Arial" pitchFamily="34" charset="0"/>
              <a:cs typeface="Arial" pitchFamily="34" charset="0"/>
            </a:endParaRPr>
          </a:p>
        </p:txBody>
      </p:sp>
      <p:pic>
        <p:nvPicPr>
          <p:cNvPr id="2560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3066" y="1827612"/>
            <a:ext cx="6047123" cy="43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80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38484" y="2628646"/>
            <a:ext cx="3345333" cy="1653659"/>
          </a:xfrm>
        </p:spPr>
        <p:txBody>
          <a:bodyPr/>
          <a:lstStyle/>
          <a:p>
            <a:pPr marL="390997" indent="-390997" algn="l" eaLnBrk="1" hangingPunct="1">
              <a:lnSpc>
                <a:spcPct val="80000"/>
              </a:lnSpc>
              <a:buFontTx/>
              <a:buChar char="-"/>
              <a:defRPr/>
            </a:pPr>
            <a:r>
              <a:rPr lang="en-US" altLang="es-ES" sz="2052" dirty="0">
                <a:solidFill>
                  <a:schemeClr val="tx1">
                    <a:lumMod val="50000"/>
                    <a:lumOff val="50000"/>
                  </a:schemeClr>
                </a:solidFill>
                <a:latin typeface="+mj-lt"/>
              </a:rPr>
              <a:t>The arrow-drawing is replaced by a mathematical vector that has direction, </a:t>
            </a:r>
            <a:r>
              <a:rPr lang="en-US" altLang="es-ES" sz="2052" dirty="0" smtClean="0">
                <a:solidFill>
                  <a:schemeClr val="tx1">
                    <a:lumMod val="50000"/>
                    <a:lumOff val="50000"/>
                  </a:schemeClr>
                </a:solidFill>
                <a:latin typeface="+mj-lt"/>
              </a:rPr>
              <a:t>orientation, </a:t>
            </a:r>
            <a:r>
              <a:rPr lang="en-US" altLang="es-ES" sz="2052" dirty="0">
                <a:solidFill>
                  <a:schemeClr val="tx1">
                    <a:lumMod val="50000"/>
                    <a:lumOff val="50000"/>
                  </a:schemeClr>
                </a:solidFill>
                <a:latin typeface="+mj-lt"/>
              </a:rPr>
              <a:t>point of application and length</a:t>
            </a:r>
            <a:endParaRPr lang="es-ES" altLang="es-ES" sz="2052" dirty="0">
              <a:solidFill>
                <a:schemeClr val="tx1">
                  <a:lumMod val="50000"/>
                  <a:lumOff val="50000"/>
                </a:schemeClr>
              </a:solidFill>
              <a:latin typeface="+mj-lt"/>
            </a:endParaRPr>
          </a:p>
        </p:txBody>
      </p:sp>
      <p:sp>
        <p:nvSpPr>
          <p:cNvPr id="5" name="3 Rectángulo"/>
          <p:cNvSpPr/>
          <p:nvPr/>
        </p:nvSpPr>
        <p:spPr>
          <a:xfrm>
            <a:off x="1" y="596192"/>
            <a:ext cx="9144000" cy="456543"/>
          </a:xfrm>
          <a:prstGeom prst="rect">
            <a:avLst/>
          </a:prstGeom>
          <a:solidFill>
            <a:schemeClr val="accent5">
              <a:lumMod val="75000"/>
            </a:schemeClr>
          </a:solidFill>
          <a:ln cmpd="dbl"/>
          <a:effectLst/>
        </p:spPr>
        <p:style>
          <a:lnRef idx="2">
            <a:schemeClr val="accent1">
              <a:shade val="50000"/>
            </a:schemeClr>
          </a:lnRef>
          <a:fillRef idx="1">
            <a:schemeClr val="accent1"/>
          </a:fillRef>
          <a:effectRef idx="0">
            <a:schemeClr val="accent1"/>
          </a:effectRef>
          <a:fontRef idx="minor">
            <a:schemeClr val="lt1"/>
          </a:fontRef>
        </p:style>
        <p:txBody>
          <a:bodyPr lIns="85147" tIns="42574" rIns="85147" bIns="42574" anchor="ctr"/>
          <a:lstStyle/>
          <a:p>
            <a:pPr eaLnBrk="1" hangingPunct="1">
              <a:spcBef>
                <a:spcPct val="20000"/>
              </a:spcBef>
              <a:defRPr/>
            </a:pPr>
            <a:r>
              <a:rPr lang="en-AU" altLang="es-ES" sz="2052" b="1" dirty="0" smtClean="0">
                <a:latin typeface="Arial" pitchFamily="34" charset="0"/>
                <a:cs typeface="Arial" pitchFamily="34" charset="0"/>
              </a:rPr>
              <a:t>Mathematical </a:t>
            </a:r>
            <a:r>
              <a:rPr lang="en-AU" altLang="es-ES" sz="2052" b="1" dirty="0">
                <a:latin typeface="Arial" pitchFamily="34" charset="0"/>
                <a:cs typeface="Arial" pitchFamily="34" charset="0"/>
              </a:rPr>
              <a:t>representation of </a:t>
            </a:r>
            <a:r>
              <a:rPr lang="en-AU" altLang="es-ES" sz="2052" b="1" dirty="0" smtClean="0">
                <a:latin typeface="Arial" pitchFamily="34" charset="0"/>
                <a:cs typeface="Arial" pitchFamily="34" charset="0"/>
              </a:rPr>
              <a:t>flows</a:t>
            </a:r>
            <a:endParaRPr lang="en-AU" altLang="es-ES" sz="2052" b="1" dirty="0">
              <a:latin typeface="Arial" pitchFamily="34" charset="0"/>
              <a:cs typeface="Arial" pitchFamily="34" charset="0"/>
            </a:endParaRPr>
          </a:p>
        </p:txBody>
      </p:sp>
      <p:pic>
        <p:nvPicPr>
          <p:cNvPr id="27652"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001" y="1766517"/>
            <a:ext cx="5418516" cy="45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53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4450"/>
            <a:ext cx="7772400" cy="1143000"/>
          </a:xfrm>
        </p:spPr>
        <p:txBody>
          <a:bodyPr/>
          <a:lstStyle/>
          <a:p>
            <a:pPr algn="l" eaLnBrk="1" hangingPunct="1">
              <a:defRPr/>
            </a:pPr>
            <a:r>
              <a:rPr lang="en-AU" b="1" dirty="0" smtClean="0"/>
              <a:t>Bibliography</a:t>
            </a:r>
            <a:endParaRPr lang="en-AU" sz="4000" b="1" dirty="0" smtClean="0"/>
          </a:p>
        </p:txBody>
      </p:sp>
      <p:sp>
        <p:nvSpPr>
          <p:cNvPr id="24579" name="Rectangle 3"/>
          <p:cNvSpPr>
            <a:spLocks noGrp="1" noChangeArrowheads="1"/>
          </p:cNvSpPr>
          <p:nvPr>
            <p:ph type="body" idx="1"/>
          </p:nvPr>
        </p:nvSpPr>
        <p:spPr>
          <a:xfrm>
            <a:off x="708025" y="1557338"/>
            <a:ext cx="7772400" cy="4114800"/>
          </a:xfrm>
        </p:spPr>
        <p:txBody>
          <a:bodyPr/>
          <a:lstStyle/>
          <a:p>
            <a:pPr algn="just" eaLnBrk="1" hangingPunct="1">
              <a:lnSpc>
                <a:spcPct val="90000"/>
              </a:lnSpc>
            </a:pPr>
            <a:r>
              <a:rPr lang="fr-FR" altLang="es-ES" sz="2000" smtClean="0">
                <a:solidFill>
                  <a:srgbClr val="003300"/>
                </a:solidFill>
              </a:rPr>
              <a:t>Cauvin, C., Escobar, F. And Serradj, A, (2010), Thematic Cartography, 3 vols. Londres: Wiley</a:t>
            </a:r>
          </a:p>
          <a:p>
            <a:pPr algn="just" eaLnBrk="1" hangingPunct="1">
              <a:lnSpc>
                <a:spcPct val="90000"/>
              </a:lnSpc>
            </a:pPr>
            <a:r>
              <a:rPr lang="es-ES_tradnl" altLang="es-ES" sz="2000" smtClean="0">
                <a:solidFill>
                  <a:srgbClr val="003300"/>
                </a:solidFill>
              </a:rPr>
              <a:t>Dent, B. (1996): </a:t>
            </a:r>
            <a:r>
              <a:rPr lang="en-AU" altLang="es-ES" sz="2000" i="1" smtClean="0">
                <a:solidFill>
                  <a:srgbClr val="003300"/>
                </a:solidFill>
              </a:rPr>
              <a:t>Cartography</a:t>
            </a:r>
            <a:r>
              <a:rPr lang="es-ES_tradnl" altLang="es-ES" sz="2000" i="1" smtClean="0">
                <a:solidFill>
                  <a:srgbClr val="003300"/>
                </a:solidFill>
              </a:rPr>
              <a:t>. </a:t>
            </a:r>
            <a:r>
              <a:rPr lang="en-GB" altLang="es-ES" sz="2000" i="1" smtClean="0">
                <a:solidFill>
                  <a:srgbClr val="003300"/>
                </a:solidFill>
              </a:rPr>
              <a:t>Thematic Map Design</a:t>
            </a:r>
            <a:r>
              <a:rPr lang="en-GB" altLang="es-ES" sz="2000" smtClean="0">
                <a:solidFill>
                  <a:srgbClr val="003300"/>
                </a:solidFill>
              </a:rPr>
              <a:t>, London: Wm. C. Brown Publishers.</a:t>
            </a:r>
            <a:endParaRPr lang="fr-FR" altLang="es-ES" sz="2000" smtClean="0">
              <a:solidFill>
                <a:srgbClr val="003300"/>
              </a:solidFill>
              <a:ea typeface="Arial Unicode MS"/>
            </a:endParaRPr>
          </a:p>
          <a:p>
            <a:pPr algn="just" eaLnBrk="1" hangingPunct="1">
              <a:lnSpc>
                <a:spcPct val="90000"/>
              </a:lnSpc>
            </a:pPr>
            <a:r>
              <a:rPr lang="en-GB" altLang="es-ES" sz="2000" smtClean="0">
                <a:solidFill>
                  <a:srgbClr val="003300"/>
                </a:solidFill>
              </a:rPr>
              <a:t>Richardus, P. y Adler, R. (1972). </a:t>
            </a:r>
            <a:r>
              <a:rPr lang="en-GB" altLang="es-ES" sz="2000" i="1" smtClean="0">
                <a:solidFill>
                  <a:srgbClr val="003300"/>
                </a:solidFill>
              </a:rPr>
              <a:t>Map projections for geodesists, cartographers and geographers. </a:t>
            </a:r>
            <a:r>
              <a:rPr lang="en-GB" altLang="es-ES" sz="2000" smtClean="0">
                <a:solidFill>
                  <a:srgbClr val="003300"/>
                </a:solidFill>
              </a:rPr>
              <a:t>Amsterdam: North-Holland Publishing.</a:t>
            </a:r>
            <a:endParaRPr lang="fr-FR" altLang="es-ES" sz="2000" smtClean="0">
              <a:solidFill>
                <a:srgbClr val="003300"/>
              </a:solidFill>
              <a:ea typeface="Arial Unicode MS"/>
              <a:cs typeface="Arial Unicode MS"/>
            </a:endParaRPr>
          </a:p>
          <a:p>
            <a:pPr algn="just" eaLnBrk="1" hangingPunct="1">
              <a:lnSpc>
                <a:spcPct val="90000"/>
              </a:lnSpc>
            </a:pPr>
            <a:r>
              <a:rPr lang="fr-FR" altLang="es-ES" sz="2000" smtClean="0">
                <a:solidFill>
                  <a:srgbClr val="003300"/>
                </a:solidFill>
              </a:rPr>
              <a:t>Robinson, A, Morrison, J, Muehrcke, P, Kimerling, A y Guptill, S (1995):  </a:t>
            </a:r>
            <a:r>
              <a:rPr lang="fr-FR" altLang="es-ES" sz="2000" i="1" smtClean="0">
                <a:solidFill>
                  <a:srgbClr val="003300"/>
                </a:solidFill>
              </a:rPr>
              <a:t>Elements of cartography</a:t>
            </a:r>
            <a:r>
              <a:rPr lang="fr-FR" altLang="es-ES" sz="2000" smtClean="0">
                <a:solidFill>
                  <a:srgbClr val="003300"/>
                </a:solidFill>
              </a:rPr>
              <a:t>,  New York: Wiley.</a:t>
            </a:r>
            <a:endParaRPr lang="fr-FR" altLang="es-ES" sz="2000" smtClean="0">
              <a:solidFill>
                <a:srgbClr val="003300"/>
              </a:solidFill>
              <a:ea typeface="Arial Unicode MS"/>
              <a:cs typeface="Arial Unicode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Content</a:t>
            </a:r>
          </a:p>
        </p:txBody>
      </p:sp>
      <p:sp>
        <p:nvSpPr>
          <p:cNvPr id="6" name="Rectangle 3"/>
          <p:cNvSpPr txBox="1">
            <a:spLocks noChangeArrowheads="1"/>
          </p:cNvSpPr>
          <p:nvPr/>
        </p:nvSpPr>
        <p:spPr bwMode="auto">
          <a:xfrm>
            <a:off x="488156" y="1700808"/>
            <a:ext cx="8164513" cy="1931987"/>
          </a:xfrm>
          <a:prstGeom prst="rect">
            <a:avLst/>
          </a:prstGeom>
          <a:noFill/>
          <a:ln w="9525">
            <a:noFill/>
            <a:miter lim="800000"/>
            <a:headEnd/>
            <a:tailEnd/>
          </a:ln>
        </p:spPr>
        <p:txBody>
          <a:bodyPr lIns="99560" tIns="49780" rIns="99560" bIns="49780"/>
          <a:lstStyle>
            <a:lvl1pPr marL="0" indent="0" algn="ctr" rtl="0" eaLnBrk="0" fontAlgn="base" hangingPunct="0">
              <a:spcBef>
                <a:spcPct val="20000"/>
              </a:spcBef>
              <a:spcAft>
                <a:spcPct val="0"/>
              </a:spcAft>
              <a:buFont typeface="Arial" charset="0"/>
              <a:buNone/>
              <a:defRPr sz="3500" kern="1200">
                <a:solidFill>
                  <a:schemeClr val="tx1">
                    <a:tint val="75000"/>
                  </a:schemeClr>
                </a:solidFill>
                <a:latin typeface="+mn-lt"/>
                <a:ea typeface="+mn-ea"/>
                <a:cs typeface="+mn-cs"/>
              </a:defRPr>
            </a:lvl1pPr>
            <a:lvl2pPr marL="497799" indent="0" algn="ctr" rtl="0" eaLnBrk="0" fontAlgn="base" hangingPunct="0">
              <a:spcBef>
                <a:spcPct val="20000"/>
              </a:spcBef>
              <a:spcAft>
                <a:spcPct val="0"/>
              </a:spcAft>
              <a:buFont typeface="Arial" charset="0"/>
              <a:buNone/>
              <a:defRPr sz="3000" kern="1200">
                <a:solidFill>
                  <a:schemeClr val="tx1">
                    <a:tint val="75000"/>
                  </a:schemeClr>
                </a:solidFill>
                <a:latin typeface="+mn-lt"/>
                <a:ea typeface="+mn-ea"/>
                <a:cs typeface="+mn-cs"/>
              </a:defRPr>
            </a:lvl2pPr>
            <a:lvl3pPr marL="995599" indent="0" algn="ctr" rtl="0" eaLnBrk="0" fontAlgn="base" hangingPunct="0">
              <a:spcBef>
                <a:spcPct val="20000"/>
              </a:spcBef>
              <a:spcAft>
                <a:spcPct val="0"/>
              </a:spcAft>
              <a:buFont typeface="Arial" charset="0"/>
              <a:buNone/>
              <a:defRPr sz="2600" kern="1200">
                <a:solidFill>
                  <a:schemeClr val="tx1">
                    <a:tint val="75000"/>
                  </a:schemeClr>
                </a:solidFill>
                <a:latin typeface="+mn-lt"/>
                <a:ea typeface="+mn-ea"/>
                <a:cs typeface="+mn-cs"/>
              </a:defRPr>
            </a:lvl3pPr>
            <a:lvl4pPr marL="1493398" indent="0" algn="ctr" rtl="0" eaLnBrk="0" fontAlgn="base" hangingPunct="0">
              <a:spcBef>
                <a:spcPct val="20000"/>
              </a:spcBef>
              <a:spcAft>
                <a:spcPct val="0"/>
              </a:spcAft>
              <a:buFont typeface="Arial" charset="0"/>
              <a:buNone/>
              <a:defRPr sz="2200" kern="1200">
                <a:solidFill>
                  <a:schemeClr val="tx1">
                    <a:tint val="75000"/>
                  </a:schemeClr>
                </a:solidFill>
                <a:latin typeface="+mn-lt"/>
                <a:ea typeface="+mn-ea"/>
                <a:cs typeface="+mn-cs"/>
              </a:defRPr>
            </a:lvl4pPr>
            <a:lvl5pPr marL="1991197" indent="0" algn="ctr" rtl="0" eaLnBrk="0" fontAlgn="base" hangingPunct="0">
              <a:spcBef>
                <a:spcPct val="20000"/>
              </a:spcBef>
              <a:spcAft>
                <a:spcPct val="0"/>
              </a:spcAft>
              <a:buFont typeface="Arial" charset="0"/>
              <a:buNone/>
              <a:defRPr sz="2200" kern="1200">
                <a:solidFill>
                  <a:schemeClr val="tx1">
                    <a:tint val="75000"/>
                  </a:schemeClr>
                </a:solidFill>
                <a:latin typeface="+mn-lt"/>
                <a:ea typeface="+mn-ea"/>
                <a:cs typeface="+mn-cs"/>
              </a:defRPr>
            </a:lvl5pPr>
            <a:lvl6pPr marL="2488997" indent="0" algn="ctr" defTabSz="995599"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6796" indent="0" algn="ctr" defTabSz="995599"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596" indent="0" algn="ctr" defTabSz="995599"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395" indent="0" algn="ctr" defTabSz="995599"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marL="457200" indent="-457200" algn="l" eaLnBrk="1" hangingPunct="1">
              <a:buFont typeface="Arial" panose="020B0604020202020204" pitchFamily="34" charset="0"/>
              <a:buChar char="•"/>
              <a:defRPr/>
            </a:pPr>
            <a:r>
              <a:rPr lang="en-AU" altLang="es-ES" sz="3200" dirty="0" smtClean="0">
                <a:solidFill>
                  <a:schemeClr val="tx1">
                    <a:lumMod val="50000"/>
                    <a:lumOff val="50000"/>
                  </a:schemeClr>
                </a:solidFill>
                <a:latin typeface="Calibri" panose="020F0502020204030204" pitchFamily="34" charset="0"/>
                <a:cs typeface="Calibri" panose="020F0502020204030204" pitchFamily="34" charset="0"/>
              </a:rPr>
              <a:t>Introduction. Definition</a:t>
            </a:r>
          </a:p>
          <a:p>
            <a:pPr marL="457200" indent="-457200" algn="l" eaLnBrk="1" hangingPunct="1">
              <a:buFont typeface="Arial" panose="020B0604020202020204" pitchFamily="34" charset="0"/>
              <a:buChar char="•"/>
              <a:defRPr/>
            </a:pPr>
            <a:r>
              <a:rPr lang="en-AU" altLang="es-ES" sz="3200" dirty="0" smtClean="0">
                <a:solidFill>
                  <a:schemeClr val="tx1">
                    <a:lumMod val="50000"/>
                    <a:lumOff val="50000"/>
                  </a:schemeClr>
                </a:solidFill>
                <a:latin typeface="Calibri" panose="020F0502020204030204" pitchFamily="34" charset="0"/>
                <a:cs typeface="Calibri" panose="020F0502020204030204" pitchFamily="34" charset="0"/>
              </a:rPr>
              <a:t>Background</a:t>
            </a:r>
          </a:p>
          <a:p>
            <a:pPr marL="457200" indent="-457200" algn="l" eaLnBrk="1" hangingPunct="1">
              <a:buFont typeface="Arial" panose="020B0604020202020204" pitchFamily="34" charset="0"/>
              <a:buChar char="•"/>
              <a:defRPr/>
            </a:pPr>
            <a:r>
              <a:rPr lang="en-AU" altLang="es-ES" sz="3200" dirty="0" smtClean="0">
                <a:solidFill>
                  <a:schemeClr val="tx1">
                    <a:lumMod val="50000"/>
                    <a:lumOff val="50000"/>
                  </a:schemeClr>
                </a:solidFill>
                <a:latin typeface="Calibri" panose="020F0502020204030204" pitchFamily="34" charset="0"/>
                <a:cs typeface="Calibri" panose="020F0502020204030204" pitchFamily="34" charset="0"/>
              </a:rPr>
              <a:t>Descriptive representation of flows</a:t>
            </a:r>
          </a:p>
          <a:p>
            <a:pPr marL="457200" indent="-457200" algn="l" eaLnBrk="1" hangingPunct="1">
              <a:buFont typeface="Arial" panose="020B0604020202020204" pitchFamily="34" charset="0"/>
              <a:buChar char="•"/>
              <a:defRPr/>
            </a:pPr>
            <a:r>
              <a:rPr lang="en-AU" altLang="es-ES" sz="3200" dirty="0" smtClean="0">
                <a:solidFill>
                  <a:schemeClr val="tx1">
                    <a:lumMod val="50000"/>
                    <a:lumOff val="50000"/>
                  </a:schemeClr>
                </a:solidFill>
                <a:latin typeface="Calibri" panose="020F0502020204030204" pitchFamily="34" charset="0"/>
                <a:cs typeface="Calibri" panose="020F0502020204030204" pitchFamily="34" charset="0"/>
              </a:rPr>
              <a:t>Mathematical representation of flows</a:t>
            </a:r>
            <a:endParaRPr lang="en-AU" altLang="es-ES" sz="32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417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Introduction</a:t>
            </a:r>
          </a:p>
        </p:txBody>
      </p:sp>
      <p:sp>
        <p:nvSpPr>
          <p:cNvPr id="5" name="Rectangle 3"/>
          <p:cNvSpPr txBox="1">
            <a:spLocks noChangeArrowheads="1"/>
          </p:cNvSpPr>
          <p:nvPr/>
        </p:nvSpPr>
        <p:spPr bwMode="auto">
          <a:xfrm>
            <a:off x="323528" y="1700808"/>
            <a:ext cx="864096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8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8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Tx/>
              <a:buChar char="-"/>
            </a:pPr>
            <a:r>
              <a:rPr lang="en-US" altLang="es-ES" sz="2800" u="sng" kern="0" dirty="0" smtClean="0">
                <a:solidFill>
                  <a:srgbClr val="595959"/>
                </a:solidFill>
              </a:rPr>
              <a:t>Flow</a:t>
            </a:r>
            <a:r>
              <a:rPr lang="en-US" altLang="es-ES" sz="2800" kern="0" dirty="0" smtClean="0">
                <a:solidFill>
                  <a:srgbClr val="595959"/>
                </a:solidFill>
              </a:rPr>
              <a:t> </a:t>
            </a:r>
            <a:r>
              <a:rPr lang="en-US" altLang="es-ES" sz="2800" kern="0" dirty="0">
                <a:solidFill>
                  <a:srgbClr val="595959"/>
                </a:solidFill>
              </a:rPr>
              <a:t>is a movement quantity whose nature may </a:t>
            </a:r>
            <a:r>
              <a:rPr lang="en-US" altLang="es-ES" sz="2800" kern="0" dirty="0" smtClean="0">
                <a:solidFill>
                  <a:srgbClr val="595959"/>
                </a:solidFill>
              </a:rPr>
              <a:t>vary (flow </a:t>
            </a:r>
            <a:r>
              <a:rPr lang="en-US" altLang="es-ES" sz="2800" kern="0" dirty="0">
                <a:solidFill>
                  <a:srgbClr val="595959"/>
                </a:solidFill>
              </a:rPr>
              <a:t>of water, in a </a:t>
            </a:r>
            <a:r>
              <a:rPr lang="en-US" altLang="es-ES" sz="2800" kern="0" dirty="0" smtClean="0">
                <a:solidFill>
                  <a:srgbClr val="595959"/>
                </a:solidFill>
              </a:rPr>
              <a:t>phone or </a:t>
            </a:r>
            <a:r>
              <a:rPr lang="en-US" altLang="es-ES" sz="2800" kern="0" dirty="0">
                <a:solidFill>
                  <a:srgbClr val="595959"/>
                </a:solidFill>
              </a:rPr>
              <a:t>a road </a:t>
            </a:r>
            <a:r>
              <a:rPr lang="en-US" altLang="es-ES" sz="2800" kern="0" dirty="0" smtClean="0">
                <a:solidFill>
                  <a:srgbClr val="595959"/>
                </a:solidFill>
              </a:rPr>
              <a:t>network). This is, it can vary its </a:t>
            </a:r>
            <a:r>
              <a:rPr lang="en-AU" altLang="es-ES" sz="2800" kern="0" dirty="0" smtClean="0">
                <a:solidFill>
                  <a:srgbClr val="595959"/>
                </a:solidFill>
              </a:rPr>
              <a:t>category</a:t>
            </a:r>
            <a:r>
              <a:rPr lang="es-ES" altLang="es-ES" sz="2800" kern="0" dirty="0" smtClean="0">
                <a:solidFill>
                  <a:srgbClr val="595959"/>
                </a:solidFill>
              </a:rPr>
              <a:t> (nominal) and </a:t>
            </a:r>
            <a:r>
              <a:rPr lang="en-AU" altLang="es-ES" sz="2800" kern="0" dirty="0" smtClean="0">
                <a:solidFill>
                  <a:srgbClr val="595959"/>
                </a:solidFill>
              </a:rPr>
              <a:t>its importance (ordinal and quantitative</a:t>
            </a:r>
            <a:r>
              <a:rPr lang="es-ES" altLang="es-ES" sz="2800" kern="0" dirty="0" smtClean="0">
                <a:solidFill>
                  <a:srgbClr val="595959"/>
                </a:solidFill>
              </a:rPr>
              <a:t>)</a:t>
            </a:r>
          </a:p>
          <a:p>
            <a:pPr marL="457200" indent="-457200" eaLnBrk="1" hangingPunct="1">
              <a:buFontTx/>
              <a:buChar char="-"/>
            </a:pPr>
            <a:r>
              <a:rPr lang="en-AU" altLang="es-ES" sz="2800" u="sng" kern="0" dirty="0" smtClean="0">
                <a:solidFill>
                  <a:srgbClr val="595959"/>
                </a:solidFill>
              </a:rPr>
              <a:t>Flow</a:t>
            </a:r>
            <a:r>
              <a:rPr lang="es-ES" altLang="es-ES" sz="2800" u="sng" kern="0" dirty="0" smtClean="0">
                <a:solidFill>
                  <a:srgbClr val="595959"/>
                </a:solidFill>
              </a:rPr>
              <a:t> </a:t>
            </a:r>
            <a:r>
              <a:rPr lang="en-AU" altLang="es-ES" sz="2800" u="sng" kern="0" dirty="0" smtClean="0">
                <a:solidFill>
                  <a:srgbClr val="595959"/>
                </a:solidFill>
              </a:rPr>
              <a:t>Map</a:t>
            </a:r>
            <a:r>
              <a:rPr lang="en-AU" altLang="es-ES" sz="2800" kern="0" dirty="0" smtClean="0">
                <a:solidFill>
                  <a:srgbClr val="595959"/>
                </a:solidFill>
              </a:rPr>
              <a:t> uses linear symbols to show the traffic of resources between </a:t>
            </a:r>
            <a:r>
              <a:rPr lang="en-AU" altLang="es-ES" sz="2800" kern="0" dirty="0" smtClean="0">
                <a:solidFill>
                  <a:srgbClr val="595959"/>
                </a:solidFill>
              </a:rPr>
              <a:t>points or areas</a:t>
            </a:r>
            <a:r>
              <a:rPr lang="es-ES" altLang="es-ES" sz="2800" kern="0" dirty="0" smtClean="0">
                <a:solidFill>
                  <a:srgbClr val="595959"/>
                </a:solidFill>
              </a:rPr>
              <a:t>.</a:t>
            </a:r>
            <a:endParaRPr lang="es-ES" altLang="es-ES" sz="2800" kern="0" dirty="0" smtClean="0">
              <a:solidFill>
                <a:srgbClr val="595959"/>
              </a:solidFill>
            </a:endParaRPr>
          </a:p>
          <a:p>
            <a:pPr marL="954088" lvl="1" indent="-457200" eaLnBrk="1" hangingPunct="1">
              <a:buFontTx/>
              <a:buChar char="-"/>
            </a:pPr>
            <a:r>
              <a:rPr lang="en-AU" altLang="es-ES" sz="2400" kern="0" dirty="0" smtClean="0">
                <a:solidFill>
                  <a:srgbClr val="595959"/>
                </a:solidFill>
              </a:rPr>
              <a:t>Network maps</a:t>
            </a:r>
          </a:p>
          <a:p>
            <a:pPr marL="954088" lvl="1" indent="-457200" eaLnBrk="1" hangingPunct="1">
              <a:buFontTx/>
              <a:buChar char="-"/>
            </a:pPr>
            <a:r>
              <a:rPr lang="en-AU" altLang="es-ES" sz="2400" kern="0" dirty="0" smtClean="0">
                <a:solidFill>
                  <a:srgbClr val="595959"/>
                </a:solidFill>
              </a:rPr>
              <a:t>Line maps with areal meaning</a:t>
            </a:r>
          </a:p>
        </p:txBody>
      </p:sp>
    </p:spTree>
    <p:extLst>
      <p:ext uri="{BB962C8B-B14F-4D97-AF65-F5344CB8AC3E}">
        <p14:creationId xmlns:p14="http://schemas.microsoft.com/office/powerpoint/2010/main" val="38389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Background</a:t>
            </a:r>
          </a:p>
        </p:txBody>
      </p:sp>
      <p:sp>
        <p:nvSpPr>
          <p:cNvPr id="4" name="Rectangle 3"/>
          <p:cNvSpPr txBox="1">
            <a:spLocks noChangeArrowheads="1"/>
          </p:cNvSpPr>
          <p:nvPr/>
        </p:nvSpPr>
        <p:spPr bwMode="auto">
          <a:xfrm>
            <a:off x="93699" y="2039937"/>
            <a:ext cx="4476714"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8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8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3525" indent="-263525" eaLnBrk="1" hangingPunct="1">
              <a:buFontTx/>
              <a:buChar char="-"/>
              <a:defRPr/>
            </a:pPr>
            <a:r>
              <a:rPr lang="en-AU" altLang="es-ES" sz="2400" kern="0" dirty="0" smtClean="0">
                <a:solidFill>
                  <a:schemeClr val="tx1">
                    <a:lumMod val="50000"/>
                    <a:lumOff val="50000"/>
                  </a:schemeClr>
                </a:solidFill>
              </a:rPr>
              <a:t>First flow maps: </a:t>
            </a:r>
          </a:p>
          <a:p>
            <a:pPr marL="263525" indent="-263525" eaLnBrk="1" hangingPunct="1">
              <a:buFont typeface="Arial" charset="0"/>
              <a:buNone/>
              <a:defRPr/>
            </a:pPr>
            <a:r>
              <a:rPr lang="en-AU" altLang="es-ES" sz="2400" kern="0" dirty="0" smtClean="0">
                <a:solidFill>
                  <a:schemeClr val="tx1">
                    <a:lumMod val="50000"/>
                    <a:lumOff val="50000"/>
                  </a:schemeClr>
                </a:solidFill>
              </a:rPr>
              <a:t>	1837 H. D. Harness. Representing people’s transport in Ireland</a:t>
            </a:r>
          </a:p>
          <a:p>
            <a:pPr marL="263525" indent="-263525" eaLnBrk="1" hangingPunct="1">
              <a:buFont typeface="Arial" charset="0"/>
              <a:buNone/>
              <a:defRPr/>
            </a:pPr>
            <a:r>
              <a:rPr lang="en-AU" altLang="es-ES" sz="2400" kern="0" dirty="0" smtClean="0">
                <a:solidFill>
                  <a:schemeClr val="tx1">
                    <a:lumMod val="50000"/>
                    <a:lumOff val="50000"/>
                  </a:schemeClr>
                </a:solidFill>
              </a:rPr>
              <a:t>- Influenced by military maps</a:t>
            </a:r>
          </a:p>
          <a:p>
            <a:pPr eaLnBrk="1" hangingPunct="1">
              <a:buFont typeface="Arial" charset="0"/>
              <a:buNone/>
              <a:defRPr/>
            </a:pPr>
            <a:endParaRPr lang="es-ES" altLang="es-ES" sz="2400" kern="0" dirty="0" smtClean="0">
              <a:solidFill>
                <a:schemeClr val="tx1">
                  <a:lumMod val="50000"/>
                  <a:lumOff val="50000"/>
                </a:schemeClr>
              </a:solidFill>
            </a:endParaRPr>
          </a:p>
          <a:p>
            <a:pPr eaLnBrk="1" hangingPunct="1">
              <a:buFont typeface="Arial" charset="0"/>
              <a:buNone/>
              <a:defRPr/>
            </a:pPr>
            <a:endParaRPr lang="es-ES" altLang="es-ES" sz="2400" kern="0" dirty="0" smtClean="0">
              <a:solidFill>
                <a:schemeClr val="tx1">
                  <a:lumMod val="50000"/>
                  <a:lumOff val="50000"/>
                </a:schemeClr>
              </a:solidFill>
            </a:endParaRPr>
          </a:p>
          <a:p>
            <a:pPr lvl="1" eaLnBrk="1" hangingPunct="1">
              <a:buFont typeface="Arial" charset="0"/>
              <a:buNone/>
              <a:defRPr/>
            </a:pPr>
            <a:endParaRPr lang="es-ES" altLang="es-ES" sz="2000" kern="0" dirty="0" smtClean="0">
              <a:solidFill>
                <a:schemeClr val="tx1">
                  <a:lumMod val="50000"/>
                  <a:lumOff val="50000"/>
                </a:schemeClr>
              </a:solidFill>
            </a:endParaRPr>
          </a:p>
        </p:txBody>
      </p:sp>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00" y="1089025"/>
            <a:ext cx="4445079"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a:spLocks noChangeArrowheads="1"/>
          </p:cNvSpPr>
          <p:nvPr/>
        </p:nvSpPr>
        <p:spPr bwMode="auto">
          <a:xfrm>
            <a:off x="29405" y="5085184"/>
            <a:ext cx="46053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s-ES" sz="1600" dirty="0"/>
              <a:t>Arthur H. Robinson (1955) The 1837 Maps of Henry Drury Harness, The Geographical Journal, 121,440-450</a:t>
            </a:r>
          </a:p>
          <a:p>
            <a:r>
              <a:rPr lang="es-ES" altLang="es-ES" sz="1600" dirty="0"/>
              <a:t>https://jmichaelbatty.files.wordpress.com/2011/06/harness-1837-flowmap.pdf</a:t>
            </a:r>
          </a:p>
        </p:txBody>
      </p:sp>
    </p:spTree>
    <p:extLst>
      <p:ext uri="{BB962C8B-B14F-4D97-AF65-F5344CB8AC3E}">
        <p14:creationId xmlns:p14="http://schemas.microsoft.com/office/powerpoint/2010/main" val="281044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Background</a:t>
            </a:r>
          </a:p>
        </p:txBody>
      </p:sp>
      <p:sp>
        <p:nvSpPr>
          <p:cNvPr id="8" name="Rectangle 3"/>
          <p:cNvSpPr txBox="1">
            <a:spLocks noChangeArrowheads="1"/>
          </p:cNvSpPr>
          <p:nvPr/>
        </p:nvSpPr>
        <p:spPr bwMode="auto">
          <a:xfrm>
            <a:off x="179513" y="1268761"/>
            <a:ext cx="547260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8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8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AU" altLang="es-ES" sz="2800" kern="0" dirty="0" smtClean="0">
                <a:solidFill>
                  <a:schemeClr val="tx1">
                    <a:lumMod val="50000"/>
                    <a:lumOff val="50000"/>
                  </a:schemeClr>
                </a:solidFill>
                <a:latin typeface="+mj-lt"/>
              </a:rPr>
              <a:t>C. J. </a:t>
            </a:r>
            <a:r>
              <a:rPr lang="en-AU" altLang="es-ES" sz="2800" kern="0" dirty="0" err="1" smtClean="0">
                <a:solidFill>
                  <a:schemeClr val="tx1">
                    <a:lumMod val="50000"/>
                    <a:lumOff val="50000"/>
                  </a:schemeClr>
                </a:solidFill>
                <a:latin typeface="+mj-lt"/>
              </a:rPr>
              <a:t>Minard’s</a:t>
            </a:r>
            <a:r>
              <a:rPr lang="en-AU" altLang="es-ES" sz="2800" kern="0" dirty="0" smtClean="0">
                <a:solidFill>
                  <a:schemeClr val="tx1">
                    <a:lumMod val="50000"/>
                    <a:lumOff val="50000"/>
                  </a:schemeClr>
                </a:solidFill>
                <a:latin typeface="+mj-lt"/>
              </a:rPr>
              <a:t> maps: </a:t>
            </a:r>
          </a:p>
          <a:p>
            <a:pPr eaLnBrk="1" hangingPunct="1">
              <a:buFont typeface="Arial" charset="0"/>
              <a:buNone/>
              <a:defRPr/>
            </a:pPr>
            <a:r>
              <a:rPr lang="en-AU" altLang="es-ES" sz="2800" kern="0" dirty="0" smtClean="0">
                <a:solidFill>
                  <a:schemeClr val="tx1">
                    <a:lumMod val="50000"/>
                    <a:lumOff val="50000"/>
                  </a:schemeClr>
                </a:solidFill>
                <a:latin typeface="+mj-lt"/>
              </a:rPr>
              <a:t>1845 – 1864 cotton and wool trade</a:t>
            </a:r>
          </a:p>
          <a:p>
            <a:pPr eaLnBrk="1" hangingPunct="1">
              <a:buFont typeface="Arial" charset="0"/>
              <a:buNone/>
              <a:defRPr/>
            </a:pPr>
            <a:endParaRPr lang="es-ES" altLang="es-ES" sz="2800" kern="0" dirty="0" smtClean="0">
              <a:solidFill>
                <a:schemeClr val="tx1">
                  <a:lumMod val="50000"/>
                  <a:lumOff val="50000"/>
                </a:schemeClr>
              </a:solidFill>
              <a:latin typeface="+mj-lt"/>
            </a:endParaRPr>
          </a:p>
          <a:p>
            <a:pPr eaLnBrk="1" hangingPunct="1">
              <a:buFont typeface="Arial" charset="0"/>
              <a:buNone/>
              <a:defRPr/>
            </a:pPr>
            <a:endParaRPr lang="es-ES" altLang="es-ES" sz="2800" kern="0" dirty="0" smtClean="0">
              <a:solidFill>
                <a:schemeClr val="tx1">
                  <a:lumMod val="50000"/>
                  <a:lumOff val="50000"/>
                </a:schemeClr>
              </a:solidFill>
              <a:latin typeface="+mj-lt"/>
            </a:endParaRPr>
          </a:p>
          <a:p>
            <a:pPr lvl="1" eaLnBrk="1" hangingPunct="1">
              <a:buFont typeface="Arial" charset="0"/>
              <a:buNone/>
              <a:defRPr/>
            </a:pPr>
            <a:endParaRPr lang="es-ES" altLang="es-ES" sz="2400" kern="0" dirty="0" smtClean="0">
              <a:solidFill>
                <a:schemeClr val="tx1">
                  <a:lumMod val="50000"/>
                  <a:lumOff val="50000"/>
                </a:schemeClr>
              </a:solidFill>
              <a:latin typeface="+mj-lt"/>
            </a:endParaRPr>
          </a:p>
        </p:txBody>
      </p:sp>
      <p:sp>
        <p:nvSpPr>
          <p:cNvPr id="9" name="Rectángulo 6"/>
          <p:cNvSpPr>
            <a:spLocks noChangeArrowheads="1"/>
          </p:cNvSpPr>
          <p:nvPr/>
        </p:nvSpPr>
        <p:spPr bwMode="auto">
          <a:xfrm rot="16200000">
            <a:off x="5582757" y="3784317"/>
            <a:ext cx="5101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s-ES" sz="1800" dirty="0"/>
              <a:t>https://cartographia.wordpress.com/category/charles-joseph-minard/</a:t>
            </a:r>
            <a:endParaRPr lang="es-ES" altLang="es-ES" sz="1800" dirty="0"/>
          </a:p>
        </p:txBody>
      </p:sp>
      <p:pic>
        <p:nvPicPr>
          <p:cNvPr id="1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96751"/>
            <a:ext cx="72517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94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Background</a:t>
            </a:r>
          </a:p>
        </p:txBody>
      </p:sp>
      <p:sp>
        <p:nvSpPr>
          <p:cNvPr id="6" name="Rectangle 3"/>
          <p:cNvSpPr txBox="1">
            <a:spLocks noChangeArrowheads="1"/>
          </p:cNvSpPr>
          <p:nvPr/>
        </p:nvSpPr>
        <p:spPr bwMode="auto">
          <a:xfrm>
            <a:off x="179513" y="1124744"/>
            <a:ext cx="878497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8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8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AU" altLang="es-ES" sz="2800" kern="0" dirty="0" smtClean="0">
                <a:solidFill>
                  <a:schemeClr val="tx1">
                    <a:lumMod val="50000"/>
                    <a:lumOff val="50000"/>
                  </a:schemeClr>
                </a:solidFill>
              </a:rPr>
              <a:t>Waldo Tobler as from 1960</a:t>
            </a:r>
          </a:p>
          <a:p>
            <a:pPr eaLnBrk="1" hangingPunct="1">
              <a:buFont typeface="Arial" charset="0"/>
              <a:buNone/>
              <a:defRPr/>
            </a:pPr>
            <a:r>
              <a:rPr lang="en-AU" altLang="es-ES" sz="2800" kern="0" dirty="0" smtClean="0">
                <a:solidFill>
                  <a:schemeClr val="tx1">
                    <a:lumMod val="50000"/>
                    <a:lumOff val="50000"/>
                  </a:schemeClr>
                </a:solidFill>
              </a:rPr>
              <a:t>Development of </a:t>
            </a:r>
            <a:r>
              <a:rPr lang="en-AU" altLang="es-ES" sz="2800" kern="0" dirty="0" err="1" smtClean="0">
                <a:solidFill>
                  <a:schemeClr val="tx1">
                    <a:lumMod val="50000"/>
                    <a:lumOff val="50000"/>
                  </a:schemeClr>
                </a:solidFill>
              </a:rPr>
              <a:t>Flowmap</a:t>
            </a:r>
            <a:r>
              <a:rPr lang="en-AU" altLang="es-ES" sz="2800" kern="0" dirty="0" smtClean="0">
                <a:solidFill>
                  <a:schemeClr val="tx1">
                    <a:lumMod val="50000"/>
                    <a:lumOff val="50000"/>
                  </a:schemeClr>
                </a:solidFill>
              </a:rPr>
              <a:t> software (1979)</a:t>
            </a:r>
          </a:p>
          <a:p>
            <a:pPr eaLnBrk="1" hangingPunct="1">
              <a:defRPr/>
            </a:pPr>
            <a:r>
              <a:rPr lang="en-AU" altLang="es-ES" sz="2000" kern="0" dirty="0" smtClean="0">
                <a:solidFill>
                  <a:schemeClr val="tx1">
                    <a:lumMod val="50000"/>
                    <a:lumOff val="50000"/>
                  </a:schemeClr>
                </a:solidFill>
              </a:rPr>
              <a:t>	http://csiss.org/clearinghouse/FlowMapper/</a:t>
            </a:r>
          </a:p>
          <a:p>
            <a:pPr eaLnBrk="1" hangingPunct="1">
              <a:buFont typeface="Arial" charset="0"/>
              <a:buNone/>
              <a:defRPr/>
            </a:pPr>
            <a:endParaRPr lang="en-AU" altLang="es-ES" sz="2800" kern="0" dirty="0" smtClean="0">
              <a:solidFill>
                <a:schemeClr val="tx1">
                  <a:lumMod val="50000"/>
                  <a:lumOff val="50000"/>
                </a:schemeClr>
              </a:solidFill>
            </a:endParaRPr>
          </a:p>
          <a:p>
            <a:pPr eaLnBrk="1" hangingPunct="1">
              <a:buFont typeface="Arial" charset="0"/>
              <a:buNone/>
              <a:defRPr/>
            </a:pPr>
            <a:endParaRPr lang="en-AU" altLang="es-ES" sz="2800" kern="0" dirty="0" smtClean="0">
              <a:solidFill>
                <a:schemeClr val="tx1">
                  <a:lumMod val="50000"/>
                  <a:lumOff val="50000"/>
                </a:schemeClr>
              </a:solidFill>
            </a:endParaRPr>
          </a:p>
          <a:p>
            <a:pPr lvl="1" eaLnBrk="1" hangingPunct="1">
              <a:buFont typeface="Arial" charset="0"/>
              <a:buNone/>
              <a:defRPr/>
            </a:pPr>
            <a:endParaRPr lang="en-AU" altLang="es-ES" sz="2400" kern="0" dirty="0" smtClean="0">
              <a:solidFill>
                <a:schemeClr val="tx1">
                  <a:lumMod val="50000"/>
                  <a:lumOff val="50000"/>
                </a:schemeClr>
              </a:solidFill>
            </a:endParaRPr>
          </a:p>
        </p:txBody>
      </p:sp>
      <p:pic>
        <p:nvPicPr>
          <p:cNvPr id="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800" y="2492896"/>
            <a:ext cx="3225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6600" y="4659834"/>
            <a:ext cx="324802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600" y="2492896"/>
            <a:ext cx="32543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6350" y="4666184"/>
            <a:ext cx="326072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83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28575"/>
            <a:ext cx="7772400" cy="1143000"/>
          </a:xfrm>
        </p:spPr>
        <p:txBody>
          <a:bodyPr/>
          <a:lstStyle/>
          <a:p>
            <a:pPr algn="l" eaLnBrk="1" hangingPunct="1">
              <a:defRPr/>
            </a:pPr>
            <a:r>
              <a:rPr lang="en-AU" altLang="es-ES" sz="3600" b="1" dirty="0" smtClean="0"/>
              <a:t>Descriptive representation of flows</a:t>
            </a:r>
            <a:endParaRPr lang="en-AU" altLang="es-ES" sz="3600" b="1" dirty="0" smtClean="0"/>
          </a:p>
        </p:txBody>
      </p:sp>
      <p:sp>
        <p:nvSpPr>
          <p:cNvPr id="6" name="Rectangle 3"/>
          <p:cNvSpPr txBox="1">
            <a:spLocks noChangeArrowheads="1"/>
          </p:cNvSpPr>
          <p:nvPr/>
        </p:nvSpPr>
        <p:spPr bwMode="auto">
          <a:xfrm>
            <a:off x="323528" y="1340768"/>
            <a:ext cx="84249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8000"/>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8000"/>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8000"/>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800" dirty="0"/>
              <a:t>There are flows of different material (nominal), different order (ordinal) or different magnitude (quantitative). Semiotics should be applied as in any line map</a:t>
            </a:r>
            <a:r>
              <a:rPr lang="en-US" sz="2800" dirty="0" smtClean="0"/>
              <a:t>.</a:t>
            </a:r>
          </a:p>
          <a:p>
            <a:pPr eaLnBrk="1" hangingPunct="1">
              <a:defRPr/>
            </a:pPr>
            <a:r>
              <a:rPr lang="en-US" sz="2800" dirty="0" smtClean="0"/>
              <a:t>Attention must be paid to:</a:t>
            </a:r>
          </a:p>
          <a:p>
            <a:pPr lvl="1" eaLnBrk="1" hangingPunct="1">
              <a:defRPr/>
            </a:pPr>
            <a:r>
              <a:rPr lang="en-US" sz="2400" dirty="0" smtClean="0"/>
              <a:t>Flow direction - line drawing</a:t>
            </a:r>
          </a:p>
          <a:p>
            <a:pPr lvl="1" eaLnBrk="1" hangingPunct="1">
              <a:defRPr/>
            </a:pPr>
            <a:r>
              <a:rPr lang="en-US" sz="2400" dirty="0" smtClean="0"/>
              <a:t>Flow orientation – arrow</a:t>
            </a:r>
          </a:p>
          <a:p>
            <a:pPr lvl="1" eaLnBrk="1" hangingPunct="1">
              <a:defRPr/>
            </a:pPr>
            <a:r>
              <a:rPr lang="en-US" sz="2400" dirty="0" smtClean="0"/>
              <a:t>Generalized drawing of the lines</a:t>
            </a:r>
          </a:p>
          <a:p>
            <a:pPr lvl="1" eaLnBrk="1" hangingPunct="1">
              <a:defRPr/>
            </a:pPr>
            <a:r>
              <a:rPr lang="en-US" sz="2400" dirty="0" smtClean="0"/>
              <a:t>Data in matrix form (the rows and columns contain the vertices between which the resource flows and the values at their intersections represent the amount of the resource that is transferred from one point to another)</a:t>
            </a:r>
            <a:endParaRPr lang="en-AU" altLang="es-ES" sz="2000" kern="0" dirty="0" smtClean="0">
              <a:solidFill>
                <a:schemeClr val="tx1">
                  <a:lumMod val="50000"/>
                  <a:lumOff val="50000"/>
                </a:schemeClr>
              </a:solidFill>
            </a:endParaRPr>
          </a:p>
        </p:txBody>
      </p:sp>
    </p:spTree>
    <p:extLst>
      <p:ext uri="{BB962C8B-B14F-4D97-AF65-F5344CB8AC3E}">
        <p14:creationId xmlns:p14="http://schemas.microsoft.com/office/powerpoint/2010/main" val="227680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graphicFrame>
        <p:nvGraphicFramePr>
          <p:cNvPr id="7" name="Marcador de contenido 6"/>
          <p:cNvGraphicFramePr>
            <a:graphicFrameLocks noGrp="1"/>
          </p:cNvGraphicFramePr>
          <p:nvPr>
            <p:ph idx="1"/>
          </p:nvPr>
        </p:nvGraphicFramePr>
        <p:xfrm>
          <a:off x="260676" y="799846"/>
          <a:ext cx="7784957" cy="5850268"/>
        </p:xfrm>
        <a:graphic>
          <a:graphicData uri="http://schemas.openxmlformats.org/drawingml/2006/table">
            <a:tbl>
              <a:tblPr firstRow="1" bandRow="1">
                <a:tableStyleId>{5C22544A-7EE6-4342-B048-85BDC9FD1C3A}</a:tableStyleId>
              </a:tblPr>
              <a:tblGrid>
                <a:gridCol w="1448086">
                  <a:extLst>
                    <a:ext uri="{9D8B030D-6E8A-4147-A177-3AD203B41FA5}">
                      <a16:colId xmlns:a16="http://schemas.microsoft.com/office/drawing/2014/main" val="4224953854"/>
                    </a:ext>
                  </a:extLst>
                </a:gridCol>
                <a:gridCol w="1019843">
                  <a:extLst>
                    <a:ext uri="{9D8B030D-6E8A-4147-A177-3AD203B41FA5}">
                      <a16:colId xmlns:a16="http://schemas.microsoft.com/office/drawing/2014/main" val="424163881"/>
                    </a:ext>
                  </a:extLst>
                </a:gridCol>
                <a:gridCol w="1019843">
                  <a:extLst>
                    <a:ext uri="{9D8B030D-6E8A-4147-A177-3AD203B41FA5}">
                      <a16:colId xmlns:a16="http://schemas.microsoft.com/office/drawing/2014/main" val="3952067788"/>
                    </a:ext>
                  </a:extLst>
                </a:gridCol>
                <a:gridCol w="1019843">
                  <a:extLst>
                    <a:ext uri="{9D8B030D-6E8A-4147-A177-3AD203B41FA5}">
                      <a16:colId xmlns:a16="http://schemas.microsoft.com/office/drawing/2014/main" val="1456177503"/>
                    </a:ext>
                  </a:extLst>
                </a:gridCol>
                <a:gridCol w="1019843">
                  <a:extLst>
                    <a:ext uri="{9D8B030D-6E8A-4147-A177-3AD203B41FA5}">
                      <a16:colId xmlns:a16="http://schemas.microsoft.com/office/drawing/2014/main" val="3148618525"/>
                    </a:ext>
                  </a:extLst>
                </a:gridCol>
                <a:gridCol w="1019843">
                  <a:extLst>
                    <a:ext uri="{9D8B030D-6E8A-4147-A177-3AD203B41FA5}">
                      <a16:colId xmlns:a16="http://schemas.microsoft.com/office/drawing/2014/main" val="2173444678"/>
                    </a:ext>
                  </a:extLst>
                </a:gridCol>
                <a:gridCol w="1237656">
                  <a:extLst>
                    <a:ext uri="{9D8B030D-6E8A-4147-A177-3AD203B41FA5}">
                      <a16:colId xmlns:a16="http://schemas.microsoft.com/office/drawing/2014/main" val="3525282405"/>
                    </a:ext>
                  </a:extLst>
                </a:gridCol>
              </a:tblGrid>
              <a:tr h="350392">
                <a:tc>
                  <a:txBody>
                    <a:bodyPr/>
                    <a:lstStyle/>
                    <a:p>
                      <a:pPr algn="l" fontAlgn="b"/>
                      <a:r>
                        <a:rPr lang="es-ES" sz="1500" b="1" i="0" u="none" strike="noStrike" dirty="0" smtClean="0">
                          <a:solidFill>
                            <a:srgbClr val="000000"/>
                          </a:solidFill>
                          <a:effectLst/>
                          <a:latin typeface="Calibri" panose="020F0502020204030204" pitchFamily="34" charset="0"/>
                        </a:rPr>
                        <a:t>PAÍS</a:t>
                      </a:r>
                    </a:p>
                  </a:txBody>
                  <a:tcPr marL="5432" marR="5432" marT="5431" marB="0" anchor="b"/>
                </a:tc>
                <a:tc>
                  <a:txBody>
                    <a:bodyPr/>
                    <a:lstStyle/>
                    <a:p>
                      <a:pPr algn="l" fontAlgn="b"/>
                      <a:r>
                        <a:rPr lang="es-ES" sz="1500" b="1" i="0" u="none" strike="noStrike" dirty="0">
                          <a:solidFill>
                            <a:srgbClr val="000000"/>
                          </a:solidFill>
                          <a:effectLst/>
                          <a:latin typeface="Calibri" panose="020F0502020204030204" pitchFamily="34" charset="0"/>
                        </a:rPr>
                        <a:t>inmig2017</a:t>
                      </a:r>
                    </a:p>
                  </a:txBody>
                  <a:tcPr marL="5432" marR="5432" marT="5431" marB="0" anchor="b"/>
                </a:tc>
                <a:tc>
                  <a:txBody>
                    <a:bodyPr/>
                    <a:lstStyle/>
                    <a:p>
                      <a:pPr algn="l" fontAlgn="b"/>
                      <a:r>
                        <a:rPr lang="es-ES" sz="1500" b="1" i="0" u="none" strike="noStrike">
                          <a:solidFill>
                            <a:srgbClr val="000000"/>
                          </a:solidFill>
                          <a:effectLst/>
                          <a:latin typeface="Calibri" panose="020F0502020204030204" pitchFamily="34" charset="0"/>
                        </a:rPr>
                        <a:t>X_1</a:t>
                      </a:r>
                    </a:p>
                  </a:txBody>
                  <a:tcPr marL="5432" marR="5432" marT="5431" marB="0" anchor="b"/>
                </a:tc>
                <a:tc>
                  <a:txBody>
                    <a:bodyPr/>
                    <a:lstStyle/>
                    <a:p>
                      <a:pPr algn="l" fontAlgn="b"/>
                      <a:r>
                        <a:rPr lang="es-ES" sz="1500" b="1" i="0" u="none" strike="noStrike" dirty="0">
                          <a:solidFill>
                            <a:srgbClr val="000000"/>
                          </a:solidFill>
                          <a:effectLst/>
                          <a:latin typeface="Calibri" panose="020F0502020204030204" pitchFamily="34" charset="0"/>
                        </a:rPr>
                        <a:t>Y_1</a:t>
                      </a:r>
                    </a:p>
                  </a:txBody>
                  <a:tcPr marL="5432" marR="5432" marT="5431" marB="0" anchor="b"/>
                </a:tc>
                <a:tc>
                  <a:txBody>
                    <a:bodyPr/>
                    <a:lstStyle/>
                    <a:p>
                      <a:pPr algn="l" fontAlgn="b"/>
                      <a:r>
                        <a:rPr lang="es-ES" sz="1500" b="1" i="0" u="none" strike="noStrike" dirty="0">
                          <a:solidFill>
                            <a:srgbClr val="000000"/>
                          </a:solidFill>
                          <a:effectLst/>
                          <a:latin typeface="Calibri" panose="020F0502020204030204" pitchFamily="34" charset="0"/>
                        </a:rPr>
                        <a:t>Lon_1</a:t>
                      </a:r>
                    </a:p>
                  </a:txBody>
                  <a:tcPr marL="5432" marR="5432" marT="5431" marB="0" anchor="b"/>
                </a:tc>
                <a:tc>
                  <a:txBody>
                    <a:bodyPr/>
                    <a:lstStyle/>
                    <a:p>
                      <a:pPr algn="l" fontAlgn="b"/>
                      <a:r>
                        <a:rPr lang="es-ES" sz="1500" b="1" i="0" u="none" strike="noStrike">
                          <a:solidFill>
                            <a:srgbClr val="000000"/>
                          </a:solidFill>
                          <a:effectLst/>
                          <a:latin typeface="Calibri" panose="020F0502020204030204" pitchFamily="34" charset="0"/>
                        </a:rPr>
                        <a:t>Lat_1</a:t>
                      </a:r>
                    </a:p>
                  </a:txBody>
                  <a:tcPr marL="5432" marR="5432" marT="5431" marB="0" anchor="b"/>
                </a:tc>
                <a:tc>
                  <a:txBody>
                    <a:bodyPr/>
                    <a:lstStyle/>
                    <a:p>
                      <a:pPr algn="l" fontAlgn="b"/>
                      <a:r>
                        <a:rPr lang="es-ES" sz="1500" b="1" i="0" u="none" strike="noStrike">
                          <a:solidFill>
                            <a:srgbClr val="000000"/>
                          </a:solidFill>
                          <a:effectLst/>
                          <a:latin typeface="Calibri" panose="020F0502020204030204" pitchFamily="34" charset="0"/>
                        </a:rPr>
                        <a:t>GMI_Cntry</a:t>
                      </a:r>
                    </a:p>
                  </a:txBody>
                  <a:tcPr marL="5432" marR="5432" marT="5431" marB="0" anchor="b"/>
                </a:tc>
                <a:extLst>
                  <a:ext uri="{0D108BD9-81ED-4DB2-BD59-A6C34878D82A}">
                    <a16:rowId xmlns:a16="http://schemas.microsoft.com/office/drawing/2014/main" val="222904065"/>
                  </a:ext>
                </a:extLst>
              </a:tr>
              <a:tr h="350392">
                <a:tc>
                  <a:txBody>
                    <a:bodyPr/>
                    <a:lstStyle/>
                    <a:p>
                      <a:pPr algn="l" fontAlgn="b"/>
                      <a:r>
                        <a:rPr lang="es-ES" sz="1500" b="0" i="0" u="none" strike="noStrike">
                          <a:solidFill>
                            <a:srgbClr val="000000"/>
                          </a:solidFill>
                          <a:effectLst/>
                          <a:latin typeface="Calibri" panose="020F0502020204030204" pitchFamily="34" charset="0"/>
                        </a:rPr>
                        <a:t>Marruecos</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706520</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-6,3178</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31,8836</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MAR</a:t>
                      </a:r>
                    </a:p>
                  </a:txBody>
                  <a:tcPr marL="5432" marR="5432" marT="5431" marB="0" anchor="b"/>
                </a:tc>
                <a:extLst>
                  <a:ext uri="{0D108BD9-81ED-4DB2-BD59-A6C34878D82A}">
                    <a16:rowId xmlns:a16="http://schemas.microsoft.com/office/drawing/2014/main" val="1364547712"/>
                  </a:ext>
                </a:extLst>
              </a:tr>
              <a:tr h="350392">
                <a:tc>
                  <a:txBody>
                    <a:bodyPr/>
                    <a:lstStyle/>
                    <a:p>
                      <a:pPr algn="l" fontAlgn="b"/>
                      <a:r>
                        <a:rPr lang="es-ES" sz="1500" b="0" i="0" u="none" strike="noStrike" dirty="0" smtClean="0">
                          <a:solidFill>
                            <a:srgbClr val="000000"/>
                          </a:solidFill>
                          <a:effectLst/>
                          <a:latin typeface="Calibri" panose="020F0502020204030204" pitchFamily="34" charset="0"/>
                        </a:rPr>
                        <a:t>Rumanía</a:t>
                      </a:r>
                      <a:endParaRPr lang="es-ES" sz="1500" b="0" i="0" u="none" strike="noStrike" dirty="0">
                        <a:solidFill>
                          <a:srgbClr val="000000"/>
                        </a:solidFill>
                        <a:effectLst/>
                        <a:latin typeface="Calibri" panose="020F0502020204030204" pitchFamily="34" charset="0"/>
                      </a:endParaRP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652312</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24,9693</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45,8436</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ROM</a:t>
                      </a:r>
                    </a:p>
                  </a:txBody>
                  <a:tcPr marL="5432" marR="5432" marT="5431" marB="0" anchor="b"/>
                </a:tc>
                <a:extLst>
                  <a:ext uri="{0D108BD9-81ED-4DB2-BD59-A6C34878D82A}">
                    <a16:rowId xmlns:a16="http://schemas.microsoft.com/office/drawing/2014/main" val="1976305299"/>
                  </a:ext>
                </a:extLst>
              </a:tr>
              <a:tr h="350392">
                <a:tc>
                  <a:txBody>
                    <a:bodyPr/>
                    <a:lstStyle/>
                    <a:p>
                      <a:pPr algn="l" fontAlgn="b"/>
                      <a:r>
                        <a:rPr lang="es-ES" sz="1500" b="0" i="0" u="none" strike="noStrike">
                          <a:solidFill>
                            <a:srgbClr val="000000"/>
                          </a:solidFill>
                          <a:effectLst/>
                          <a:latin typeface="Calibri" panose="020F0502020204030204" pitchFamily="34" charset="0"/>
                        </a:rPr>
                        <a:t>Ecuador</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420344</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-78,7671</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-1,4274</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ECU</a:t>
                      </a:r>
                    </a:p>
                  </a:txBody>
                  <a:tcPr marL="5432" marR="5432" marT="5431" marB="0" anchor="b"/>
                </a:tc>
                <a:extLst>
                  <a:ext uri="{0D108BD9-81ED-4DB2-BD59-A6C34878D82A}">
                    <a16:rowId xmlns:a16="http://schemas.microsoft.com/office/drawing/2014/main" val="3980207091"/>
                  </a:ext>
                </a:extLst>
              </a:tr>
              <a:tr h="350392">
                <a:tc>
                  <a:txBody>
                    <a:bodyPr/>
                    <a:lstStyle/>
                    <a:p>
                      <a:pPr algn="l" fontAlgn="b"/>
                      <a:r>
                        <a:rPr lang="es-ES" sz="1500" b="0" i="0" u="none" strike="noStrike">
                          <a:solidFill>
                            <a:srgbClr val="000000"/>
                          </a:solidFill>
                          <a:effectLst/>
                          <a:latin typeface="Calibri" panose="020F0502020204030204" pitchFamily="34" charset="0"/>
                        </a:rPr>
                        <a:t>Colombia</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350802</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-73,0732</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3,9008</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COL</a:t>
                      </a:r>
                    </a:p>
                  </a:txBody>
                  <a:tcPr marL="5432" marR="5432" marT="5431" marB="0" anchor="b"/>
                </a:tc>
                <a:extLst>
                  <a:ext uri="{0D108BD9-81ED-4DB2-BD59-A6C34878D82A}">
                    <a16:rowId xmlns:a16="http://schemas.microsoft.com/office/drawing/2014/main" val="839420859"/>
                  </a:ext>
                </a:extLst>
              </a:tr>
              <a:tr h="350392">
                <a:tc>
                  <a:txBody>
                    <a:bodyPr/>
                    <a:lstStyle/>
                    <a:p>
                      <a:pPr algn="l" fontAlgn="b"/>
                      <a:r>
                        <a:rPr lang="es-ES" sz="1500" b="0" i="0" u="none" strike="noStrike">
                          <a:solidFill>
                            <a:srgbClr val="000000"/>
                          </a:solidFill>
                          <a:effectLst/>
                          <a:latin typeface="Calibri" panose="020F0502020204030204" pitchFamily="34" charset="0"/>
                        </a:rPr>
                        <a:t>Reino Unido</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308872</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-2,8956</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54,1553</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GBR</a:t>
                      </a:r>
                    </a:p>
                  </a:txBody>
                  <a:tcPr marL="5432" marR="5432" marT="5431" marB="0" anchor="b"/>
                </a:tc>
                <a:extLst>
                  <a:ext uri="{0D108BD9-81ED-4DB2-BD59-A6C34878D82A}">
                    <a16:rowId xmlns:a16="http://schemas.microsoft.com/office/drawing/2014/main" val="3272098554"/>
                  </a:ext>
                </a:extLst>
              </a:tr>
              <a:tr h="350392">
                <a:tc>
                  <a:txBody>
                    <a:bodyPr/>
                    <a:lstStyle/>
                    <a:p>
                      <a:pPr algn="l" fontAlgn="b"/>
                      <a:r>
                        <a:rPr lang="es-ES" sz="1500" b="0" i="0" u="none" strike="noStrike">
                          <a:solidFill>
                            <a:srgbClr val="000000"/>
                          </a:solidFill>
                          <a:effectLst/>
                          <a:latin typeface="Calibri" panose="020F0502020204030204" pitchFamily="34" charset="0"/>
                        </a:rPr>
                        <a:t>Argentina</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254230</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-65,1677</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-35,3762</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ARG</a:t>
                      </a:r>
                    </a:p>
                  </a:txBody>
                  <a:tcPr marL="5432" marR="5432" marT="5431" marB="0" anchor="b"/>
                </a:tc>
                <a:extLst>
                  <a:ext uri="{0D108BD9-81ED-4DB2-BD59-A6C34878D82A}">
                    <a16:rowId xmlns:a16="http://schemas.microsoft.com/office/drawing/2014/main" val="2036349293"/>
                  </a:ext>
                </a:extLst>
              </a:tr>
              <a:tr h="243996">
                <a:tc>
                  <a:txBody>
                    <a:bodyPr/>
                    <a:lstStyle/>
                    <a:p>
                      <a:pPr algn="l" fontAlgn="b"/>
                      <a:r>
                        <a:rPr lang="es-ES" sz="1500" b="0" i="0" u="none" strike="noStrike">
                          <a:solidFill>
                            <a:srgbClr val="000000"/>
                          </a:solidFill>
                          <a:effectLst/>
                          <a:latin typeface="Calibri" panose="020F0502020204030204" pitchFamily="34" charset="0"/>
                        </a:rPr>
                        <a:t>Francia</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205624</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2,5520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46,5645</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FRA</a:t>
                      </a:r>
                    </a:p>
                  </a:txBody>
                  <a:tcPr marL="5432" marR="5432" marT="5431" marB="0" anchor="b"/>
                </a:tc>
                <a:extLst>
                  <a:ext uri="{0D108BD9-81ED-4DB2-BD59-A6C34878D82A}">
                    <a16:rowId xmlns:a16="http://schemas.microsoft.com/office/drawing/2014/main" val="651314387"/>
                  </a:ext>
                </a:extLst>
              </a:tr>
              <a:tr h="350392">
                <a:tc>
                  <a:txBody>
                    <a:bodyPr/>
                    <a:lstStyle/>
                    <a:p>
                      <a:pPr algn="l" fontAlgn="b"/>
                      <a:r>
                        <a:rPr lang="es-ES" sz="1500" b="0" i="0" u="none" strike="noStrike">
                          <a:solidFill>
                            <a:srgbClr val="000000"/>
                          </a:solidFill>
                          <a:effectLst/>
                          <a:latin typeface="Calibri" panose="020F0502020204030204" pitchFamily="34" charset="0"/>
                        </a:rPr>
                        <a:t>Alemania</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202544</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10,3936</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51,1066</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DEU</a:t>
                      </a:r>
                    </a:p>
                  </a:txBody>
                  <a:tcPr marL="5432" marR="5432" marT="5431" marB="0" anchor="b"/>
                </a:tc>
                <a:extLst>
                  <a:ext uri="{0D108BD9-81ED-4DB2-BD59-A6C34878D82A}">
                    <a16:rowId xmlns:a16="http://schemas.microsoft.com/office/drawing/2014/main" val="872620060"/>
                  </a:ext>
                </a:extLst>
              </a:tr>
              <a:tr h="350392">
                <a:tc>
                  <a:txBody>
                    <a:bodyPr/>
                    <a:lstStyle/>
                    <a:p>
                      <a:pPr algn="l" fontAlgn="b"/>
                      <a:r>
                        <a:rPr lang="es-ES" sz="1500" b="0" i="0" u="none" strike="noStrike" dirty="0" smtClean="0">
                          <a:solidFill>
                            <a:srgbClr val="000000"/>
                          </a:solidFill>
                          <a:effectLst/>
                          <a:latin typeface="Calibri" panose="020F0502020204030204" pitchFamily="34" charset="0"/>
                        </a:rPr>
                        <a:t>Perú</a:t>
                      </a:r>
                      <a:endParaRPr lang="es-ES" sz="1500" b="0" i="0" u="none" strike="noStrike" dirty="0">
                        <a:solidFill>
                          <a:srgbClr val="000000"/>
                        </a:solidFill>
                        <a:effectLst/>
                        <a:latin typeface="Calibri" panose="020F0502020204030204" pitchFamily="34" charset="0"/>
                      </a:endParaRP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186555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-74,3755</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-9,1638</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PER</a:t>
                      </a:r>
                    </a:p>
                  </a:txBody>
                  <a:tcPr marL="5432" marR="5432" marT="5431" marB="0" anchor="b"/>
                </a:tc>
                <a:extLst>
                  <a:ext uri="{0D108BD9-81ED-4DB2-BD59-A6C34878D82A}">
                    <a16:rowId xmlns:a16="http://schemas.microsoft.com/office/drawing/2014/main" val="3372661174"/>
                  </a:ext>
                </a:extLst>
              </a:tr>
              <a:tr h="350392">
                <a:tc>
                  <a:txBody>
                    <a:bodyPr/>
                    <a:lstStyle/>
                    <a:p>
                      <a:pPr algn="l" fontAlgn="b"/>
                      <a:r>
                        <a:rPr lang="es-ES" sz="1500" b="0" i="0" u="none" strike="noStrike" dirty="0">
                          <a:solidFill>
                            <a:srgbClr val="000000"/>
                          </a:solidFill>
                          <a:effectLst/>
                          <a:latin typeface="Calibri" panose="020F0502020204030204" pitchFamily="34" charset="0"/>
                        </a:rPr>
                        <a:t>Venezuela</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162000</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-66,1696</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7,1224</a:t>
                      </a:r>
                    </a:p>
                  </a:txBody>
                  <a:tcPr marL="5432" marR="5432" marT="5431" marB="0" anchor="b"/>
                </a:tc>
                <a:tc>
                  <a:txBody>
                    <a:bodyPr/>
                    <a:lstStyle/>
                    <a:p>
                      <a:pPr algn="l" fontAlgn="b"/>
                      <a:r>
                        <a:rPr lang="es-ES" sz="1500" b="0" i="0" u="none" strike="noStrike">
                          <a:solidFill>
                            <a:srgbClr val="000000"/>
                          </a:solidFill>
                          <a:effectLst/>
                          <a:latin typeface="Calibri" panose="020F0502020204030204" pitchFamily="34" charset="0"/>
                        </a:rPr>
                        <a:t>VEN</a:t>
                      </a:r>
                    </a:p>
                  </a:txBody>
                  <a:tcPr marL="5432" marR="5432" marT="5431" marB="0" anchor="b"/>
                </a:tc>
                <a:extLst>
                  <a:ext uri="{0D108BD9-81ED-4DB2-BD59-A6C34878D82A}">
                    <a16:rowId xmlns:a16="http://schemas.microsoft.com/office/drawing/2014/main" val="3953981528"/>
                  </a:ext>
                </a:extLst>
              </a:tr>
              <a:tr h="350392">
                <a:tc>
                  <a:txBody>
                    <a:bodyPr/>
                    <a:lstStyle/>
                    <a:p>
                      <a:pPr algn="l" fontAlgn="b"/>
                      <a:r>
                        <a:rPr lang="es-ES" sz="1500" b="0" i="0" u="none" strike="noStrike" dirty="0" err="1" smtClean="0">
                          <a:solidFill>
                            <a:srgbClr val="000000"/>
                          </a:solidFill>
                          <a:effectLst/>
                          <a:latin typeface="Calibri" panose="020F0502020204030204" pitchFamily="34" charset="0"/>
                        </a:rPr>
                        <a:t>Rep</a:t>
                      </a:r>
                      <a:r>
                        <a:rPr lang="es-ES" sz="1500" b="0" i="0" u="none" strike="noStrike" baseline="0" dirty="0" smtClean="0">
                          <a:solidFill>
                            <a:srgbClr val="000000"/>
                          </a:solidFill>
                          <a:effectLst/>
                          <a:latin typeface="Calibri" panose="020F0502020204030204" pitchFamily="34" charset="0"/>
                        </a:rPr>
                        <a:t> </a:t>
                      </a:r>
                      <a:r>
                        <a:rPr lang="es-ES" sz="1500" b="0" i="0" u="none" strike="noStrike" baseline="0" dirty="0" err="1" smtClean="0">
                          <a:solidFill>
                            <a:srgbClr val="000000"/>
                          </a:solidFill>
                          <a:effectLst/>
                          <a:latin typeface="Calibri" panose="020F0502020204030204" pitchFamily="34" charset="0"/>
                        </a:rPr>
                        <a:t>Dom</a:t>
                      </a:r>
                      <a:endParaRPr lang="es-ES" sz="1500" b="0" i="0" u="none" strike="noStrike" dirty="0">
                        <a:solidFill>
                          <a:srgbClr val="000000"/>
                        </a:solidFill>
                        <a:effectLst/>
                        <a:latin typeface="Calibri" panose="020F0502020204030204" pitchFamily="34" charset="0"/>
                      </a:endParaRP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158393</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-70,4846</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18,8944</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DOM</a:t>
                      </a:r>
                    </a:p>
                  </a:txBody>
                  <a:tcPr marL="5432" marR="5432" marT="5431" marB="0" anchor="b"/>
                </a:tc>
                <a:extLst>
                  <a:ext uri="{0D108BD9-81ED-4DB2-BD59-A6C34878D82A}">
                    <a16:rowId xmlns:a16="http://schemas.microsoft.com/office/drawing/2014/main" val="425870979"/>
                  </a:ext>
                </a:extLst>
              </a:tr>
              <a:tr h="350392">
                <a:tc>
                  <a:txBody>
                    <a:bodyPr/>
                    <a:lstStyle/>
                    <a:p>
                      <a:pPr algn="l" fontAlgn="b"/>
                      <a:r>
                        <a:rPr lang="es-ES" sz="1500" b="0" i="0" u="none" strike="noStrike" dirty="0" smtClean="0">
                          <a:solidFill>
                            <a:srgbClr val="000000"/>
                          </a:solidFill>
                          <a:effectLst/>
                          <a:latin typeface="Calibri" panose="020F0502020204030204" pitchFamily="34" charset="0"/>
                        </a:rPr>
                        <a:t>China</a:t>
                      </a:r>
                      <a:endParaRPr lang="es-ES" sz="1500" b="0" i="0" u="none" strike="noStrike" dirty="0">
                        <a:solidFill>
                          <a:srgbClr val="000000"/>
                        </a:solidFill>
                        <a:effectLst/>
                        <a:latin typeface="Calibri" panose="020F0502020204030204" pitchFamily="34" charset="0"/>
                      </a:endParaRP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157190</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103,8340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36,5631</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CHN</a:t>
                      </a:r>
                    </a:p>
                  </a:txBody>
                  <a:tcPr marL="5432" marR="5432" marT="5431" marB="0" anchor="b"/>
                </a:tc>
                <a:extLst>
                  <a:ext uri="{0D108BD9-81ED-4DB2-BD59-A6C34878D82A}">
                    <a16:rowId xmlns:a16="http://schemas.microsoft.com/office/drawing/2014/main" val="2053436150"/>
                  </a:ext>
                </a:extLst>
              </a:tr>
              <a:tr h="350392">
                <a:tc>
                  <a:txBody>
                    <a:bodyPr/>
                    <a:lstStyle/>
                    <a:p>
                      <a:pPr algn="l" fontAlgn="b"/>
                      <a:r>
                        <a:rPr lang="es-ES" sz="1500" b="0" i="0" u="none" strike="noStrike">
                          <a:solidFill>
                            <a:srgbClr val="000000"/>
                          </a:solidFill>
                          <a:effectLst/>
                          <a:latin typeface="Calibri" panose="020F0502020204030204" pitchFamily="34" charset="0"/>
                        </a:rPr>
                        <a:t>Bolivia</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152109</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-64,6706</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-16,7150</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BOL</a:t>
                      </a:r>
                    </a:p>
                  </a:txBody>
                  <a:tcPr marL="5432" marR="5432" marT="5431" marB="0" anchor="b"/>
                </a:tc>
                <a:extLst>
                  <a:ext uri="{0D108BD9-81ED-4DB2-BD59-A6C34878D82A}">
                    <a16:rowId xmlns:a16="http://schemas.microsoft.com/office/drawing/2014/main" val="2917903525"/>
                  </a:ext>
                </a:extLst>
              </a:tr>
              <a:tr h="350392">
                <a:tc>
                  <a:txBody>
                    <a:bodyPr/>
                    <a:lstStyle/>
                    <a:p>
                      <a:pPr algn="l" fontAlgn="b"/>
                      <a:r>
                        <a:rPr lang="es-ES" sz="1500" b="0" i="0" u="none" strike="noStrike">
                          <a:solidFill>
                            <a:srgbClr val="000000"/>
                          </a:solidFill>
                          <a:effectLst/>
                          <a:latin typeface="Calibri" panose="020F0502020204030204" pitchFamily="34" charset="0"/>
                        </a:rPr>
                        <a:t>Cuba</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132378</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-79,0362</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21,6211</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CUB</a:t>
                      </a:r>
                    </a:p>
                  </a:txBody>
                  <a:tcPr marL="5432" marR="5432" marT="5431" marB="0" anchor="b"/>
                </a:tc>
                <a:extLst>
                  <a:ext uri="{0D108BD9-81ED-4DB2-BD59-A6C34878D82A}">
                    <a16:rowId xmlns:a16="http://schemas.microsoft.com/office/drawing/2014/main" val="2487896757"/>
                  </a:ext>
                </a:extLst>
              </a:tr>
              <a:tr h="350392">
                <a:tc>
                  <a:txBody>
                    <a:bodyPr/>
                    <a:lstStyle/>
                    <a:p>
                      <a:pPr algn="l" fontAlgn="b"/>
                      <a:r>
                        <a:rPr lang="es-ES" sz="1500" b="0" i="0" u="none" strike="noStrike">
                          <a:solidFill>
                            <a:srgbClr val="000000"/>
                          </a:solidFill>
                          <a:effectLst/>
                          <a:latin typeface="Calibri" panose="020F0502020204030204" pitchFamily="34" charset="0"/>
                        </a:rPr>
                        <a:t>Bulgaria</a:t>
                      </a:r>
                    </a:p>
                  </a:txBody>
                  <a:tcPr marL="5432" marR="5432" marT="5431" marB="0" anchor="b"/>
                </a:tc>
                <a:tc>
                  <a:txBody>
                    <a:bodyPr/>
                    <a:lstStyle/>
                    <a:p>
                      <a:pPr algn="r" fontAlgn="b"/>
                      <a:r>
                        <a:rPr lang="es-ES" sz="1500" b="0" i="0" u="none" strike="noStrike" dirty="0">
                          <a:solidFill>
                            <a:srgbClr val="000000"/>
                          </a:solidFill>
                          <a:effectLst/>
                          <a:latin typeface="Calibri" panose="020F0502020204030204" pitchFamily="34" charset="0"/>
                        </a:rPr>
                        <a:t>128078</a:t>
                      </a:r>
                    </a:p>
                  </a:txBody>
                  <a:tcPr marL="5432" marR="5432" marT="5431" marB="0" anchor="b"/>
                </a:tc>
                <a:tc>
                  <a:txBody>
                    <a:bodyPr/>
                    <a:lstStyle/>
                    <a:p>
                      <a:pPr algn="r" fontAlgn="b"/>
                      <a:r>
                        <a:rPr lang="es-ES" sz="1500" b="0" i="0" u="none" strike="noStrike">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25,2315</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42,7614</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BGR</a:t>
                      </a:r>
                    </a:p>
                  </a:txBody>
                  <a:tcPr marL="5432" marR="5432" marT="5431" marB="0" anchor="b"/>
                </a:tc>
                <a:extLst>
                  <a:ext uri="{0D108BD9-81ED-4DB2-BD59-A6C34878D82A}">
                    <a16:rowId xmlns:a16="http://schemas.microsoft.com/office/drawing/2014/main" val="1059234462"/>
                  </a:ext>
                </a:extLst>
              </a:tr>
              <a:tr h="350392">
                <a:tc>
                  <a:txBody>
                    <a:bodyPr/>
                    <a:lstStyle/>
                    <a:p>
                      <a:pPr algn="l" fontAlgn="b"/>
                      <a:r>
                        <a:rPr lang="es-ES" sz="1500" b="0" i="0" u="none" strike="noStrike">
                          <a:solidFill>
                            <a:srgbClr val="000000"/>
                          </a:solidFill>
                          <a:effectLst/>
                          <a:latin typeface="Calibri" panose="020F0502020204030204" pitchFamily="34" charset="0"/>
                        </a:rPr>
                        <a:t>Portugal</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113095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-3,6485</a:t>
                      </a:r>
                    </a:p>
                  </a:txBody>
                  <a:tcPr marL="5432" marR="5432" marT="5431" marB="0" anchor="b"/>
                </a:tc>
                <a:tc>
                  <a:txBody>
                    <a:bodyPr/>
                    <a:lstStyle/>
                    <a:p>
                      <a:pPr algn="r" fontAlgn="b"/>
                      <a:r>
                        <a:rPr lang="es-ES" sz="1500" b="0" i="0" u="none" strike="noStrike" dirty="0">
                          <a:solidFill>
                            <a:srgbClr val="FF0000"/>
                          </a:solidFill>
                          <a:effectLst/>
                          <a:latin typeface="Calibri" panose="020F0502020204030204" pitchFamily="34" charset="0"/>
                        </a:rPr>
                        <a:t>40,2280</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-8,5627</a:t>
                      </a:r>
                    </a:p>
                  </a:txBody>
                  <a:tcPr marL="5432" marR="5432" marT="5431" marB="0" anchor="b"/>
                </a:tc>
                <a:tc>
                  <a:txBody>
                    <a:bodyPr/>
                    <a:lstStyle/>
                    <a:p>
                      <a:pPr algn="r" fontAlgn="b"/>
                      <a:r>
                        <a:rPr lang="es-ES" sz="1500" b="0" i="0" u="none" strike="noStrike">
                          <a:solidFill>
                            <a:srgbClr val="000000"/>
                          </a:solidFill>
                          <a:effectLst/>
                          <a:latin typeface="Calibri" panose="020F0502020204030204" pitchFamily="34" charset="0"/>
                        </a:rPr>
                        <a:t>39,6010</a:t>
                      </a:r>
                    </a:p>
                  </a:txBody>
                  <a:tcPr marL="5432" marR="5432" marT="5431" marB="0" anchor="b"/>
                </a:tc>
                <a:tc>
                  <a:txBody>
                    <a:bodyPr/>
                    <a:lstStyle/>
                    <a:p>
                      <a:pPr algn="l" fontAlgn="b"/>
                      <a:r>
                        <a:rPr lang="es-ES" sz="1500" b="0" i="0" u="none" strike="noStrike" dirty="0">
                          <a:solidFill>
                            <a:srgbClr val="000000"/>
                          </a:solidFill>
                          <a:effectLst/>
                          <a:latin typeface="Calibri" panose="020F0502020204030204" pitchFamily="34" charset="0"/>
                        </a:rPr>
                        <a:t>PRT</a:t>
                      </a:r>
                    </a:p>
                  </a:txBody>
                  <a:tcPr marL="5432" marR="5432" marT="5431" marB="0" anchor="b"/>
                </a:tc>
                <a:extLst>
                  <a:ext uri="{0D108BD9-81ED-4DB2-BD59-A6C34878D82A}">
                    <a16:rowId xmlns:a16="http://schemas.microsoft.com/office/drawing/2014/main" val="4211469460"/>
                  </a:ext>
                </a:extLst>
              </a:tr>
            </a:tbl>
          </a:graphicData>
        </a:graphic>
      </p:graphicFrame>
      <p:sp>
        <p:nvSpPr>
          <p:cNvPr id="8" name="3 Rectángulo"/>
          <p:cNvSpPr/>
          <p:nvPr/>
        </p:nvSpPr>
        <p:spPr>
          <a:xfrm>
            <a:off x="1" y="286641"/>
            <a:ext cx="9144000" cy="336706"/>
          </a:xfrm>
          <a:prstGeom prst="rect">
            <a:avLst/>
          </a:prstGeom>
          <a:solidFill>
            <a:schemeClr val="accent5">
              <a:lumMod val="75000"/>
            </a:schemeClr>
          </a:solidFill>
          <a:ln cmpd="dbl"/>
          <a:effectLst/>
        </p:spPr>
        <p:style>
          <a:lnRef idx="2">
            <a:schemeClr val="accent1">
              <a:shade val="50000"/>
            </a:schemeClr>
          </a:lnRef>
          <a:fillRef idx="1">
            <a:schemeClr val="accent1"/>
          </a:fillRef>
          <a:effectRef idx="0">
            <a:schemeClr val="accent1"/>
          </a:effectRef>
          <a:fontRef idx="minor">
            <a:schemeClr val="lt1"/>
          </a:fontRef>
        </p:style>
        <p:txBody>
          <a:bodyPr lIns="85147" tIns="42574" rIns="85147" bIns="42574" anchor="ctr"/>
          <a:lstStyle/>
          <a:p>
            <a:pPr eaLnBrk="1" hangingPunct="1">
              <a:spcBef>
                <a:spcPct val="20000"/>
              </a:spcBef>
              <a:defRPr/>
            </a:pPr>
            <a:r>
              <a:rPr lang="en-AU" altLang="es-ES" sz="2052" b="1" dirty="0" smtClean="0">
                <a:latin typeface="Arial" pitchFamily="34" charset="0"/>
                <a:cs typeface="Arial" pitchFamily="34" charset="0"/>
              </a:rPr>
              <a:t>Example: international migrations towards Spain</a:t>
            </a:r>
            <a:endParaRPr lang="en-AU" altLang="es-ES" sz="2052" b="1" dirty="0">
              <a:latin typeface="Arial" pitchFamily="34" charset="0"/>
              <a:cs typeface="Arial" pitchFamily="34" charset="0"/>
            </a:endParaRPr>
          </a:p>
        </p:txBody>
      </p:sp>
    </p:spTree>
    <p:extLst>
      <p:ext uri="{BB962C8B-B14F-4D97-AF65-F5344CB8AC3E}">
        <p14:creationId xmlns:p14="http://schemas.microsoft.com/office/powerpoint/2010/main" val="1357392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371261" y="3860066"/>
            <a:ext cx="6401479" cy="1652301"/>
          </a:xfrm>
        </p:spPr>
        <p:txBody>
          <a:bodyPr/>
          <a:lstStyle/>
          <a:p>
            <a:pPr>
              <a:defRPr/>
            </a:pPr>
            <a:endParaRPr lang="es-ES"/>
          </a:p>
        </p:txBody>
      </p:sp>
      <p:pic>
        <p:nvPicPr>
          <p:cNvPr id="23555"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8" y="1334774"/>
            <a:ext cx="9149431" cy="49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Rectángulo"/>
          <p:cNvSpPr/>
          <p:nvPr/>
        </p:nvSpPr>
        <p:spPr>
          <a:xfrm>
            <a:off x="1" y="286641"/>
            <a:ext cx="9144000" cy="336706"/>
          </a:xfrm>
          <a:prstGeom prst="rect">
            <a:avLst/>
          </a:prstGeom>
          <a:solidFill>
            <a:schemeClr val="accent5">
              <a:lumMod val="75000"/>
            </a:schemeClr>
          </a:solidFill>
          <a:ln cmpd="dbl"/>
          <a:effectLst/>
        </p:spPr>
        <p:style>
          <a:lnRef idx="2">
            <a:schemeClr val="accent1">
              <a:shade val="50000"/>
            </a:schemeClr>
          </a:lnRef>
          <a:fillRef idx="1">
            <a:schemeClr val="accent1"/>
          </a:fillRef>
          <a:effectRef idx="0">
            <a:schemeClr val="accent1"/>
          </a:effectRef>
          <a:fontRef idx="minor">
            <a:schemeClr val="lt1"/>
          </a:fontRef>
        </p:style>
        <p:txBody>
          <a:bodyPr lIns="85147" tIns="42574" rIns="85147" bIns="42574" anchor="ctr"/>
          <a:lstStyle/>
          <a:p>
            <a:pPr eaLnBrk="1" hangingPunct="1">
              <a:spcBef>
                <a:spcPct val="20000"/>
              </a:spcBef>
              <a:defRPr/>
            </a:pPr>
            <a:r>
              <a:rPr lang="en-AU" altLang="es-ES" sz="2052" b="1" dirty="0">
                <a:latin typeface="Arial" pitchFamily="34" charset="0"/>
                <a:cs typeface="Arial" pitchFamily="34" charset="0"/>
              </a:rPr>
              <a:t>Example: international migrations towards Spain</a:t>
            </a:r>
            <a:endParaRPr lang="en-AU" altLang="es-ES" sz="2052" b="1" dirty="0">
              <a:latin typeface="Arial" pitchFamily="34" charset="0"/>
              <a:cs typeface="Arial" pitchFamily="34" charset="0"/>
            </a:endParaRPr>
          </a:p>
        </p:txBody>
      </p:sp>
    </p:spTree>
    <p:extLst>
      <p:ext uri="{BB962C8B-B14F-4D97-AF65-F5344CB8AC3E}">
        <p14:creationId xmlns:p14="http://schemas.microsoft.com/office/powerpoint/2010/main" val="66018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611</Words>
  <Application>Microsoft Office PowerPoint</Application>
  <PresentationFormat>Presentación en pantalla (4:3)</PresentationFormat>
  <Paragraphs>184</Paragraphs>
  <Slides>12</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Microsoft YaHei</vt:lpstr>
      <vt:lpstr>Arial</vt:lpstr>
      <vt:lpstr>Arial Unicode MS</vt:lpstr>
      <vt:lpstr>Calibri</vt:lpstr>
      <vt:lpstr>Times New Roman</vt:lpstr>
      <vt:lpstr>Diseño predeterminado</vt:lpstr>
      <vt:lpstr>Presentación de PowerPoint</vt:lpstr>
      <vt:lpstr>Content</vt:lpstr>
      <vt:lpstr>Introduction</vt:lpstr>
      <vt:lpstr>Background</vt:lpstr>
      <vt:lpstr>Background</vt:lpstr>
      <vt:lpstr>Background</vt:lpstr>
      <vt:lpstr>Descriptive representation of flows</vt:lpstr>
      <vt:lpstr>Presentación de PowerPoint</vt:lpstr>
      <vt:lpstr>Presentación de PowerPoint</vt:lpstr>
      <vt:lpstr>Presentación de PowerPoint</vt:lpstr>
      <vt:lpstr>Presentación de PowerPoint</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Revisor</cp:lastModifiedBy>
  <cp:revision>91</cp:revision>
  <dcterms:created xsi:type="dcterms:W3CDTF">2004-10-25T14:16:47Z</dcterms:created>
  <dcterms:modified xsi:type="dcterms:W3CDTF">2020-05-18T10:05:26Z</dcterms:modified>
</cp:coreProperties>
</file>