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0" r:id="rId2"/>
    <p:sldId id="309" r:id="rId3"/>
    <p:sldId id="312" r:id="rId4"/>
    <p:sldId id="311" r:id="rId5"/>
    <p:sldId id="337" r:id="rId6"/>
    <p:sldId id="338" r:id="rId7"/>
    <p:sldId id="339" r:id="rId8"/>
    <p:sldId id="340" r:id="rId9"/>
    <p:sldId id="341" r:id="rId10"/>
    <p:sldId id="342" r:id="rId11"/>
    <p:sldId id="348" r:id="rId12"/>
    <p:sldId id="349" r:id="rId13"/>
    <p:sldId id="343" r:id="rId14"/>
    <p:sldId id="344" r:id="rId15"/>
    <p:sldId id="345" r:id="rId16"/>
    <p:sldId id="346" r:id="rId17"/>
    <p:sldId id="347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70" r:id="rId38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333300"/>
    <a:srgbClr val="008000"/>
    <a:srgbClr val="FFFF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0969" autoAdjust="0"/>
  </p:normalViewPr>
  <p:slideViewPr>
    <p:cSldViewPr>
      <p:cViewPr varScale="1">
        <p:scale>
          <a:sx n="71" d="100"/>
          <a:sy n="71" d="100"/>
        </p:scale>
        <p:origin x="8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ISPRA\Hague\Hague\Hague%20New%20data\Modified_data\Differences%20LGN5%20LGN3_14cla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8"/>
      <c:hPercent val="100"/>
      <c:rotY val="57"/>
      <c:depthPercent val="100"/>
      <c:rAngAx val="0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1.0294117647058848E-2"/>
          <c:y val="8.2815902432515024E-3"/>
          <c:w val="0.90147058823529358"/>
          <c:h val="0.9503124804131090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LGN5_14clas!$G$6</c:f>
              <c:strCache>
                <c:ptCount val="1"/>
                <c:pt idx="0">
                  <c:v>Pasture</c:v>
                </c:pt>
              </c:strCache>
            </c:strRef>
          </c:tx>
          <c:spPr>
            <a:solidFill>
              <a:srgbClr val="CC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LGN3_14clas.xls]LGN5_14clas'!$I$6,'[Differences LGN5 LGN3_14clas.xls]LGN5_14clas'!$K$6</c:f>
              <c:numCache>
                <c:formatCode>0</c:formatCode>
                <c:ptCount val="2"/>
                <c:pt idx="0">
                  <c:v>1667312</c:v>
                </c:pt>
                <c:pt idx="1">
                  <c:v>1753884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9D-4A67-AF63-3108E750296F}"/>
            </c:ext>
          </c:extLst>
        </c:ser>
        <c:ser>
          <c:idx val="1"/>
          <c:order val="1"/>
          <c:tx>
            <c:strRef>
              <c:f>LGN5_14clas!$G$7</c:f>
              <c:strCache>
                <c:ptCount val="1"/>
                <c:pt idx="0">
                  <c:v>Arable land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LGN3_14clas.xls]LGN5_14clas'!$I$7,'[Differences LGN5 LGN3_14clas.xls]LGN5_14clas'!$K$7</c:f>
              <c:numCache>
                <c:formatCode>0</c:formatCode>
                <c:ptCount val="2"/>
                <c:pt idx="0">
                  <c:v>1001205</c:v>
                </c:pt>
                <c:pt idx="1">
                  <c:v>1049775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9D-4A67-AF63-3108E750296F}"/>
            </c:ext>
          </c:extLst>
        </c:ser>
        <c:ser>
          <c:idx val="2"/>
          <c:order val="2"/>
          <c:tx>
            <c:strRef>
              <c:f>LGN5_14clas!$G$8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rgbClr val="008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LGN3_14clas.xls]LGN5_14clas'!$I$8,'[Differences LGN5 LGN3_14clas.xls]LGN5_14clas'!$K$8</c:f>
              <c:numCache>
                <c:formatCode>0</c:formatCode>
                <c:ptCount val="2"/>
                <c:pt idx="0">
                  <c:v>107920</c:v>
                </c:pt>
                <c:pt idx="1">
                  <c:v>90535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9D-4A67-AF63-3108E750296F}"/>
            </c:ext>
          </c:extLst>
        </c:ser>
        <c:ser>
          <c:idx val="3"/>
          <c:order val="3"/>
          <c:tx>
            <c:strRef>
              <c:f>LGN5_14clas!$G$9</c:f>
              <c:strCache>
                <c:ptCount val="1"/>
                <c:pt idx="0">
                  <c:v>Bare soil in built-up area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LGN3_14clas.xls]LGN5_14clas'!$I$9,'[Differences LGN5 LGN3_14clas.xls]LGN5_14clas'!$K$9</c:f>
              <c:numCache>
                <c:formatCode>0</c:formatCode>
                <c:ptCount val="2"/>
                <c:pt idx="0">
                  <c:v>3927</c:v>
                </c:pt>
                <c:pt idx="1">
                  <c:v>2889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9D-4A67-AF63-3108E750296F}"/>
            </c:ext>
          </c:extLst>
        </c:ser>
        <c:ser>
          <c:idx val="4"/>
          <c:order val="4"/>
          <c:tx>
            <c:strRef>
              <c:f>LGN5_14clas!$G$10</c:f>
              <c:strCache>
                <c:ptCount val="1"/>
                <c:pt idx="0">
                  <c:v>Swamp/reeds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LGN3_14clas.xls]LGN5_14clas'!$I$10,'[Differences LGN5 LGN3_14clas.xls]LGN5_14clas'!$K$10</c:f>
              <c:numCache>
                <c:formatCode>0</c:formatCode>
                <c:ptCount val="2"/>
                <c:pt idx="0">
                  <c:v>54488</c:v>
                </c:pt>
                <c:pt idx="1">
                  <c:v>53890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9D-4A67-AF63-3108E750296F}"/>
            </c:ext>
          </c:extLst>
        </c:ser>
        <c:ser>
          <c:idx val="5"/>
          <c:order val="5"/>
          <c:tx>
            <c:strRef>
              <c:f>LGN5_14clas!$G$11</c:f>
              <c:strCache>
                <c:ptCount val="1"/>
                <c:pt idx="0">
                  <c:v>Greenhouse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LGN3_14clas.xls]LGN5_14clas'!$I$11,'[Differences LGN5 LGN3_14clas.xls]LGN5_14clas'!$K$11</c:f>
              <c:numCache>
                <c:formatCode>0</c:formatCode>
                <c:ptCount val="2"/>
                <c:pt idx="0">
                  <c:v>135740</c:v>
                </c:pt>
                <c:pt idx="1">
                  <c:v>125016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89D-4A67-AF63-3108E750296F}"/>
            </c:ext>
          </c:extLst>
        </c:ser>
        <c:ser>
          <c:idx val="6"/>
          <c:order val="6"/>
          <c:tx>
            <c:strRef>
              <c:f>LGN5_14clas!$G$12</c:f>
              <c:strCache>
                <c:ptCount val="1"/>
                <c:pt idx="0">
                  <c:v>Urban built-up area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LGN3_14clas.xls]LGN5_14clas'!$I$12,'[Differences LGN5 LGN3_14clas.xls]LGN5_14clas'!$K$12</c:f>
              <c:numCache>
                <c:formatCode>0</c:formatCode>
                <c:ptCount val="2"/>
                <c:pt idx="0">
                  <c:v>834466</c:v>
                </c:pt>
                <c:pt idx="1">
                  <c:v>801681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89D-4A67-AF63-3108E750296F}"/>
            </c:ext>
          </c:extLst>
        </c:ser>
        <c:ser>
          <c:idx val="7"/>
          <c:order val="7"/>
          <c:tx>
            <c:strRef>
              <c:f>LGN5_14clas!$G$13</c:f>
              <c:strCache>
                <c:ptCount val="1"/>
                <c:pt idx="0">
                  <c:v>Building in rural area</c:v>
                </c:pt>
              </c:strCache>
            </c:strRef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LGN3_14clas.xls]LGN5_14clas'!$I$13,'[Differences LGN5 LGN3_14clas.xls]LGN5_14clas'!$K$13</c:f>
              <c:numCache>
                <c:formatCode>0</c:formatCode>
                <c:ptCount val="2"/>
                <c:pt idx="0">
                  <c:v>14336</c:v>
                </c:pt>
                <c:pt idx="1">
                  <c:v>11865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89D-4A67-AF63-3108E750296F}"/>
            </c:ext>
          </c:extLst>
        </c:ser>
        <c:ser>
          <c:idx val="8"/>
          <c:order val="8"/>
          <c:tx>
            <c:strRef>
              <c:f>LGN5_14clas!$G$14</c:f>
              <c:strCache>
                <c:ptCount val="1"/>
                <c:pt idx="0">
                  <c:v>Dense building in woodland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LGN3_14clas.xls]LGN5_14clas'!$I$14,'[Differences LGN5 LGN3_14clas.xls]LGN5_14clas'!$K$14</c:f>
              <c:numCache>
                <c:formatCode>0</c:formatCode>
                <c:ptCount val="2"/>
                <c:pt idx="0">
                  <c:v>46899</c:v>
                </c:pt>
                <c:pt idx="1">
                  <c:v>49615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9D-4A67-AF63-3108E750296F}"/>
            </c:ext>
          </c:extLst>
        </c:ser>
        <c:ser>
          <c:idx val="9"/>
          <c:order val="9"/>
          <c:tx>
            <c:strRef>
              <c:f>LGN5_14clas!$G$15</c:f>
              <c:strCache>
                <c:ptCount val="1"/>
                <c:pt idx="0">
                  <c:v>Building in agricultural area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LGN3_14clas.xls]LGN5_14clas'!$I$15,'[Differences LGN5 LGN3_14clas.xls]LGN5_14clas'!$K$15</c:f>
              <c:numCache>
                <c:formatCode>0</c:formatCode>
                <c:ptCount val="2"/>
                <c:pt idx="0">
                  <c:v>89295</c:v>
                </c:pt>
                <c:pt idx="1">
                  <c:v>91832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89D-4A67-AF63-3108E750296F}"/>
            </c:ext>
          </c:extLst>
        </c:ser>
        <c:ser>
          <c:idx val="10"/>
          <c:order val="10"/>
          <c:tx>
            <c:strRef>
              <c:f>LGN5_14clas!$G$16</c:f>
              <c:strCache>
                <c:ptCount val="1"/>
                <c:pt idx="0">
                  <c:v>Leisure green in urban area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LGN3_14clas.xls]LGN5_14clas'!$I$16,'[Differences LGN5 LGN3_14clas.xls]LGN5_14clas'!$K$16</c:f>
              <c:numCache>
                <c:formatCode>0</c:formatCode>
                <c:ptCount val="2"/>
                <c:pt idx="0">
                  <c:v>361786</c:v>
                </c:pt>
                <c:pt idx="1">
                  <c:v>295039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9D-4A67-AF63-3108E750296F}"/>
            </c:ext>
          </c:extLst>
        </c:ser>
        <c:ser>
          <c:idx val="11"/>
          <c:order val="11"/>
          <c:tx>
            <c:strRef>
              <c:f>LGN5_14clas!$G$17</c:f>
              <c:strCache>
                <c:ptCount val="1"/>
                <c:pt idx="0">
                  <c:v>Main roads &amp; railways</c:v>
                </c:pt>
              </c:strCache>
            </c:strRef>
          </c:tx>
          <c:spPr>
            <a:solidFill>
              <a:srgbClr val="9933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LGN3_14clas.xls]LGN5_14clas'!$I$17,'[Differences LGN5 LGN3_14clas.xls]LGN5_14clas'!$K$17</c:f>
              <c:numCache>
                <c:formatCode>0</c:formatCode>
                <c:ptCount val="2"/>
                <c:pt idx="0">
                  <c:v>220619</c:v>
                </c:pt>
                <c:pt idx="1">
                  <c:v>214103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9D-4A67-AF63-3108E750296F}"/>
            </c:ext>
          </c:extLst>
        </c:ser>
        <c:ser>
          <c:idx val="12"/>
          <c:order val="12"/>
          <c:tx>
            <c:strRef>
              <c:f>LGN5_14clas!$G$18</c:f>
              <c:strCache>
                <c:ptCount val="1"/>
                <c:pt idx="0">
                  <c:v>Coastal zone</c:v>
                </c:pt>
              </c:strCache>
            </c:strRef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LGN3_14clas.xls]LGN5_14clas'!$I$18,'[Differences LGN5 LGN3_14clas.xls]LGN5_14clas'!$K$18</c:f>
              <c:numCache>
                <c:formatCode>0</c:formatCode>
                <c:ptCount val="2"/>
                <c:pt idx="0">
                  <c:v>104364</c:v>
                </c:pt>
                <c:pt idx="1">
                  <c:v>102404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89D-4A67-AF63-3108E750296F}"/>
            </c:ext>
          </c:extLst>
        </c:ser>
        <c:ser>
          <c:idx val="13"/>
          <c:order val="13"/>
          <c:tx>
            <c:strRef>
              <c:f>LGN5_14clas!$G$19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rgbClr val="99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'[Differences LGN5 LGN3_14clas.xls]LGN5_14clas'!$I$19,'[Differences LGN5 LGN3_14clas.xls]LGN5_14clas'!$K$19</c:f>
              <c:numCache>
                <c:formatCode>0</c:formatCode>
                <c:ptCount val="2"/>
                <c:pt idx="0">
                  <c:v>802612</c:v>
                </c:pt>
                <c:pt idx="1">
                  <c:v>802441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89D-4A67-AF63-3108E7502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183680"/>
        <c:axId val="166185216"/>
        <c:axId val="249202432"/>
      </c:bar3DChart>
      <c:catAx>
        <c:axId val="166183680"/>
        <c:scaling>
          <c:orientation val="minMax"/>
        </c:scaling>
        <c:delete val="1"/>
        <c:axPos val="b"/>
        <c:majorTickMark val="out"/>
        <c:minorTickMark val="none"/>
        <c:tickLblPos val="nextTo"/>
        <c:crossAx val="166185216"/>
        <c:crosses val="autoZero"/>
        <c:auto val="1"/>
        <c:lblAlgn val="ctr"/>
        <c:lblOffset val="100"/>
        <c:noMultiLvlLbl val="1"/>
      </c:catAx>
      <c:valAx>
        <c:axId val="166185216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66183680"/>
        <c:crosses val="max"/>
        <c:crossBetween val="between"/>
      </c:valAx>
      <c:serAx>
        <c:axId val="249202432"/>
        <c:scaling>
          <c:orientation val="minMax"/>
        </c:scaling>
        <c:delete val="1"/>
        <c:axPos val="b"/>
        <c:majorTickMark val="out"/>
        <c:minorTickMark val="none"/>
        <c:tickLblPos val="nextTo"/>
        <c:crossAx val="166185216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0790655993769185"/>
          <c:y val="8.7049842754092371E-4"/>
          <c:w val="0.22352941176470603"/>
          <c:h val="0.5527961487370357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E43C95B-6595-4BD2-8A3B-E6068CB47E38}" type="datetimeFigureOut">
              <a:rPr lang="es-ES"/>
              <a:pPr>
                <a:defRPr/>
              </a:pPr>
              <a:t>09/06/2020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Editar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52E18F-1C3C-4FED-970D-C6699AD937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1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FD0655-8F17-4D0A-A46F-306CC8829F2F}" type="slidenum">
              <a:rPr lang="es-ES" altLang="es-ES" sz="1200" smtClean="0"/>
              <a:pPr/>
              <a:t>2</a:t>
            </a:fld>
            <a:endParaRPr lang="es-ES" altLang="es-ES" sz="1200" smtClean="0"/>
          </a:p>
        </p:txBody>
      </p:sp>
    </p:spTree>
    <p:extLst>
      <p:ext uri="{BB962C8B-B14F-4D97-AF65-F5344CB8AC3E}">
        <p14:creationId xmlns:p14="http://schemas.microsoft.com/office/powerpoint/2010/main" val="199086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505FBF-5CF8-41ED-AD79-6B286B75EEBB}" type="slidenum">
              <a:rPr lang="es-ES" altLang="en-US" sz="1400" smtClean="0"/>
              <a:pPr>
                <a:spcBef>
                  <a:spcPct val="0"/>
                </a:spcBef>
              </a:pPr>
              <a:t>4</a:t>
            </a:fld>
            <a:endParaRPr lang="es-ES" altLang="en-US" sz="1400" smtClean="0"/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8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2361E-FAE8-45C4-A889-542411C5593E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1868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2A74-971A-44EF-AEC4-A83A53BE05CE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323079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7D9F0-B9C1-4C19-B918-86F7081A2DE1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2926374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6481" y="6245937"/>
            <a:ext cx="213408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800" y="6245937"/>
            <a:ext cx="289440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441" y="6245937"/>
            <a:ext cx="213408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95D49-1AFF-428B-8046-01801BD15A9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4197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 noChangeArrowheads="1"/>
          </p:cNvSpPr>
          <p:nvPr userDrawn="1"/>
        </p:nvSpPr>
        <p:spPr bwMode="auto">
          <a:xfrm>
            <a:off x="15875" y="252413"/>
            <a:ext cx="9164638" cy="900112"/>
          </a:xfrm>
          <a:prstGeom prst="roundRect">
            <a:avLst>
              <a:gd name="adj" fmla="val 176"/>
            </a:avLst>
          </a:prstGeom>
          <a:solidFill>
            <a:srgbClr val="579D1C">
              <a:alpha val="9804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Microsoft YaHei" pitchFamily="34" charset="-122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CBDC-B5C0-4B74-807B-5F188D7FE24F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87260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86EDE-7010-41F3-B0E1-220912625C0D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210644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2725B-F875-4160-A90F-93F13385F2A8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215025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7E85B-8264-462F-9D69-72D8F154289D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250244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58D37-9504-492C-B178-CE600846D027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428933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8054D-47E3-469E-8DD6-2B5F5845B7F6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230924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8574-60A2-47A5-BE34-441D9D7CC196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218772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F190-5F60-4AB1-A42C-4D12F4697D59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  <p:extLst>
      <p:ext uri="{BB962C8B-B14F-4D97-AF65-F5344CB8AC3E}">
        <p14:creationId xmlns:p14="http://schemas.microsoft.com/office/powerpoint/2010/main" val="333690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s-ES" smtClean="0"/>
              <a:t>Haga clic para modificar el estilo de texto del patrón</a:t>
            </a:r>
          </a:p>
          <a:p>
            <a:pPr lvl="1"/>
            <a:r>
              <a:rPr lang="fr-FR" altLang="es-ES" smtClean="0"/>
              <a:t>Segundo nivel</a:t>
            </a:r>
          </a:p>
          <a:p>
            <a:pPr lvl="2"/>
            <a:r>
              <a:rPr lang="fr-FR" altLang="es-ES" smtClean="0"/>
              <a:t>Tercer nivel</a:t>
            </a:r>
          </a:p>
          <a:p>
            <a:pPr lvl="3"/>
            <a:r>
              <a:rPr lang="fr-FR" altLang="es-ES" smtClean="0"/>
              <a:t>Cuarto nivel</a:t>
            </a:r>
          </a:p>
          <a:p>
            <a:pPr lvl="4"/>
            <a:r>
              <a:rPr lang="fr-FR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8413342-896C-4ED4-AFFA-A493333F2C78}" type="slidenum">
              <a:rPr lang="fr-FR" altLang="es-ES"/>
              <a:pPr>
                <a:defRPr/>
              </a:pPr>
              <a:t>‹Nº›</a:t>
            </a:fld>
            <a:endParaRPr lang="fr-FR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22248573" TargetMode="External"/><Relationship Id="rId7" Type="http://schemas.openxmlformats.org/officeDocument/2006/relationships/hyperlink" Target="https://www.youtube.com/watch?v=zpgqpmNECKc" TargetMode="External"/><Relationship Id="rId2" Type="http://schemas.openxmlformats.org/officeDocument/2006/relationships/hyperlink" Target="https://www.youtube.com/watch?v=SsUVTaUdpOI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Cw3GatoPq3s&amp;t=80s" TargetMode="External"/><Relationship Id="rId5" Type="http://schemas.openxmlformats.org/officeDocument/2006/relationships/hyperlink" Target="https://www.youtube.com/watch?v=W24EC9JYRjs" TargetMode="External"/><Relationship Id="rId4" Type="http://schemas.openxmlformats.org/officeDocument/2006/relationships/hyperlink" Target="https://www.youtube.com/watch?v=qB5bT1Lewh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dartnall.f9.co.uk/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ab.rtve.es/resumen-2015/periodismo/graficos-cuentan-historias/" TargetMode="External"/><Relationship Id="rId2" Type="http://schemas.openxmlformats.org/officeDocument/2006/relationships/hyperlink" Target="https://www.youtube.com/watch?v=FMbyqfkOES4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vX8BeuiXWeU" TargetMode="External"/><Relationship Id="rId4" Type="http://schemas.openxmlformats.org/officeDocument/2006/relationships/hyperlink" Target="https://www.youtube.com/watch?v=edPiNvZJSc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-4abcFtRNxo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youtube.com/watch?v=RjnKAWxCK3k&amp;feature=related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youtube.com/watch?v=6zdBBK_aOG8&amp;feature=relate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www.youtube.com/watch?v=NWpxP4O-_fE&amp;feature=relat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5.png"/><Relationship Id="rId5" Type="http://schemas.openxmlformats.org/officeDocument/2006/relationships/image" Target="../media/image8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5923" y="3183979"/>
            <a:ext cx="8340725" cy="2613025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  <a:defRPr/>
            </a:pPr>
            <a:r>
              <a:rPr lang="en-AU" sz="2177" dirty="0" smtClean="0">
                <a:solidFill>
                  <a:schemeClr val="accent1">
                    <a:lumMod val="50000"/>
                  </a:schemeClr>
                </a:solidFill>
              </a:rPr>
              <a:t>Dpt. of Geology, Geography and Environmental Sciences</a:t>
            </a:r>
            <a:endParaRPr lang="en-AU" sz="254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Aft>
                <a:spcPts val="600"/>
              </a:spcAft>
              <a:buNone/>
              <a:defRPr/>
            </a:pPr>
            <a:r>
              <a:rPr lang="en-AU" sz="2540" dirty="0" smtClean="0">
                <a:solidFill>
                  <a:schemeClr val="accent1">
                    <a:lumMod val="50000"/>
                  </a:schemeClr>
                </a:solidFill>
              </a:rPr>
              <a:t>University of Alcala</a:t>
            </a:r>
          </a:p>
          <a:p>
            <a:pPr marL="0" indent="0" algn="ctr">
              <a:spcAft>
                <a:spcPts val="600"/>
              </a:spcAft>
              <a:buNone/>
              <a:defRPr/>
            </a:pPr>
            <a:endParaRPr lang="es-ES" sz="254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spcAft>
                <a:spcPts val="600"/>
              </a:spcAft>
              <a:buNone/>
              <a:defRPr/>
            </a:pPr>
            <a:r>
              <a:rPr lang="es-ES" sz="2540" dirty="0">
                <a:solidFill>
                  <a:schemeClr val="accent1">
                    <a:lumMod val="50000"/>
                  </a:schemeClr>
                </a:solidFill>
              </a:rPr>
              <a:t>www.geogra.uah.es/patxi</a:t>
            </a:r>
            <a:endParaRPr lang="es-ES" sz="3266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963" name="Text Box 8"/>
          <p:cNvSpPr txBox="1">
            <a:spLocks noChangeArrowheads="1"/>
          </p:cNvSpPr>
          <p:nvPr/>
        </p:nvSpPr>
        <p:spPr bwMode="auto">
          <a:xfrm>
            <a:off x="543942" y="2276872"/>
            <a:ext cx="7881937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1089"/>
              </a:spcBef>
              <a:spcAft>
                <a:spcPts val="907"/>
              </a:spcAft>
              <a:defRPr/>
            </a:pPr>
            <a:r>
              <a:rPr lang="es-ES" sz="2903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Patxi Escobar</a:t>
            </a:r>
          </a:p>
        </p:txBody>
      </p:sp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-17239" y="404664"/>
            <a:ext cx="9004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AU" altLang="en-US" sz="3600" b="1" dirty="0" smtClean="0">
                <a:solidFill>
                  <a:srgbClr val="006B6B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Principles of </a:t>
            </a:r>
            <a:r>
              <a:rPr lang="en-AU" altLang="en-US" sz="3600" b="1" dirty="0" err="1" smtClean="0">
                <a:solidFill>
                  <a:srgbClr val="006B6B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geovisualization</a:t>
            </a:r>
            <a:endParaRPr lang="en-AU" altLang="en-US" sz="3600" b="1" dirty="0">
              <a:solidFill>
                <a:srgbClr val="006B6B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79388" y="6524625"/>
            <a:ext cx="8785225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607" rIns="90000" bIns="45000"/>
          <a:lstStyle>
            <a:lvl1pPr>
              <a:spcBef>
                <a:spcPct val="20000"/>
              </a:spcBef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AU" altLang="en-US" sz="1400" i="1">
                <a:solidFill>
                  <a:srgbClr val="006B6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Environmental Mapping Strategy  </a:t>
            </a:r>
            <a:r>
              <a:rPr lang="es-ES" altLang="en-US" sz="1400" i="1">
                <a:solidFill>
                  <a:srgbClr val="006B6B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EXPLORERS EUROLAB 2O2O </a:t>
            </a:r>
          </a:p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s-ES" altLang="en-US" sz="1400" i="1">
              <a:solidFill>
                <a:srgbClr val="006B6B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5576" y="1340768"/>
            <a:ext cx="7772400" cy="4114800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Geovisualization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Geographical visualization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Realistic</a:t>
            </a:r>
          </a:p>
          <a:p>
            <a:pPr lvl="2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3D</a:t>
            </a:r>
          </a:p>
          <a:p>
            <a:pPr lvl="2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Digital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3. On the concept of visualization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9606"/>
            <a:ext cx="5945386" cy="304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8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V3Ch3_09_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178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4</a:t>
            </a: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. Components of </a:t>
            </a:r>
            <a:r>
              <a:rPr lang="en-US" altLang="en-US" b="1" dirty="0" err="1" smtClean="0">
                <a:solidFill>
                  <a:srgbClr val="006B6B"/>
                </a:solidFill>
                <a:latin typeface="Calibri" panose="020F0502020204030204" pitchFamily="34" charset="0"/>
              </a:rPr>
              <a:t>geovisualization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467544" y="4869160"/>
            <a:ext cx="504056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1475656" y="4869160"/>
            <a:ext cx="864096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23528" y="6021288"/>
            <a:ext cx="5328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 These elements will be modelled in </a:t>
            </a:r>
            <a:r>
              <a:rPr lang="en-US" sz="1400" dirty="0" err="1" smtClean="0">
                <a:solidFill>
                  <a:srgbClr val="FF0000"/>
                </a:solidFill>
              </a:rPr>
              <a:t>ArcScene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000066"/>
                </a:solidFill>
              </a:rPr>
              <a:t>*For modelling water and atmosphere conditions, see Forester software</a:t>
            </a:r>
            <a:endParaRPr lang="es-ES" sz="1400" dirty="0">
              <a:solidFill>
                <a:srgbClr val="000066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971600" y="4869160"/>
            <a:ext cx="504056" cy="43204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3275856" y="4908086"/>
            <a:ext cx="1800200" cy="43204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2339752" y="5013176"/>
            <a:ext cx="936104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6588224" y="5013176"/>
            <a:ext cx="936104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6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5</a:t>
            </a: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. Examples </a:t>
            </a: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of </a:t>
            </a:r>
            <a:r>
              <a:rPr lang="en-US" altLang="en-US" b="1" dirty="0" err="1" smtClean="0">
                <a:solidFill>
                  <a:srgbClr val="006B6B"/>
                </a:solidFill>
                <a:latin typeface="Calibri" panose="020F0502020204030204" pitchFamily="34" charset="0"/>
              </a:rPr>
              <a:t>geovisualization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>
          <a:xfrm>
            <a:off x="1058401" y="6143400"/>
            <a:ext cx="7773120" cy="714240"/>
          </a:xfrm>
        </p:spPr>
        <p:txBody>
          <a:bodyPr/>
          <a:lstStyle/>
          <a:p>
            <a:pPr algn="r" eaLnBrk="1" hangingPunct="1"/>
            <a:r>
              <a:rPr lang="es-ES" altLang="es-ES" sz="1179">
                <a:cs typeface="Arial" panose="020B0604020202020204" pitchFamily="34" charset="0"/>
              </a:rPr>
              <a:t>In : Ogleby’, C. (ND)  </a:t>
            </a:r>
            <a:r>
              <a:rPr lang="es-ES" altLang="es-ES" sz="1361">
                <a:cs typeface="Arial" panose="020B0604020202020204" pitchFamily="34" charset="0"/>
              </a:rPr>
              <a:t>www.gisdevelopment.net/application/archaeology/general/archg0017.htm</a:t>
            </a:r>
            <a:endParaRPr lang="es-ES" altLang="es-ES" sz="1179">
              <a:cs typeface="Arial" panose="020B0604020202020204" pitchFamily="34" charset="0"/>
            </a:endParaRPr>
          </a:p>
        </p:txBody>
      </p:sp>
      <p:pic>
        <p:nvPicPr>
          <p:cNvPr id="23555" name="4 Marcador de contenido" descr="olympia_Ogleb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3281" y="3429001"/>
            <a:ext cx="3695040" cy="2808000"/>
          </a:xfrm>
        </p:spPr>
      </p:pic>
      <p:sp>
        <p:nvSpPr>
          <p:cNvPr id="23556" name="1 Rectángulo"/>
          <p:cNvSpPr>
            <a:spLocks noChangeArrowheads="1"/>
          </p:cNvSpPr>
          <p:nvPr/>
        </p:nvSpPr>
        <p:spPr bwMode="auto">
          <a:xfrm>
            <a:off x="152641" y="226070"/>
            <a:ext cx="8123040" cy="67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s-ES" altLang="es-E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Olympia</a:t>
            </a:r>
            <a:endParaRPr lang="es-ES" altLang="es-E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Aft>
                <a:spcPct val="0"/>
              </a:spcAft>
              <a:buFontTx/>
              <a:buNone/>
            </a:pPr>
            <a:r>
              <a:rPr lang="es-ES" alt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https://www.youtube.com/watch?v=F4VeGmxM8tc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1" y="921961"/>
            <a:ext cx="4667040" cy="26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1" y="3598921"/>
            <a:ext cx="4658400" cy="263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41" y="1508041"/>
            <a:ext cx="3781440" cy="15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4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6"/>
          <p:cNvSpPr>
            <a:spLocks noChangeArrowheads="1"/>
          </p:cNvSpPr>
          <p:nvPr/>
        </p:nvSpPr>
        <p:spPr bwMode="auto">
          <a:xfrm>
            <a:off x="14401" y="98281"/>
            <a:ext cx="9144000" cy="816480"/>
          </a:xfrm>
          <a:prstGeom prst="roundRect">
            <a:avLst>
              <a:gd name="adj" fmla="val 176"/>
            </a:avLst>
          </a:prstGeom>
          <a:solidFill>
            <a:srgbClr val="579D1C">
              <a:alpha val="9804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177"/>
          </a:p>
        </p:txBody>
      </p:sp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6481" y="275401"/>
            <a:ext cx="8231040" cy="5850720"/>
          </a:xfrm>
        </p:spPr>
        <p:txBody>
          <a:bodyPr/>
          <a:lstStyle/>
          <a:p>
            <a:pPr>
              <a:defRPr/>
            </a:pPr>
            <a:r>
              <a:rPr lang="en-AU" sz="254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Animations from UAH Master on GIT students</a:t>
            </a:r>
            <a:endParaRPr lang="en-AU" sz="254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defRPr/>
            </a:pPr>
            <a:endParaRPr lang="en-AU" dirty="0" smtClean="0"/>
          </a:p>
          <a:p>
            <a:pPr lvl="1">
              <a:spcBef>
                <a:spcPts val="544"/>
              </a:spcBef>
              <a:defRPr/>
            </a:pP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Virginia BEZZOLO y Carlos OLAVE - Buenos Aires</a:t>
            </a:r>
            <a:r>
              <a:rPr lang="es-ES" sz="1996" dirty="0"/>
              <a:t> </a:t>
            </a:r>
            <a:r>
              <a:rPr lang="es-ES" sz="1996" u="sng" dirty="0">
                <a:hlinkClick r:id="rId2"/>
              </a:rPr>
              <a:t>https://www.youtube.com/watch?v=SsUVTaUdpOI</a:t>
            </a:r>
            <a:endParaRPr lang="es-ES" sz="1996" u="sng" dirty="0"/>
          </a:p>
          <a:p>
            <a:pPr lvl="1">
              <a:spcBef>
                <a:spcPts val="544"/>
              </a:spcBef>
              <a:defRPr/>
            </a:pP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José Ramón MELENDO y David RIVAS - Burgos en bicicleta </a:t>
            </a:r>
            <a:r>
              <a:rPr lang="es-ES" sz="1996" u="sng" dirty="0">
                <a:hlinkClick r:id="rId3"/>
              </a:rPr>
              <a:t>https://vimeo.com/122248573</a:t>
            </a:r>
            <a:r>
              <a:rPr lang="es-ES" sz="1996" dirty="0"/>
              <a:t> y </a:t>
            </a:r>
            <a:r>
              <a:rPr lang="es-ES" sz="1996" u="sng" dirty="0">
                <a:hlinkClick r:id="rId4"/>
              </a:rPr>
              <a:t>https://www.youtube.com/watch?v=qB5bT1Lewh8</a:t>
            </a:r>
            <a:endParaRPr lang="es-ES" sz="1996" dirty="0"/>
          </a:p>
          <a:p>
            <a:pPr lvl="1">
              <a:spcBef>
                <a:spcPts val="544"/>
              </a:spcBef>
              <a:defRPr/>
            </a:pP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José Miguel NAVA y </a:t>
            </a:r>
            <a:r>
              <a:rPr lang="es-ES" sz="1996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Ekhi</a:t>
            </a: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ROTETA - Salamanca</a:t>
            </a:r>
            <a:r>
              <a:rPr lang="es-ES" sz="1996" dirty="0"/>
              <a:t> </a:t>
            </a:r>
            <a:r>
              <a:rPr lang="es-ES" sz="1996" u="sng" dirty="0">
                <a:hlinkClick r:id="rId5"/>
              </a:rPr>
              <a:t>https://www.youtube.com/watch?v=W24EC9JYRjs</a:t>
            </a:r>
            <a:endParaRPr lang="es-ES" sz="1996" u="sng" dirty="0"/>
          </a:p>
          <a:p>
            <a:pPr lvl="1">
              <a:spcBef>
                <a:spcPts val="544"/>
              </a:spcBef>
              <a:defRPr/>
            </a:pP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Óscar SÁNCHEZ y Macarena GARCÍA – Castellana Norte</a:t>
            </a:r>
            <a:r>
              <a:rPr lang="es-ES" sz="1996" dirty="0"/>
              <a:t> </a:t>
            </a:r>
            <a:r>
              <a:rPr lang="es-ES" sz="1996" u="sng" dirty="0">
                <a:hlinkClick r:id="rId6"/>
              </a:rPr>
              <a:t>https://www.youtube.com/watch?v=Cw3GatoPq3s&amp;t=80s</a:t>
            </a:r>
            <a:endParaRPr lang="es-ES" sz="1996" u="sng" dirty="0"/>
          </a:p>
          <a:p>
            <a:pPr lvl="1">
              <a:spcBef>
                <a:spcPts val="544"/>
              </a:spcBef>
              <a:defRPr/>
            </a:pP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Fernando CASTRO – </a:t>
            </a:r>
            <a:r>
              <a:rPr lang="es-ES" sz="1996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Pza</a:t>
            </a: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</a:t>
            </a:r>
            <a:r>
              <a:rPr lang="es-ES" sz="1996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Sta</a:t>
            </a:r>
            <a:r>
              <a:rPr lang="es-ES" sz="1996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Ana, Las Palmas</a:t>
            </a:r>
            <a:r>
              <a:rPr lang="es-ES" sz="1996" dirty="0"/>
              <a:t> </a:t>
            </a:r>
            <a:r>
              <a:rPr lang="es-ES" sz="1996" u="sng" dirty="0">
                <a:hlinkClick r:id="rId7"/>
              </a:rPr>
              <a:t>https://www.youtube.com/watch?v=zpgqpmNECKc</a:t>
            </a:r>
            <a:endParaRPr lang="es-ES" sz="1996" u="sng" dirty="0"/>
          </a:p>
          <a:p>
            <a:pPr lvl="1">
              <a:spcBef>
                <a:spcPts val="544"/>
              </a:spcBef>
              <a:defRPr/>
            </a:pPr>
            <a:endParaRPr lang="es-ES" sz="1996" u="sng" dirty="0"/>
          </a:p>
          <a:p>
            <a:pPr lvl="1">
              <a:defRPr/>
            </a:pPr>
            <a:endParaRPr lang="es-ES" sz="1996" u="sng" dirty="0"/>
          </a:p>
          <a:p>
            <a:pPr lvl="1">
              <a:defRPr/>
            </a:pPr>
            <a:endParaRPr lang="es-ES" sz="1996" u="sng" dirty="0"/>
          </a:p>
          <a:p>
            <a:pPr lvl="1"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24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Marcador de contenido"/>
          <p:cNvSpPr>
            <a:spLocks noGrp="1"/>
          </p:cNvSpPr>
          <p:nvPr>
            <p:ph/>
          </p:nvPr>
        </p:nvSpPr>
        <p:spPr>
          <a:xfrm>
            <a:off x="456481" y="275401"/>
            <a:ext cx="8231040" cy="5850720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err="1" smtClean="0">
                <a:hlinkClick r:id="rId2"/>
              </a:rPr>
              <a:t>Animations</a:t>
            </a:r>
            <a:r>
              <a:rPr lang="es-ES" sz="1996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s-ES" sz="1996" dirty="0" err="1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from</a:t>
            </a:r>
            <a:r>
              <a:rPr lang="es-ES" sz="1996" dirty="0" smtClean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s-ES" sz="1996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Stephen </a:t>
            </a:r>
            <a:r>
              <a:rPr lang="es-ES" sz="1996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Dartnall’s</a:t>
            </a:r>
            <a:r>
              <a:rPr lang="es-ES" sz="1996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s-ES" sz="1996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work</a:t>
            </a:r>
            <a:r>
              <a:rPr lang="es-ES" sz="1996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s-ES" sz="1996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with</a:t>
            </a:r>
            <a:r>
              <a:rPr lang="es-ES" sz="1996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s-ES" sz="1996" dirty="0" err="1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Forester</a:t>
            </a:r>
            <a:r>
              <a:rPr lang="es-ES" sz="1996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s-ES" sz="3175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www.dartnall.f9.co.uk/</a:t>
            </a:r>
          </a:p>
        </p:txBody>
      </p:sp>
      <p:pic>
        <p:nvPicPr>
          <p:cNvPr id="29699" name="Picture 2" descr="http://www.dartnall.f9.co.uk/gallery/foresterimages/lak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41" y="1796041"/>
            <a:ext cx="5184000" cy="38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2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6"/>
          <p:cNvSpPr>
            <a:spLocks noChangeArrowheads="1"/>
          </p:cNvSpPr>
          <p:nvPr/>
        </p:nvSpPr>
        <p:spPr bwMode="auto">
          <a:xfrm>
            <a:off x="14401" y="98281"/>
            <a:ext cx="9144000" cy="816480"/>
          </a:xfrm>
          <a:prstGeom prst="roundRect">
            <a:avLst>
              <a:gd name="adj" fmla="val 176"/>
            </a:avLst>
          </a:prstGeom>
          <a:solidFill>
            <a:srgbClr val="579D1C">
              <a:alpha val="9804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177"/>
          </a:p>
        </p:txBody>
      </p:sp>
      <p:sp>
        <p:nvSpPr>
          <p:cNvPr id="3" name="1 Título"/>
          <p:cNvSpPr txBox="1">
            <a:spLocks/>
          </p:cNvSpPr>
          <p:nvPr/>
        </p:nvSpPr>
        <p:spPr bwMode="auto">
          <a:xfrm>
            <a:off x="685441" y="227881"/>
            <a:ext cx="7773120" cy="6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altLang="es-ES" sz="254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innovative representations and animations</a:t>
            </a:r>
            <a:endParaRPr lang="en-AU" altLang="es-ES" sz="254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22561" y="1469161"/>
            <a:ext cx="8724960" cy="4114080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es-ES" sz="2177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Naturopolis</a:t>
            </a:r>
            <a:r>
              <a:rPr lang="es-ES" sz="2177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New York, </a:t>
            </a:r>
            <a:r>
              <a:rPr lang="es-ES" sz="2177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77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77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revolution</a:t>
            </a: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77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https://www.youtube.com/watch?v=FMbyqfkOES4</a:t>
            </a: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es-ES" sz="2177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77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infographies</a:t>
            </a: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77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http://lab.rtve.es/resumen-2015/periodismo/graficos-cuentan-historias/</a:t>
            </a: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GIS </a:t>
            </a:r>
            <a:r>
              <a:rPr lang="es-ES" sz="2177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https://www.youtube.com/watch?v=edPiNvZJScM</a:t>
            </a: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/>
            </a:pP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QGIS </a:t>
            </a:r>
            <a:r>
              <a:rPr lang="es-ES" sz="2177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s-ES" sz="2177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Blender</a:t>
            </a: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177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animations</a:t>
            </a:r>
            <a:r>
              <a:rPr lang="es-ES" sz="2177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sz="2177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https://www.youtube.com/watch?v=vX8BeuiXWeU</a:t>
            </a: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sz="2177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6"/>
          <p:cNvSpPr>
            <a:spLocks noChangeArrowheads="1"/>
          </p:cNvSpPr>
          <p:nvPr/>
        </p:nvSpPr>
        <p:spPr bwMode="auto">
          <a:xfrm>
            <a:off x="14401" y="98281"/>
            <a:ext cx="9144000" cy="816480"/>
          </a:xfrm>
          <a:prstGeom prst="roundRect">
            <a:avLst>
              <a:gd name="adj" fmla="val 176"/>
            </a:avLst>
          </a:prstGeom>
          <a:solidFill>
            <a:srgbClr val="579D1C">
              <a:alpha val="9804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177"/>
          </a:p>
        </p:txBody>
      </p:sp>
      <p:sp>
        <p:nvSpPr>
          <p:cNvPr id="3" name="1 Título"/>
          <p:cNvSpPr txBox="1">
            <a:spLocks/>
          </p:cNvSpPr>
          <p:nvPr/>
        </p:nvSpPr>
        <p:spPr bwMode="auto">
          <a:xfrm>
            <a:off x="685440" y="260648"/>
            <a:ext cx="8265600" cy="114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altLang="es-ES" sz="254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endParaRPr lang="en-AU" altLang="es-ES" sz="2540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altLang="es-ES" sz="2540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altLang="es-ES" sz="254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Familiarization with </a:t>
            </a:r>
            <a:r>
              <a:rPr lang="en-AU" altLang="es-ES" sz="2540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ArcScene</a:t>
            </a:r>
            <a:endParaRPr lang="en-AU" altLang="es-ES" sz="2540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altLang="es-ES" sz="2540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altLang="es-ES" sz="254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Designing a 3D GIS model</a:t>
            </a:r>
            <a:endParaRPr lang="en-AU" altLang="es-ES" sz="254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60" y="3424681"/>
            <a:ext cx="6197760" cy="31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3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916832"/>
            <a:ext cx="7272808" cy="2232248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centuries after the invention of perspective, artists and mathematicians continue to search for ways to represent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or more dimensions in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dimensions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Lozi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2007)</a:t>
            </a:r>
            <a:endParaRPr lang="en-AU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412776"/>
            <a:ext cx="5616624" cy="2232248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3" y="1196752"/>
            <a:ext cx="2601213" cy="117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4" y="2694380"/>
            <a:ext cx="2612163" cy="13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62247"/>
            <a:ext cx="2538530" cy="220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96" y="4789501"/>
            <a:ext cx="2735599" cy="170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4" y="4364276"/>
            <a:ext cx="2624864" cy="221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53" y="4021076"/>
            <a:ext cx="2711664" cy="2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96" y="1214664"/>
            <a:ext cx="2486956" cy="341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572000" y="299569"/>
            <a:ext cx="4572000" cy="7866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of 3D products to depict terrain</a:t>
            </a:r>
            <a:endParaRPr lang="en-AU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8575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AU" altLang="es-ES" sz="3600" b="1" dirty="0" smtClean="0"/>
              <a:t>Content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056" y="1268760"/>
            <a:ext cx="8462713" cy="2232248"/>
          </a:xfrm>
        </p:spPr>
        <p:txBody>
          <a:bodyPr/>
          <a:lstStyle/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>
                <a:solidFill>
                  <a:srgbClr val="4D4D4D"/>
                </a:solidFill>
              </a:rPr>
              <a:t>Purpose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>
                <a:solidFill>
                  <a:srgbClr val="4D4D4D"/>
                </a:solidFill>
              </a:rPr>
              <a:t>Cartographic transformations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On </a:t>
            </a:r>
            <a:r>
              <a:rPr lang="en-US" altLang="es-ES" sz="2800" dirty="0">
                <a:solidFill>
                  <a:srgbClr val="4D4D4D"/>
                </a:solidFill>
              </a:rPr>
              <a:t>the concept of </a:t>
            </a:r>
            <a:r>
              <a:rPr lang="en-US" altLang="es-ES" sz="2800" dirty="0" smtClean="0">
                <a:solidFill>
                  <a:srgbClr val="4D4D4D"/>
                </a:solidFill>
              </a:rPr>
              <a:t>visualization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Components of </a:t>
            </a:r>
            <a:r>
              <a:rPr lang="en-US" altLang="es-ES" sz="2800" dirty="0" err="1" smtClean="0">
                <a:solidFill>
                  <a:srgbClr val="4D4D4D"/>
                </a:solidFill>
              </a:rPr>
              <a:t>geovisualization</a:t>
            </a:r>
            <a:endParaRPr lang="en-US" altLang="es-ES" sz="2800" dirty="0" smtClean="0">
              <a:solidFill>
                <a:srgbClr val="4D4D4D"/>
              </a:solidFill>
            </a:endParaRP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Examples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Terrain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Vegetation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Built objects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Atmosphere</a:t>
            </a:r>
          </a:p>
          <a:p>
            <a:pPr marL="514350" indent="-514350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s-ES" sz="2800" dirty="0" smtClean="0">
                <a:solidFill>
                  <a:srgbClr val="4D4D4D"/>
                </a:solidFill>
              </a:rPr>
              <a:t>Animation</a:t>
            </a:r>
            <a:endParaRPr lang="en-AU" altLang="es-ES" sz="2800" dirty="0" smtClean="0">
              <a:solidFill>
                <a:srgbClr val="4D4D4D"/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606449"/>
            <a:ext cx="61595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46400" y="4319112"/>
            <a:ext cx="61658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607" rIns="90000" bIns="45000"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>
                <a:solidFill>
                  <a:schemeClr val="tx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100" i="1" dirty="0"/>
              <a:t>Images taken from exercises carried out by students from </a:t>
            </a:r>
            <a:r>
              <a:rPr lang="en-US" sz="1100" i="1" dirty="0" smtClean="0"/>
              <a:t>Master on GIT, University of Alcala</a:t>
            </a:r>
            <a:endParaRPr lang="es-ES" altLang="en-US" sz="1100" i="1" dirty="0" smtClean="0">
              <a:solidFill>
                <a:schemeClr val="accent5">
                  <a:lumMod val="75000"/>
                </a:schemeClr>
              </a:solidFill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84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412776"/>
            <a:ext cx="5616624" cy="2232248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endParaRPr lang="en-AU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469241"/>
            <a:ext cx="4572000" cy="4394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geometry</a:t>
            </a:r>
            <a:endParaRPr lang="en-AU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3" y="1658040"/>
            <a:ext cx="2247619" cy="129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47" y="1667563"/>
            <a:ext cx="2247619" cy="128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21" y="1633068"/>
            <a:ext cx="1890476" cy="13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49" y="1633293"/>
            <a:ext cx="1957143" cy="140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2" y="3645024"/>
            <a:ext cx="2220588" cy="21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635247" cy="23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47" y="3898833"/>
            <a:ext cx="2605714" cy="194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3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469241"/>
            <a:ext cx="4572000" cy="4394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</a:t>
            </a:r>
            <a:endParaRPr lang="en-AU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6112" y="1358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s-ES" altLang="es-ES" kern="0" dirty="0" smtClean="0"/>
              <a:t>2D </a:t>
            </a:r>
            <a:r>
              <a:rPr lang="en-AU" altLang="es-ES" kern="0" dirty="0" smtClean="0"/>
              <a:t>shaded colour ramp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20888"/>
            <a:ext cx="68580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3 Rectángulo"/>
          <p:cNvSpPr>
            <a:spLocks noChangeArrowheads="1"/>
          </p:cNvSpPr>
          <p:nvPr/>
        </p:nvSpPr>
        <p:spPr bwMode="auto">
          <a:xfrm>
            <a:off x="1241425" y="5787975"/>
            <a:ext cx="266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469241"/>
            <a:ext cx="4572000" cy="4394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</a:t>
            </a:r>
            <a:endParaRPr lang="en-AU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6112" y="135885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AU" altLang="es-ES" kern="0" dirty="0" smtClean="0"/>
              <a:t>Generic texture (thematic map, satellite image or </a:t>
            </a:r>
            <a:r>
              <a:rPr lang="en-AU" altLang="es-ES" kern="0" dirty="0" err="1" smtClean="0"/>
              <a:t>othophotography</a:t>
            </a:r>
            <a:r>
              <a:rPr lang="en-AU" altLang="es-ES" kern="0" dirty="0" smtClean="0"/>
              <a:t>)</a:t>
            </a:r>
          </a:p>
        </p:txBody>
      </p:sp>
      <p:sp>
        <p:nvSpPr>
          <p:cNvPr id="21" name="3 Rectángulo"/>
          <p:cNvSpPr>
            <a:spLocks noChangeArrowheads="1"/>
          </p:cNvSpPr>
          <p:nvPr/>
        </p:nvSpPr>
        <p:spPr bwMode="auto">
          <a:xfrm>
            <a:off x="1241425" y="5787975"/>
            <a:ext cx="266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20888"/>
            <a:ext cx="7358292" cy="37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Rectángulo"/>
          <p:cNvSpPr>
            <a:spLocks noChangeArrowheads="1"/>
          </p:cNvSpPr>
          <p:nvPr/>
        </p:nvSpPr>
        <p:spPr bwMode="auto">
          <a:xfrm>
            <a:off x="714375" y="5824538"/>
            <a:ext cx="2668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469241"/>
            <a:ext cx="4572000" cy="4394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</a:t>
            </a:r>
            <a:endParaRPr lang="en-AU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6112" y="1358850"/>
            <a:ext cx="8318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AU" altLang="es-ES" sz="2800" kern="0" dirty="0" err="1" smtClean="0"/>
              <a:t>Geospecific</a:t>
            </a:r>
            <a:r>
              <a:rPr lang="en-AU" altLang="es-ES" sz="2800" kern="0" dirty="0" smtClean="0"/>
              <a:t> texture. Features are symbolized with specific textures provided by GIS software</a:t>
            </a:r>
          </a:p>
        </p:txBody>
      </p:sp>
      <p:sp>
        <p:nvSpPr>
          <p:cNvPr id="21" name="3 Rectángulo"/>
          <p:cNvSpPr>
            <a:spLocks noChangeArrowheads="1"/>
          </p:cNvSpPr>
          <p:nvPr/>
        </p:nvSpPr>
        <p:spPr bwMode="auto">
          <a:xfrm>
            <a:off x="1241425" y="5787975"/>
            <a:ext cx="266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62238"/>
            <a:ext cx="6815137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4 Rectángulo"/>
          <p:cNvSpPr>
            <a:spLocks noChangeArrowheads="1"/>
          </p:cNvSpPr>
          <p:nvPr/>
        </p:nvSpPr>
        <p:spPr bwMode="auto">
          <a:xfrm>
            <a:off x="1143000" y="6423025"/>
            <a:ext cx="266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</a:t>
            </a:r>
            <a:r>
              <a:rPr lang="es-ES" alt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Ervin</a:t>
            </a:r>
            <a:r>
              <a:rPr lang="es-ES" alt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alt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Hasbrouck</a:t>
            </a:r>
            <a:r>
              <a:rPr lang="es-ES" alt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2001</a:t>
            </a:r>
            <a:r>
              <a:rPr lang="es-ES" alt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 dirty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469241"/>
            <a:ext cx="4572000" cy="4394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</a:t>
            </a:r>
            <a:endParaRPr lang="en-AU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6112" y="1358850"/>
            <a:ext cx="8318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s-ES" sz="2800" kern="0" dirty="0"/>
              <a:t>Generic objects - </a:t>
            </a:r>
            <a:r>
              <a:rPr lang="en-US" altLang="es-ES" sz="2800" kern="0" dirty="0" smtClean="0"/>
              <a:t>Features </a:t>
            </a:r>
            <a:r>
              <a:rPr lang="en-US" altLang="es-ES" sz="2800" kern="0" dirty="0"/>
              <a:t>are symbolized by means of 3D objects</a:t>
            </a:r>
            <a:endParaRPr lang="en-US" altLang="es-ES" sz="2800" kern="0" dirty="0" smtClean="0"/>
          </a:p>
        </p:txBody>
      </p:sp>
      <p:sp>
        <p:nvSpPr>
          <p:cNvPr id="21" name="3 Rectángulo"/>
          <p:cNvSpPr>
            <a:spLocks noChangeArrowheads="1"/>
          </p:cNvSpPr>
          <p:nvPr/>
        </p:nvSpPr>
        <p:spPr bwMode="auto">
          <a:xfrm>
            <a:off x="1241425" y="5787975"/>
            <a:ext cx="266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188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Rectángulo"/>
          <p:cNvSpPr>
            <a:spLocks noChangeArrowheads="1"/>
          </p:cNvSpPr>
          <p:nvPr/>
        </p:nvSpPr>
        <p:spPr bwMode="auto">
          <a:xfrm>
            <a:off x="1429048" y="6182122"/>
            <a:ext cx="2668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6. Terrain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469241"/>
            <a:ext cx="4572000" cy="4394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symbology</a:t>
            </a:r>
            <a:endParaRPr lang="en-AU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6112" y="1358850"/>
            <a:ext cx="8318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s-ES" sz="2800" kern="0" dirty="0" smtClean="0"/>
              <a:t>Specific </a:t>
            </a:r>
            <a:r>
              <a:rPr lang="en-US" altLang="es-ES" sz="2800" kern="0" dirty="0"/>
              <a:t>objects </a:t>
            </a:r>
            <a:r>
              <a:rPr lang="en-US" altLang="es-ES" sz="2800" kern="0" dirty="0" smtClean="0"/>
              <a:t>– F</a:t>
            </a:r>
            <a:r>
              <a:rPr lang="en-AU" altLang="es-ES" sz="2800" kern="0" dirty="0" err="1" smtClean="0"/>
              <a:t>eatures</a:t>
            </a:r>
            <a:r>
              <a:rPr lang="en-AU" altLang="es-ES" sz="2800" kern="0" dirty="0" smtClean="0"/>
              <a:t> are symbolized by means of 3D objects specifically created for that feature</a:t>
            </a:r>
            <a:endParaRPr lang="en-AU" altLang="es-ES" sz="2800" kern="0" dirty="0"/>
          </a:p>
        </p:txBody>
      </p:sp>
      <p:sp>
        <p:nvSpPr>
          <p:cNvPr id="21" name="3 Rectángulo"/>
          <p:cNvSpPr>
            <a:spLocks noChangeArrowheads="1"/>
          </p:cNvSpPr>
          <p:nvPr/>
        </p:nvSpPr>
        <p:spPr bwMode="auto">
          <a:xfrm>
            <a:off x="1241425" y="5787975"/>
            <a:ext cx="266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3 Rectángulo"/>
          <p:cNvSpPr>
            <a:spLocks noChangeArrowheads="1"/>
          </p:cNvSpPr>
          <p:nvPr/>
        </p:nvSpPr>
        <p:spPr bwMode="auto">
          <a:xfrm>
            <a:off x="1429048" y="6182122"/>
            <a:ext cx="2668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In: Ervin and Hasbrouck, 2001</a:t>
            </a:r>
            <a:r>
              <a:rPr lang="es-ES" altLang="es-ES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altLang="es-ES" sz="240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2293770"/>
            <a:ext cx="65532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5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685800" y="212656"/>
            <a:ext cx="7772400" cy="900112"/>
          </a:xfrm>
        </p:spPr>
        <p:txBody>
          <a:bodyPr/>
          <a:lstStyle/>
          <a:p>
            <a:pPr algn="l" eaLnBrk="1" hangingPunct="1"/>
            <a:r>
              <a:rPr lang="en-AU" altLang="es-ES" i="1" dirty="0" smtClean="0"/>
              <a:t>3D visualization parameters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685800" y="1589043"/>
            <a:ext cx="7772400" cy="4114800"/>
          </a:xfrm>
        </p:spPr>
        <p:txBody>
          <a:bodyPr/>
          <a:lstStyle/>
          <a:p>
            <a:pPr eaLnBrk="1" hangingPunct="1"/>
            <a:r>
              <a:rPr lang="en-AU" altLang="es-ES" dirty="0" smtClean="0"/>
              <a:t>Families of parameters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71750"/>
            <a:ext cx="8643938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85750" y="6111875"/>
            <a:ext cx="138747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In: </a:t>
            </a:r>
            <a:r>
              <a:rPr lang="es-ES" sz="1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Cauvin</a:t>
            </a: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et al, 2010</a:t>
            </a:r>
            <a:endParaRPr lang="es-E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6156176" y="3212976"/>
            <a:ext cx="1800200" cy="576064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0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928813"/>
            <a:ext cx="82153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685800" y="212656"/>
            <a:ext cx="7772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AU" altLang="es-ES" i="1" kern="0" smtClean="0"/>
              <a:t>3D visualization parameters</a:t>
            </a:r>
            <a:endParaRPr lang="en-AU" altLang="es-ES" i="1" kern="0" dirty="0" smtClean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688842" y="126876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AU" altLang="es-ES" kern="0" dirty="0" smtClean="0"/>
              <a:t>The point of view</a:t>
            </a:r>
          </a:p>
        </p:txBody>
      </p:sp>
    </p:spTree>
    <p:extLst>
      <p:ext uri="{BB962C8B-B14F-4D97-AF65-F5344CB8AC3E}">
        <p14:creationId xmlns:p14="http://schemas.microsoft.com/office/powerpoint/2010/main" val="24946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1" y="1844824"/>
            <a:ext cx="7673478" cy="493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42938" y="6397625"/>
            <a:ext cx="138747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In: </a:t>
            </a:r>
            <a:r>
              <a:rPr lang="es-ES" sz="1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Cauvin</a:t>
            </a: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et al, 2010</a:t>
            </a:r>
            <a:endParaRPr lang="es-E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685800" y="212656"/>
            <a:ext cx="7772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AU" altLang="es-ES" i="1" kern="0" dirty="0" smtClean="0"/>
              <a:t>3D visualization parameters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756451" y="116913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AU" altLang="es-ES" kern="0" dirty="0" smtClean="0"/>
              <a:t>The point of view: 1. The azimuth angle</a:t>
            </a:r>
          </a:p>
        </p:txBody>
      </p:sp>
    </p:spTree>
    <p:extLst>
      <p:ext uri="{BB962C8B-B14F-4D97-AF65-F5344CB8AC3E}">
        <p14:creationId xmlns:p14="http://schemas.microsoft.com/office/powerpoint/2010/main" val="2383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756451" y="116913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AU" altLang="es-ES" kern="0" dirty="0" smtClean="0"/>
              <a:t>The point of view: 2. The viewing angle</a:t>
            </a:r>
          </a:p>
        </p:txBody>
      </p:sp>
      <p:sp>
        <p:nvSpPr>
          <p:cNvPr id="256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857375"/>
            <a:ext cx="8072437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2775" y="5826125"/>
            <a:ext cx="138747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In: </a:t>
            </a:r>
            <a:r>
              <a:rPr lang="es-ES" sz="1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Cauvin</a:t>
            </a: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et al, 2010</a:t>
            </a:r>
            <a:endParaRPr lang="es-E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685800" y="212656"/>
            <a:ext cx="7772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AU" altLang="es-ES" i="1" kern="0" dirty="0" smtClean="0"/>
              <a:t>3D visualization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19916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1841" y="1340768"/>
            <a:ext cx="7688551" cy="411408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Why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do we want realistic 3D renderings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See before it happens</a:t>
            </a: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Planning (scenarios)</a:t>
            </a: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Public health</a:t>
            </a: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Sports training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here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Public participation</a:t>
            </a: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See what no longer exists</a:t>
            </a: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Image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culture</a:t>
            </a:r>
          </a:p>
          <a:p>
            <a:pPr lvl="1">
              <a:spcAft>
                <a:spcPts val="0"/>
              </a:spcAft>
              <a:defRPr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Gaming industry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Facilitate access to information to personnel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with no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education in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mapping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Aft>
                <a:spcPts val="0"/>
              </a:spcAft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Adopt the latest technical advances in the dissemination of geographic information</a:t>
            </a:r>
            <a:endParaRPr lang="en-A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411841" y="363241"/>
            <a:ext cx="7882560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AU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1. Purpose</a:t>
            </a:r>
            <a:endParaRPr lang="en-AU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947" y="2132856"/>
            <a:ext cx="2893890" cy="253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91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815291"/>
            <a:ext cx="6737374" cy="490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84900" y="5969000"/>
            <a:ext cx="1387475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In: </a:t>
            </a:r>
            <a:r>
              <a:rPr lang="es-ES" sz="1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Cauvin</a:t>
            </a:r>
            <a:r>
              <a:rPr lang="es-ES" sz="1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et al, 2010</a:t>
            </a:r>
            <a:endParaRPr lang="es-E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685800" y="212656"/>
            <a:ext cx="7772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AU" altLang="es-ES" i="1" kern="0" dirty="0" smtClean="0"/>
              <a:t>3D visualization parameters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756451" y="116913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AU" altLang="es-ES" kern="0" dirty="0" smtClean="0"/>
              <a:t>The point of view: 3. The distance</a:t>
            </a:r>
          </a:p>
        </p:txBody>
      </p:sp>
    </p:spTree>
    <p:extLst>
      <p:ext uri="{BB962C8B-B14F-4D97-AF65-F5344CB8AC3E}">
        <p14:creationId xmlns:p14="http://schemas.microsoft.com/office/powerpoint/2010/main" val="244077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7. Vegetation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556792"/>
            <a:ext cx="7272808" cy="2232248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Changeable:</a:t>
            </a:r>
          </a:p>
          <a:p>
            <a:pPr lvl="1" indent="-34290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flowering, growth</a:t>
            </a: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Movement:</a:t>
            </a:r>
          </a:p>
          <a:p>
            <a:pPr marL="800100" lvl="1" indent="-34290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Complex:</a:t>
            </a:r>
          </a:p>
          <a:p>
            <a:pPr lvl="1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leaves, trunk,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branches, flowers, fruits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Varied:</a:t>
            </a:r>
          </a:p>
          <a:p>
            <a:pPr lvl="1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to grass,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bush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all of them with a great variety of species</a:t>
            </a:r>
            <a:endParaRPr lang="en-A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7. Vegetation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556792"/>
            <a:ext cx="7272808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 models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788024" y="4075956"/>
            <a:ext cx="3960440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Primitive objects</a:t>
            </a:r>
          </a:p>
        </p:txBody>
      </p:sp>
      <p:pic>
        <p:nvPicPr>
          <p:cNvPr id="2" name="vegetation_primiti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132856"/>
            <a:ext cx="54737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getation3d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854533"/>
            <a:ext cx="3456971" cy="4045619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7. Vegetation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556792"/>
            <a:ext cx="7272808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 models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788024" y="4075956"/>
            <a:ext cx="3960440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or multiple faces</a:t>
            </a:r>
          </a:p>
        </p:txBody>
      </p:sp>
    </p:spTree>
    <p:extLst>
      <p:ext uri="{BB962C8B-B14F-4D97-AF65-F5344CB8AC3E}">
        <p14:creationId xmlns:p14="http://schemas.microsoft.com/office/powerpoint/2010/main" val="31189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7. Vegetation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268760"/>
            <a:ext cx="7272808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 models</a:t>
            </a:r>
          </a:p>
        </p:txBody>
      </p:sp>
      <p:sp>
        <p:nvSpPr>
          <p:cNvPr id="7" name="1 Rectángulo"/>
          <p:cNvSpPr>
            <a:spLocks noChangeArrowheads="1"/>
          </p:cNvSpPr>
          <p:nvPr/>
        </p:nvSpPr>
        <p:spPr bwMode="auto">
          <a:xfrm>
            <a:off x="395411" y="5886034"/>
            <a:ext cx="8785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 u="sng" dirty="0">
                <a:solidFill>
                  <a:schemeClr val="tx1"/>
                </a:solidFill>
                <a:latin typeface="Times New Roman" panose="02020603050405020304" pitchFamily="18" charset="0"/>
                <a:hlinkClick r:id="rId2"/>
              </a:rPr>
              <a:t>http://www.youtube.com/watch?v=RjnKAWxCK3k&amp;feature=related</a:t>
            </a:r>
            <a:endParaRPr lang="es-ES" altLang="es-E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395288" y="6224588"/>
            <a:ext cx="8208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>
                <a:solidFill>
                  <a:schemeClr val="tx1"/>
                </a:solidFill>
                <a:latin typeface="Times New Roman" panose="02020603050405020304" pitchFamily="18" charset="0"/>
              </a:rPr>
              <a:t>Muviag. </a:t>
            </a:r>
            <a:r>
              <a:rPr lang="es-ES" altLang="es-ES" sz="1600" i="1">
                <a:solidFill>
                  <a:schemeClr val="tx1"/>
                </a:solidFill>
                <a:latin typeface="Times New Roman" panose="02020603050405020304" pitchFamily="18" charset="0"/>
              </a:rPr>
              <a:t>The Growing Tree </a:t>
            </a:r>
            <a:endParaRPr lang="es-ES" altLang="es-ES" sz="1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Imagen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09911"/>
            <a:ext cx="5785386" cy="385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4788024" y="4075956"/>
            <a:ext cx="3960440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Growing model</a:t>
            </a:r>
          </a:p>
        </p:txBody>
      </p:sp>
    </p:spTree>
    <p:extLst>
      <p:ext uri="{BB962C8B-B14F-4D97-AF65-F5344CB8AC3E}">
        <p14:creationId xmlns:p14="http://schemas.microsoft.com/office/powerpoint/2010/main" val="11521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7. Vegetation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268760"/>
            <a:ext cx="7272808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 models</a:t>
            </a:r>
          </a:p>
        </p:txBody>
      </p:sp>
      <p:sp>
        <p:nvSpPr>
          <p:cNvPr id="7" name="1 Rectángulo"/>
          <p:cNvSpPr>
            <a:spLocks noChangeArrowheads="1"/>
          </p:cNvSpPr>
          <p:nvPr/>
        </p:nvSpPr>
        <p:spPr bwMode="auto">
          <a:xfrm>
            <a:off x="395288" y="5948595"/>
            <a:ext cx="5977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http://www.dartnall.force9.co.uk/forester/arbdownload.htm</a:t>
            </a:r>
            <a:endParaRPr lang="es-ES" altLang="es-ES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395288" y="6224588"/>
            <a:ext cx="8208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Software: </a:t>
            </a:r>
            <a:r>
              <a:rPr lang="es-ES" altLang="es-ES" sz="18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Forester</a:t>
            </a:r>
            <a:r>
              <a:rPr lang="es-ES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s-ES" altLang="es-ES" sz="18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by</a:t>
            </a:r>
            <a:r>
              <a:rPr lang="es-ES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Stephen </a:t>
            </a:r>
            <a:r>
              <a:rPr lang="es-ES" altLang="es-ES" sz="18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Dartnall</a:t>
            </a:r>
            <a:r>
              <a:rPr lang="es-ES" altLang="es-ES" sz="2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endParaRPr lang="es-ES" altLang="es-ES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4788024" y="4075956"/>
            <a:ext cx="3960440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Fractal model</a:t>
            </a:r>
          </a:p>
        </p:txBody>
      </p:sp>
      <p:pic>
        <p:nvPicPr>
          <p:cNvPr id="2" name="vegetation_frac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819654"/>
            <a:ext cx="3528169" cy="412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7. Vegetation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268760"/>
            <a:ext cx="7272808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 models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4788024" y="4075956"/>
            <a:ext cx="3960440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AU" sz="2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Collada</a:t>
            </a:r>
            <a:endParaRPr lang="en-AU" sz="28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vegetation_3dColla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194" y="1844824"/>
            <a:ext cx="3486794" cy="40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7. Vegetation</a:t>
            </a:r>
            <a:endParaRPr lang="en-US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268760"/>
            <a:ext cx="7272808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650507" y="2176839"/>
            <a:ext cx="7595834" cy="576064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http://www.youtube.com/watch?v=6zdBBK_aOG8&amp;feature=related</a:t>
            </a:r>
          </a:p>
          <a:p>
            <a:pPr marL="0" indent="0">
              <a:lnSpc>
                <a:spcPct val="94000"/>
              </a:lnSpc>
              <a:buClr>
                <a:srgbClr val="000000"/>
              </a:buClr>
              <a:buSzPct val="100000"/>
              <a:buNone/>
              <a:defRPr/>
            </a:pPr>
            <a:r>
              <a:rPr lang="en-AU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http://www.youtube.com/watch?v=NWpxP4O-_fE&amp;feature=related</a:t>
            </a:r>
          </a:p>
        </p:txBody>
      </p:sp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5292080" y="6237312"/>
            <a:ext cx="3597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http://www.d-inter.ru/skills/</a:t>
            </a:r>
          </a:p>
        </p:txBody>
      </p:sp>
      <p:pic>
        <p:nvPicPr>
          <p:cNvPr id="2" name="Imagen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645024"/>
            <a:ext cx="4196904" cy="2130508"/>
          </a:xfrm>
          <a:prstGeom prst="rect">
            <a:avLst/>
          </a:prstGeom>
        </p:spPr>
      </p:pic>
      <p:pic>
        <p:nvPicPr>
          <p:cNvPr id="7" name="Imagen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891" y="3660982"/>
            <a:ext cx="34385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arcador de contenido" descr="transformaciones cartografica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340768"/>
            <a:ext cx="6143625" cy="5213350"/>
          </a:xfrm>
        </p:spPr>
      </p:pic>
      <p:grpSp>
        <p:nvGrpSpPr>
          <p:cNvPr id="4" name="5 Grupo"/>
          <p:cNvGrpSpPr/>
          <p:nvPr/>
        </p:nvGrpSpPr>
        <p:grpSpPr>
          <a:xfrm>
            <a:off x="6263690" y="2698081"/>
            <a:ext cx="1428760" cy="2928958"/>
            <a:chOff x="6215074" y="2643182"/>
            <a:chExt cx="1428760" cy="2928958"/>
          </a:xfrm>
          <a:solidFill>
            <a:srgbClr val="FF0000">
              <a:alpha val="50196"/>
            </a:srgbClr>
          </a:solidFill>
        </p:grpSpPr>
        <p:sp>
          <p:nvSpPr>
            <p:cNvPr id="5" name="8 Rectángulo"/>
            <p:cNvSpPr/>
            <p:nvPr/>
          </p:nvSpPr>
          <p:spPr>
            <a:xfrm>
              <a:off x="6572264" y="2643182"/>
              <a:ext cx="1071570" cy="12858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/>
            </a:p>
          </p:txBody>
        </p:sp>
        <p:sp>
          <p:nvSpPr>
            <p:cNvPr id="6" name="9 Rectángulo"/>
            <p:cNvSpPr/>
            <p:nvPr/>
          </p:nvSpPr>
          <p:spPr>
            <a:xfrm>
              <a:off x="6215074" y="4286256"/>
              <a:ext cx="1071570" cy="12858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>
                <a:lnSpc>
                  <a:spcPct val="9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/>
            </a:p>
          </p:txBody>
        </p:sp>
      </p:grpSp>
      <p:sp>
        <p:nvSpPr>
          <p:cNvPr id="7" name="10 Rectángulo"/>
          <p:cNvSpPr/>
          <p:nvPr/>
        </p:nvSpPr>
        <p:spPr>
          <a:xfrm>
            <a:off x="4941293" y="1467768"/>
            <a:ext cx="1079500" cy="792163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11841" y="363241"/>
            <a:ext cx="7882560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AU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2. Cartographic transformations</a:t>
            </a:r>
            <a:endParaRPr lang="en-AU" altLang="en-US" b="1" dirty="0">
              <a:solidFill>
                <a:srgbClr val="006B6B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68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53639"/>
            <a:ext cx="8102826" cy="4027689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1841" y="363241"/>
            <a:ext cx="7882560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AU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3. </a:t>
            </a: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On the concept of visualization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11841" y="1340768"/>
            <a:ext cx="7688551" cy="411408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From static 2D mapping to Virtual Reality</a:t>
            </a:r>
          </a:p>
        </p:txBody>
      </p:sp>
    </p:spTree>
    <p:extLst>
      <p:ext uri="{BB962C8B-B14F-4D97-AF65-F5344CB8AC3E}">
        <p14:creationId xmlns:p14="http://schemas.microsoft.com/office/powerpoint/2010/main" val="40460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1841" y="363241"/>
            <a:ext cx="7882560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AU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3. </a:t>
            </a: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On the concept of visualization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11841" y="1340768"/>
            <a:ext cx="8120599" cy="411408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What’s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</a:rPr>
              <a:t>visualization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Act and consequence of visualizing (mentally developing the image of something abstract)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Scientific visualization is the transformation of scientific and abstract data into images. Emphasis on the construction of knowledge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To see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to understand</a:t>
            </a:r>
          </a:p>
        </p:txBody>
      </p:sp>
    </p:spTree>
    <p:extLst>
      <p:ext uri="{BB962C8B-B14F-4D97-AF65-F5344CB8AC3E}">
        <p14:creationId xmlns:p14="http://schemas.microsoft.com/office/powerpoint/2010/main" val="14188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35361" y="1854290"/>
            <a:ext cx="7063200" cy="473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 sz="2177"/>
          </a:p>
        </p:txBody>
      </p:sp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912061"/>
              </p:ext>
            </p:extLst>
          </p:nvPr>
        </p:nvGraphicFramePr>
        <p:xfrm>
          <a:off x="1294561" y="2113489"/>
          <a:ext cx="6645598" cy="3551049"/>
        </p:xfrm>
        <a:graphic>
          <a:graphicData uri="http://schemas.openxmlformats.org/drawingml/2006/table">
            <a:tbl>
              <a:tblPr/>
              <a:tblGrid>
                <a:gridCol w="1615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90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9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9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88062"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latin typeface="Arial"/>
                        </a:rPr>
                        <a:t>LGN5-2004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LGN3-1995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CATEGORY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VALUE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COUNT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VALUE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COUNT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Difference 2004-1995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95"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2004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1995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Cells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Loss/gain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Pasture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1667312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1753884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-86572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95,06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-4,94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latin typeface="Arial"/>
                        </a:rPr>
                        <a:t>Arable </a:t>
                      </a:r>
                      <a:r>
                        <a:rPr lang="es-ES" sz="900" b="0" i="0" u="none" strike="noStrike" dirty="0" err="1">
                          <a:latin typeface="Arial"/>
                        </a:rPr>
                        <a:t>land</a:t>
                      </a:r>
                      <a:endParaRPr lang="es-ES" sz="9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1001205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1049775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-48570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95,37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-4,63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Forest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107920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90535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17385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119,20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19,20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Arial"/>
                        </a:rPr>
                        <a:t>Bare soil in built-up area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3927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2889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135,93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35,93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Swamp/reeds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54488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53890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598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101,11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1,11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Greenhouse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135740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125016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10724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108,58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8,58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Urban built-up area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834466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801681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32785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104,09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4,09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Building in rural area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14336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11865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2471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120,83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20,83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Dense building in woodland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46899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49615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-2716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94,53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-5,47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Building in agricultural area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89295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91832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-2537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97,24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-2,76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latin typeface="Arial"/>
                        </a:rPr>
                        <a:t>Leisure green in urban area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361786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295039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66747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122,62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22,62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Main roads &amp; railways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220619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214103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6516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103,04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3,04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Coastal zone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104364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102404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1960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101,91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1,91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Water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802612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802441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100,02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0,02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62"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5444969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latin typeface="Arial"/>
                        </a:rPr>
                        <a:t>5444969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648528"/>
              </p:ext>
            </p:extLst>
          </p:nvPr>
        </p:nvGraphicFramePr>
        <p:xfrm>
          <a:off x="931563" y="1881334"/>
          <a:ext cx="7192850" cy="4860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11841" y="363241"/>
            <a:ext cx="7882560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AU" altLang="en-US" b="1" dirty="0" smtClean="0">
                <a:solidFill>
                  <a:srgbClr val="006B6B"/>
                </a:solidFill>
                <a:latin typeface="Calibri" panose="020F0502020204030204" pitchFamily="34" charset="0"/>
              </a:rPr>
              <a:t>3. </a:t>
            </a: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On the concept of visualization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411841" y="1340768"/>
            <a:ext cx="8120599" cy="411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400" b="1" kern="0" dirty="0" smtClean="0">
                <a:solidFill>
                  <a:schemeClr val="accent1">
                    <a:lumMod val="75000"/>
                  </a:schemeClr>
                </a:solidFill>
              </a:rPr>
              <a:t>Scientific </a:t>
            </a:r>
            <a:r>
              <a:rPr lang="en-US" sz="2400" b="1" i="1" kern="0" dirty="0" smtClean="0">
                <a:solidFill>
                  <a:schemeClr val="accent1">
                    <a:lumMod val="75000"/>
                  </a:schemeClr>
                </a:solidFill>
              </a:rPr>
              <a:t>visualization</a:t>
            </a:r>
            <a:endParaRPr lang="en-US" sz="2400" b="1" kern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411841" y="1340768"/>
            <a:ext cx="8120599" cy="411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8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400" b="1" kern="0" dirty="0" smtClean="0">
                <a:solidFill>
                  <a:schemeClr val="accent1">
                    <a:lumMod val="75000"/>
                  </a:schemeClr>
                </a:solidFill>
              </a:rPr>
              <a:t>Cartographic </a:t>
            </a:r>
            <a:r>
              <a:rPr lang="en-US" sz="2400" b="1" i="1" kern="0" dirty="0" smtClean="0">
                <a:solidFill>
                  <a:schemeClr val="accent1">
                    <a:lumMod val="75000"/>
                  </a:schemeClr>
                </a:solidFill>
              </a:rPr>
              <a:t>visualization</a:t>
            </a:r>
            <a:endParaRPr lang="en-US" sz="2400" b="1" kern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434" name="Picture 2" descr="Mapa densid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99" y="1435727"/>
            <a:ext cx="2559405" cy="170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Rome iko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200" y="3316706"/>
            <a:ext cx="1622912" cy="140268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4" descr="Globe_extrud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92" y="5131974"/>
            <a:ext cx="2643793" cy="145928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4" descr="edadmedi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38" y="1700808"/>
            <a:ext cx="2194070" cy="140679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00" y="3411652"/>
            <a:ext cx="1883278" cy="142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6" y="5131974"/>
            <a:ext cx="1876074" cy="145928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4" descr="residu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2" y="5178960"/>
            <a:ext cx="1929588" cy="130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473911"/>
              </p:ext>
            </p:extLst>
          </p:nvPr>
        </p:nvGraphicFramePr>
        <p:xfrm>
          <a:off x="4492765" y="5168007"/>
          <a:ext cx="1186560" cy="56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n de mapa de bits" r:id="rId10" imgW="5068007" imgH="2553056" progId="PBrush">
                  <p:embed/>
                </p:oleObj>
              </mc:Choice>
              <mc:Fallback>
                <p:oleObj name="Imagen de mapa de bits" r:id="rId10" imgW="5068007" imgH="2553056" progId="PBrush">
                  <p:embed/>
                  <p:pic>
                    <p:nvPicPr>
                      <p:cNvPr id="1844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765" y="5168007"/>
                        <a:ext cx="1186560" cy="564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3" name="24 Imagen" descr="tema1_3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92" y="3216882"/>
            <a:ext cx="2450320" cy="16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3. On the concept of visualization</a:t>
            </a:r>
          </a:p>
        </p:txBody>
      </p:sp>
    </p:spTree>
    <p:extLst>
      <p:ext uri="{BB962C8B-B14F-4D97-AF65-F5344CB8AC3E}">
        <p14:creationId xmlns:p14="http://schemas.microsoft.com/office/powerpoint/2010/main" val="42036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5576" y="1340768"/>
            <a:ext cx="7772400" cy="4114800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Realism vs. abstraction: towards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geovisualization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48574" y="428038"/>
            <a:ext cx="7163786" cy="6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7277" rIns="81638" bIns="40819"/>
          <a:lstStyle>
            <a:lvl1pPr>
              <a:lnSpc>
                <a:spcPct val="94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4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en-US" altLang="en-US" b="1" dirty="0">
                <a:solidFill>
                  <a:srgbClr val="006B6B"/>
                </a:solidFill>
                <a:latin typeface="Calibri" panose="020F0502020204030204" pitchFamily="34" charset="0"/>
              </a:rPr>
              <a:t>3. On the concept of visualization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38" y="2095779"/>
            <a:ext cx="3156911" cy="20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7" y="2095779"/>
            <a:ext cx="3196551" cy="20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147" y="4221088"/>
            <a:ext cx="2964639" cy="25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99"/>
    </a:hlink>
    <a:folHlink>
      <a:srgbClr val="000099"/>
    </a:folHlink>
  </a:clrScheme>
  <a:fontScheme name="Diseño predeterminado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950</Words>
  <Application>Microsoft Office PowerPoint</Application>
  <PresentationFormat>Presentación en pantalla (4:3)</PresentationFormat>
  <Paragraphs>290</Paragraphs>
  <Slides>37</Slides>
  <Notes>2</Notes>
  <HiddenSlides>0</HiddenSlides>
  <MMClips>4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Microsoft YaHei</vt:lpstr>
      <vt:lpstr>Arial</vt:lpstr>
      <vt:lpstr>Calibri</vt:lpstr>
      <vt:lpstr>Droid Sans Fallback</vt:lpstr>
      <vt:lpstr>Times New Roman</vt:lpstr>
      <vt:lpstr>Diseño predeterminado</vt:lpstr>
      <vt:lpstr>Imagen de mapa de bits</vt:lpstr>
      <vt:lpstr>Presentación de PowerPoint</vt:lpstr>
      <vt:lpstr>Content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 : Ogleby’, C. (ND)  www.gisdevelopment.net/application/archaeology/general/archg0017.htm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3D visualization parameters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Revisor</cp:lastModifiedBy>
  <cp:revision>125</cp:revision>
  <dcterms:created xsi:type="dcterms:W3CDTF">2004-10-25T14:16:47Z</dcterms:created>
  <dcterms:modified xsi:type="dcterms:W3CDTF">2020-06-09T11:06:23Z</dcterms:modified>
</cp:coreProperties>
</file>