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0" r:id="rId2"/>
    <p:sldId id="309" r:id="rId3"/>
    <p:sldId id="310" r:id="rId4"/>
    <p:sldId id="311" r:id="rId5"/>
    <p:sldId id="312" r:id="rId6"/>
    <p:sldId id="313" r:id="rId7"/>
    <p:sldId id="314" r:id="rId8"/>
    <p:sldId id="315" r:id="rId9"/>
    <p:sldId id="316" r:id="rId10"/>
    <p:sldId id="317" r:id="rId11"/>
    <p:sldId id="319" r:id="rId12"/>
    <p:sldId id="320" r:id="rId13"/>
    <p:sldId id="321" r:id="rId14"/>
    <p:sldId id="322" r:id="rId15"/>
    <p:sldId id="323" r:id="rId16"/>
    <p:sldId id="324" r:id="rId17"/>
    <p:sldId id="325" r:id="rId18"/>
    <p:sldId id="326" r:id="rId19"/>
    <p:sldId id="327" r:id="rId20"/>
    <p:sldId id="328" r:id="rId21"/>
    <p:sldId id="263" r:id="rId22"/>
  </p:sldIdLst>
  <p:sldSz cx="9144000" cy="6858000" type="screen4x3"/>
  <p:notesSz cx="6858000" cy="9144000"/>
  <p:defaultTextStyle>
    <a:defPPr>
      <a:defRPr lang="fr-FR"/>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00"/>
    <a:srgbClr val="008000"/>
    <a:srgbClr val="FFFF99"/>
    <a:srgbClr val="003300"/>
    <a:srgbClr val="FF00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0969" autoAdjust="0"/>
  </p:normalViewPr>
  <p:slideViewPr>
    <p:cSldViewPr>
      <p:cViewPr>
        <p:scale>
          <a:sx n="60" d="100"/>
          <a:sy n="60" d="100"/>
        </p:scale>
        <p:origin x="1648" y="32"/>
      </p:cViewPr>
      <p:guideLst>
        <p:guide orient="horz" pos="2160"/>
        <p:guide pos="2880"/>
      </p:guideLst>
    </p:cSldViewPr>
  </p:slideViewPr>
  <p:outlineViewPr>
    <p:cViewPr>
      <p:scale>
        <a:sx n="33" d="100"/>
        <a:sy n="33" d="100"/>
      </p:scale>
      <p:origin x="0" y="-287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4E43C95B-6595-4BD2-8A3B-E6068CB47E38}" type="datetimeFigureOut">
              <a:rPr lang="es-ES"/>
              <a:pPr>
                <a:defRPr/>
              </a:pPr>
              <a:t>04/05/2020</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smtClean="0"/>
              <a:t>Editar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3452E18F-1C3C-4FED-970D-C6699AD9378A}"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614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8FD0655-8F17-4D0A-A46F-306CC8829F2F}" type="slidenum">
              <a:rPr lang="es-ES" altLang="es-ES" sz="1200" smtClean="0"/>
              <a:pPr/>
              <a:t>2</a:t>
            </a:fld>
            <a:endParaRPr lang="es-ES" altLang="es-ES" sz="1200" smtClean="0"/>
          </a:p>
        </p:txBody>
      </p:sp>
    </p:spTree>
    <p:extLst>
      <p:ext uri="{BB962C8B-B14F-4D97-AF65-F5344CB8AC3E}">
        <p14:creationId xmlns:p14="http://schemas.microsoft.com/office/powerpoint/2010/main" val="1990864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614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8FD0655-8F17-4D0A-A46F-306CC8829F2F}" type="slidenum">
              <a:rPr lang="es-ES" altLang="es-ES" sz="1200" smtClean="0"/>
              <a:pPr/>
              <a:t>11</a:t>
            </a:fld>
            <a:endParaRPr lang="es-ES" altLang="es-ES" sz="1200" smtClean="0"/>
          </a:p>
        </p:txBody>
      </p:sp>
    </p:spTree>
    <p:extLst>
      <p:ext uri="{BB962C8B-B14F-4D97-AF65-F5344CB8AC3E}">
        <p14:creationId xmlns:p14="http://schemas.microsoft.com/office/powerpoint/2010/main" val="3101503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614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8FD0655-8F17-4D0A-A46F-306CC8829F2F}" type="slidenum">
              <a:rPr lang="es-ES" altLang="es-ES" sz="1200" smtClean="0"/>
              <a:pPr/>
              <a:t>12</a:t>
            </a:fld>
            <a:endParaRPr lang="es-ES" altLang="es-ES" sz="1200" smtClean="0"/>
          </a:p>
        </p:txBody>
      </p:sp>
    </p:spTree>
    <p:extLst>
      <p:ext uri="{BB962C8B-B14F-4D97-AF65-F5344CB8AC3E}">
        <p14:creationId xmlns:p14="http://schemas.microsoft.com/office/powerpoint/2010/main" val="2880867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614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8FD0655-8F17-4D0A-A46F-306CC8829F2F}" type="slidenum">
              <a:rPr lang="es-ES" altLang="es-ES" sz="1200" smtClean="0"/>
              <a:pPr/>
              <a:t>13</a:t>
            </a:fld>
            <a:endParaRPr lang="es-ES" altLang="es-ES" sz="1200" smtClean="0"/>
          </a:p>
        </p:txBody>
      </p:sp>
    </p:spTree>
    <p:extLst>
      <p:ext uri="{BB962C8B-B14F-4D97-AF65-F5344CB8AC3E}">
        <p14:creationId xmlns:p14="http://schemas.microsoft.com/office/powerpoint/2010/main" val="1559812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614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8FD0655-8F17-4D0A-A46F-306CC8829F2F}" type="slidenum">
              <a:rPr lang="es-ES" altLang="es-ES" sz="1200" smtClean="0"/>
              <a:pPr/>
              <a:t>14</a:t>
            </a:fld>
            <a:endParaRPr lang="es-ES" altLang="es-ES" sz="1200" smtClean="0"/>
          </a:p>
        </p:txBody>
      </p:sp>
    </p:spTree>
    <p:extLst>
      <p:ext uri="{BB962C8B-B14F-4D97-AF65-F5344CB8AC3E}">
        <p14:creationId xmlns:p14="http://schemas.microsoft.com/office/powerpoint/2010/main" val="2007222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614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8FD0655-8F17-4D0A-A46F-306CC8829F2F}" type="slidenum">
              <a:rPr lang="es-ES" altLang="es-ES" sz="1200" smtClean="0"/>
              <a:pPr/>
              <a:t>15</a:t>
            </a:fld>
            <a:endParaRPr lang="es-ES" altLang="es-ES" sz="1200" smtClean="0"/>
          </a:p>
        </p:txBody>
      </p:sp>
    </p:spTree>
    <p:extLst>
      <p:ext uri="{BB962C8B-B14F-4D97-AF65-F5344CB8AC3E}">
        <p14:creationId xmlns:p14="http://schemas.microsoft.com/office/powerpoint/2010/main" val="3697301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614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8FD0655-8F17-4D0A-A46F-306CC8829F2F}" type="slidenum">
              <a:rPr lang="es-ES" altLang="es-ES" sz="1200" smtClean="0"/>
              <a:pPr/>
              <a:t>16</a:t>
            </a:fld>
            <a:endParaRPr lang="es-ES" altLang="es-ES" sz="1200" smtClean="0"/>
          </a:p>
        </p:txBody>
      </p:sp>
    </p:spTree>
    <p:extLst>
      <p:ext uri="{BB962C8B-B14F-4D97-AF65-F5344CB8AC3E}">
        <p14:creationId xmlns:p14="http://schemas.microsoft.com/office/powerpoint/2010/main" val="3966444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614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8FD0655-8F17-4D0A-A46F-306CC8829F2F}" type="slidenum">
              <a:rPr lang="es-ES" altLang="es-ES" sz="1200" smtClean="0"/>
              <a:pPr/>
              <a:t>17</a:t>
            </a:fld>
            <a:endParaRPr lang="es-ES" altLang="es-ES" sz="1200" smtClean="0"/>
          </a:p>
        </p:txBody>
      </p:sp>
    </p:spTree>
    <p:extLst>
      <p:ext uri="{BB962C8B-B14F-4D97-AF65-F5344CB8AC3E}">
        <p14:creationId xmlns:p14="http://schemas.microsoft.com/office/powerpoint/2010/main" val="1477189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614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8FD0655-8F17-4D0A-A46F-306CC8829F2F}" type="slidenum">
              <a:rPr lang="es-ES" altLang="es-ES" sz="1200" smtClean="0"/>
              <a:pPr/>
              <a:t>18</a:t>
            </a:fld>
            <a:endParaRPr lang="es-ES" altLang="es-ES" sz="1200" smtClean="0"/>
          </a:p>
        </p:txBody>
      </p:sp>
    </p:spTree>
    <p:extLst>
      <p:ext uri="{BB962C8B-B14F-4D97-AF65-F5344CB8AC3E}">
        <p14:creationId xmlns:p14="http://schemas.microsoft.com/office/powerpoint/2010/main" val="4001704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614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8FD0655-8F17-4D0A-A46F-306CC8829F2F}" type="slidenum">
              <a:rPr lang="es-ES" altLang="es-ES" sz="1200" smtClean="0"/>
              <a:pPr/>
              <a:t>19</a:t>
            </a:fld>
            <a:endParaRPr lang="es-ES" altLang="es-ES" sz="1200" smtClean="0"/>
          </a:p>
        </p:txBody>
      </p:sp>
    </p:spTree>
    <p:extLst>
      <p:ext uri="{BB962C8B-B14F-4D97-AF65-F5344CB8AC3E}">
        <p14:creationId xmlns:p14="http://schemas.microsoft.com/office/powerpoint/2010/main" val="313126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614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8FD0655-8F17-4D0A-A46F-306CC8829F2F}" type="slidenum">
              <a:rPr lang="es-ES" altLang="es-ES" sz="1200" smtClean="0"/>
              <a:pPr/>
              <a:t>20</a:t>
            </a:fld>
            <a:endParaRPr lang="es-ES" altLang="es-ES" sz="1200" smtClean="0"/>
          </a:p>
        </p:txBody>
      </p:sp>
    </p:spTree>
    <p:extLst>
      <p:ext uri="{BB962C8B-B14F-4D97-AF65-F5344CB8AC3E}">
        <p14:creationId xmlns:p14="http://schemas.microsoft.com/office/powerpoint/2010/main" val="2390731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614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8FD0655-8F17-4D0A-A46F-306CC8829F2F}" type="slidenum">
              <a:rPr lang="es-ES" altLang="es-ES" sz="1200" smtClean="0"/>
              <a:pPr/>
              <a:t>3</a:t>
            </a:fld>
            <a:endParaRPr lang="es-ES" altLang="es-ES" sz="1200" smtClean="0"/>
          </a:p>
        </p:txBody>
      </p:sp>
    </p:spTree>
    <p:extLst>
      <p:ext uri="{BB962C8B-B14F-4D97-AF65-F5344CB8AC3E}">
        <p14:creationId xmlns:p14="http://schemas.microsoft.com/office/powerpoint/2010/main" val="1342028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614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8FD0655-8F17-4D0A-A46F-306CC8829F2F}" type="slidenum">
              <a:rPr lang="es-ES" altLang="es-ES" sz="1200" smtClean="0"/>
              <a:pPr/>
              <a:t>4</a:t>
            </a:fld>
            <a:endParaRPr lang="es-ES" altLang="es-ES" sz="1200" smtClean="0"/>
          </a:p>
        </p:txBody>
      </p:sp>
    </p:spTree>
    <p:extLst>
      <p:ext uri="{BB962C8B-B14F-4D97-AF65-F5344CB8AC3E}">
        <p14:creationId xmlns:p14="http://schemas.microsoft.com/office/powerpoint/2010/main" val="3681664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614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8FD0655-8F17-4D0A-A46F-306CC8829F2F}" type="slidenum">
              <a:rPr lang="es-ES" altLang="es-ES" sz="1200" smtClean="0"/>
              <a:pPr/>
              <a:t>5</a:t>
            </a:fld>
            <a:endParaRPr lang="es-ES" altLang="es-ES" sz="1200" smtClean="0"/>
          </a:p>
        </p:txBody>
      </p:sp>
    </p:spTree>
    <p:extLst>
      <p:ext uri="{BB962C8B-B14F-4D97-AF65-F5344CB8AC3E}">
        <p14:creationId xmlns:p14="http://schemas.microsoft.com/office/powerpoint/2010/main" val="3489404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614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8FD0655-8F17-4D0A-A46F-306CC8829F2F}" type="slidenum">
              <a:rPr lang="es-ES" altLang="es-ES" sz="1200" smtClean="0"/>
              <a:pPr/>
              <a:t>6</a:t>
            </a:fld>
            <a:endParaRPr lang="es-ES" altLang="es-ES" sz="1200" smtClean="0"/>
          </a:p>
        </p:txBody>
      </p:sp>
    </p:spTree>
    <p:extLst>
      <p:ext uri="{BB962C8B-B14F-4D97-AF65-F5344CB8AC3E}">
        <p14:creationId xmlns:p14="http://schemas.microsoft.com/office/powerpoint/2010/main" val="2401864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614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8FD0655-8F17-4D0A-A46F-306CC8829F2F}" type="slidenum">
              <a:rPr lang="es-ES" altLang="es-ES" sz="1200" smtClean="0"/>
              <a:pPr/>
              <a:t>7</a:t>
            </a:fld>
            <a:endParaRPr lang="es-ES" altLang="es-ES" sz="1200" smtClean="0"/>
          </a:p>
        </p:txBody>
      </p:sp>
    </p:spTree>
    <p:extLst>
      <p:ext uri="{BB962C8B-B14F-4D97-AF65-F5344CB8AC3E}">
        <p14:creationId xmlns:p14="http://schemas.microsoft.com/office/powerpoint/2010/main" val="1794142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614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8FD0655-8F17-4D0A-A46F-306CC8829F2F}" type="slidenum">
              <a:rPr lang="es-ES" altLang="es-ES" sz="1200" smtClean="0"/>
              <a:pPr/>
              <a:t>8</a:t>
            </a:fld>
            <a:endParaRPr lang="es-ES" altLang="es-ES" sz="1200" smtClean="0"/>
          </a:p>
        </p:txBody>
      </p:sp>
    </p:spTree>
    <p:extLst>
      <p:ext uri="{BB962C8B-B14F-4D97-AF65-F5344CB8AC3E}">
        <p14:creationId xmlns:p14="http://schemas.microsoft.com/office/powerpoint/2010/main" val="4090695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614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8FD0655-8F17-4D0A-A46F-306CC8829F2F}" type="slidenum">
              <a:rPr lang="es-ES" altLang="es-ES" sz="1200" smtClean="0"/>
              <a:pPr/>
              <a:t>9</a:t>
            </a:fld>
            <a:endParaRPr lang="es-ES" altLang="es-ES" sz="1200" smtClean="0"/>
          </a:p>
        </p:txBody>
      </p:sp>
    </p:spTree>
    <p:extLst>
      <p:ext uri="{BB962C8B-B14F-4D97-AF65-F5344CB8AC3E}">
        <p14:creationId xmlns:p14="http://schemas.microsoft.com/office/powerpoint/2010/main" val="2707174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614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8FD0655-8F17-4D0A-A46F-306CC8829F2F}" type="slidenum">
              <a:rPr lang="es-ES" altLang="es-ES" sz="1200" smtClean="0"/>
              <a:pPr/>
              <a:t>10</a:t>
            </a:fld>
            <a:endParaRPr lang="es-ES" altLang="es-ES" sz="1200" smtClean="0"/>
          </a:p>
        </p:txBody>
      </p:sp>
    </p:spTree>
    <p:extLst>
      <p:ext uri="{BB962C8B-B14F-4D97-AF65-F5344CB8AC3E}">
        <p14:creationId xmlns:p14="http://schemas.microsoft.com/office/powerpoint/2010/main" val="2909869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892361E-FAE8-45C4-A889-542411C5593E}" type="slidenum">
              <a:rPr lang="fr-FR" altLang="es-ES"/>
              <a:pPr>
                <a:defRPr/>
              </a:pPr>
              <a:t>‹Nº›</a:t>
            </a:fld>
            <a:endParaRPr lang="fr-FR" altLang="es-ES"/>
          </a:p>
        </p:txBody>
      </p:sp>
    </p:spTree>
    <p:extLst>
      <p:ext uri="{BB962C8B-B14F-4D97-AF65-F5344CB8AC3E}">
        <p14:creationId xmlns:p14="http://schemas.microsoft.com/office/powerpoint/2010/main" val="18683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50C2A74-971A-44EF-AEC4-A83A53BE05CE}" type="slidenum">
              <a:rPr lang="fr-FR" altLang="es-ES"/>
              <a:pPr>
                <a:defRPr/>
              </a:pPr>
              <a:t>‹Nº›</a:t>
            </a:fld>
            <a:endParaRPr lang="fr-FR" altLang="es-ES"/>
          </a:p>
        </p:txBody>
      </p:sp>
    </p:spTree>
    <p:extLst>
      <p:ext uri="{BB962C8B-B14F-4D97-AF65-F5344CB8AC3E}">
        <p14:creationId xmlns:p14="http://schemas.microsoft.com/office/powerpoint/2010/main" val="3230796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217D9F0-B9C1-4C19-B918-86F7081A2DE1}" type="slidenum">
              <a:rPr lang="fr-FR" altLang="es-ES"/>
              <a:pPr>
                <a:defRPr/>
              </a:pPr>
              <a:t>‹Nº›</a:t>
            </a:fld>
            <a:endParaRPr lang="fr-FR" altLang="es-ES"/>
          </a:p>
        </p:txBody>
      </p:sp>
    </p:spTree>
    <p:extLst>
      <p:ext uri="{BB962C8B-B14F-4D97-AF65-F5344CB8AC3E}">
        <p14:creationId xmlns:p14="http://schemas.microsoft.com/office/powerpoint/2010/main" val="2926374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AutoShape 1"/>
          <p:cNvSpPr>
            <a:spLocks noChangeArrowheads="1"/>
          </p:cNvSpPr>
          <p:nvPr userDrawn="1"/>
        </p:nvSpPr>
        <p:spPr bwMode="auto">
          <a:xfrm>
            <a:off x="15875" y="252413"/>
            <a:ext cx="9164638" cy="900112"/>
          </a:xfrm>
          <a:prstGeom prst="roundRect">
            <a:avLst>
              <a:gd name="adj" fmla="val 176"/>
            </a:avLst>
          </a:prstGeom>
          <a:solidFill>
            <a:srgbClr val="579D1C">
              <a:alpha val="9804"/>
            </a:srgbClr>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smtClean="0">
              <a:ea typeface="Microsoft YaHei" pitchFamily="34" charset="-122"/>
            </a:endParaRPr>
          </a:p>
        </p:txBody>
      </p:sp>
      <p:sp>
        <p:nvSpPr>
          <p:cNvPr id="2" name="1 Título"/>
          <p:cNvSpPr>
            <a:spLocks noGrp="1"/>
          </p:cNvSpPr>
          <p:nvPr>
            <p:ph type="title"/>
          </p:nvPr>
        </p:nvSpPr>
        <p:spPr/>
        <p:txBody>
          <a:bodyPr/>
          <a:lstStyle>
            <a:lvl1pPr>
              <a:defRPr sz="3200">
                <a:solidFill>
                  <a:schemeClr val="accent1">
                    <a:lumMod val="50000"/>
                  </a:schemeClr>
                </a:solidFill>
                <a:latin typeface="Calibri" panose="020F0502020204030204" pitchFamily="34" charset="0"/>
                <a:cs typeface="Calibri" panose="020F0502020204030204" pitchFamily="34" charset="0"/>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lvl1pPr>
              <a:defRPr>
                <a:solidFill>
                  <a:srgbClr val="008000"/>
                </a:solidFill>
                <a:latin typeface="Calibri" panose="020F0502020204030204" pitchFamily="34" charset="0"/>
                <a:cs typeface="Calibri" panose="020F0502020204030204" pitchFamily="34" charset="0"/>
              </a:defRPr>
            </a:lvl1pPr>
            <a:lvl2pPr>
              <a:defRPr>
                <a:solidFill>
                  <a:srgbClr val="008000"/>
                </a:solidFill>
                <a:latin typeface="Calibri" panose="020F0502020204030204" pitchFamily="34" charset="0"/>
                <a:cs typeface="Calibri" panose="020F0502020204030204" pitchFamily="34" charset="0"/>
              </a:defRPr>
            </a:lvl2pPr>
            <a:lvl3pPr>
              <a:defRPr>
                <a:solidFill>
                  <a:srgbClr val="008000"/>
                </a:solidFill>
                <a:latin typeface="Calibri" panose="020F0502020204030204" pitchFamily="34" charset="0"/>
                <a:cs typeface="Calibri" panose="020F0502020204030204" pitchFamily="34" charset="0"/>
              </a:defRPr>
            </a:lvl3pPr>
            <a:lvl4pPr>
              <a:defRPr>
                <a:solidFill>
                  <a:srgbClr val="008000"/>
                </a:solidFill>
                <a:latin typeface="Calibri" panose="020F0502020204030204" pitchFamily="34" charset="0"/>
                <a:cs typeface="Calibri" panose="020F0502020204030204" pitchFamily="34" charset="0"/>
              </a:defRPr>
            </a:lvl4pPr>
            <a:lvl5pPr>
              <a:defRPr>
                <a:solidFill>
                  <a:srgbClr val="008000"/>
                </a:solidFill>
                <a:latin typeface="Calibri" panose="020F0502020204030204" pitchFamily="34" charset="0"/>
                <a:cs typeface="Calibri" panose="020F0502020204030204"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p:txBody>
          <a:bodyPr/>
          <a:lstStyle>
            <a:lvl1pPr>
              <a:defRPr/>
            </a:lvl1pPr>
          </a:lstStyle>
          <a:p>
            <a:pPr>
              <a:defRPr/>
            </a:pPr>
            <a:endParaRPr lang="fr-FR"/>
          </a:p>
        </p:txBody>
      </p:sp>
      <p:sp>
        <p:nvSpPr>
          <p:cNvPr id="6" name="Rectangle 5"/>
          <p:cNvSpPr>
            <a:spLocks noGrp="1" noChangeArrowheads="1"/>
          </p:cNvSpPr>
          <p:nvPr>
            <p:ph type="ftr" sz="quarter" idx="11"/>
          </p:nvPr>
        </p:nvSpPr>
        <p:spPr/>
        <p:txBody>
          <a:bodyPr/>
          <a:lstStyle>
            <a:lvl1pPr>
              <a:defRPr/>
            </a:lvl1pPr>
          </a:lstStyle>
          <a:p>
            <a:pPr>
              <a:defRPr/>
            </a:pPr>
            <a:endParaRPr lang="fr-FR"/>
          </a:p>
        </p:txBody>
      </p:sp>
      <p:sp>
        <p:nvSpPr>
          <p:cNvPr id="7" name="Rectangle 6"/>
          <p:cNvSpPr>
            <a:spLocks noGrp="1" noChangeArrowheads="1"/>
          </p:cNvSpPr>
          <p:nvPr>
            <p:ph type="sldNum" sz="quarter" idx="12"/>
          </p:nvPr>
        </p:nvSpPr>
        <p:spPr/>
        <p:txBody>
          <a:bodyPr/>
          <a:lstStyle>
            <a:lvl1pPr>
              <a:defRPr/>
            </a:lvl1pPr>
          </a:lstStyle>
          <a:p>
            <a:pPr>
              <a:defRPr/>
            </a:pPr>
            <a:fld id="{3D40CBDC-B5C0-4B74-807B-5F188D7FE24F}" type="slidenum">
              <a:rPr lang="fr-FR" altLang="es-ES"/>
              <a:pPr>
                <a:defRPr/>
              </a:pPr>
              <a:t>‹Nº›</a:t>
            </a:fld>
            <a:endParaRPr lang="fr-FR" altLang="es-ES"/>
          </a:p>
        </p:txBody>
      </p:sp>
    </p:spTree>
    <p:extLst>
      <p:ext uri="{BB962C8B-B14F-4D97-AF65-F5344CB8AC3E}">
        <p14:creationId xmlns:p14="http://schemas.microsoft.com/office/powerpoint/2010/main" val="872609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atin typeface="Calibri" panose="020F0502020204030204" pitchFamily="34" charset="0"/>
                <a:cs typeface="Calibri" panose="020F0502020204030204" pitchFamily="34" charset="0"/>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atin typeface="Calibri" panose="020F0502020204030204" pitchFamily="34" charset="0"/>
                <a:cs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9286EDE-7010-41F3-B0E1-220912625C0D}" type="slidenum">
              <a:rPr lang="fr-FR" altLang="es-ES"/>
              <a:pPr>
                <a:defRPr/>
              </a:pPr>
              <a:t>‹Nº›</a:t>
            </a:fld>
            <a:endParaRPr lang="fr-FR" altLang="es-ES"/>
          </a:p>
        </p:txBody>
      </p:sp>
    </p:spTree>
    <p:extLst>
      <p:ext uri="{BB962C8B-B14F-4D97-AF65-F5344CB8AC3E}">
        <p14:creationId xmlns:p14="http://schemas.microsoft.com/office/powerpoint/2010/main" val="2106447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s-ES" dirty="0" smtClean="0"/>
              <a:t>Haga clic para modificar el estilo de título del patrón</a:t>
            </a:r>
            <a:endParaRPr lang="es-ES" dirty="0"/>
          </a:p>
        </p:txBody>
      </p:sp>
      <p:sp>
        <p:nvSpPr>
          <p:cNvPr id="3" name="2 Marcador de contenido"/>
          <p:cNvSpPr>
            <a:spLocks noGrp="1"/>
          </p:cNvSpPr>
          <p:nvPr>
            <p:ph sz="half" idx="1"/>
          </p:nvPr>
        </p:nvSpPr>
        <p:spPr>
          <a:xfrm>
            <a:off x="685800" y="1981200"/>
            <a:ext cx="3810000" cy="4114800"/>
          </a:xfrm>
        </p:spPr>
        <p:txBody>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992725B-F875-4160-A90F-93F13385F2A8}" type="slidenum">
              <a:rPr lang="fr-FR" altLang="es-ES"/>
              <a:pPr>
                <a:defRPr/>
              </a:pPr>
              <a:t>‹Nº›</a:t>
            </a:fld>
            <a:endParaRPr lang="fr-FR" altLang="es-ES"/>
          </a:p>
        </p:txBody>
      </p:sp>
    </p:spTree>
    <p:extLst>
      <p:ext uri="{BB962C8B-B14F-4D97-AF65-F5344CB8AC3E}">
        <p14:creationId xmlns:p14="http://schemas.microsoft.com/office/powerpoint/2010/main" val="2150250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atin typeface="Calibri" panose="020F0502020204030204" pitchFamily="34" charset="0"/>
                <a:cs typeface="Calibri" panose="020F0502020204030204" pitchFamily="34" charset="0"/>
              </a:defRPr>
            </a:lvl1p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5D17E85B-8264-462F-9D69-72D8F154289D}" type="slidenum">
              <a:rPr lang="fr-FR" altLang="es-ES"/>
              <a:pPr>
                <a:defRPr/>
              </a:pPr>
              <a:t>‹Nº›</a:t>
            </a:fld>
            <a:endParaRPr lang="fr-FR" altLang="es-ES"/>
          </a:p>
        </p:txBody>
      </p:sp>
    </p:spTree>
    <p:extLst>
      <p:ext uri="{BB962C8B-B14F-4D97-AF65-F5344CB8AC3E}">
        <p14:creationId xmlns:p14="http://schemas.microsoft.com/office/powerpoint/2010/main" val="2502448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4000">
                <a:latin typeface="Calibri" panose="020F0502020204030204" pitchFamily="34" charset="0"/>
                <a:cs typeface="Calibri" panose="020F0502020204030204" pitchFamily="34" charset="0"/>
              </a:defRPr>
            </a:lvl1pPr>
          </a:lstStyle>
          <a:p>
            <a:r>
              <a:rPr lang="es-ES" dirty="0" smtClean="0"/>
              <a:t>Haga clic para modificar el estilo de título del patrón</a:t>
            </a:r>
            <a:endParaRPr lang="es-ES" dirty="0"/>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80758D37-9504-492C-B178-CE600846D027}" type="slidenum">
              <a:rPr lang="fr-FR" altLang="es-ES"/>
              <a:pPr>
                <a:defRPr/>
              </a:pPr>
              <a:t>‹Nº›</a:t>
            </a:fld>
            <a:endParaRPr lang="fr-FR" altLang="es-ES"/>
          </a:p>
        </p:txBody>
      </p:sp>
    </p:spTree>
    <p:extLst>
      <p:ext uri="{BB962C8B-B14F-4D97-AF65-F5344CB8AC3E}">
        <p14:creationId xmlns:p14="http://schemas.microsoft.com/office/powerpoint/2010/main" val="4289336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0A18054D-47E3-469E-8DD6-2B5F5845B7F6}" type="slidenum">
              <a:rPr lang="fr-FR" altLang="es-ES"/>
              <a:pPr>
                <a:defRPr/>
              </a:pPr>
              <a:t>‹Nº›</a:t>
            </a:fld>
            <a:endParaRPr lang="fr-FR" altLang="es-ES"/>
          </a:p>
        </p:txBody>
      </p:sp>
    </p:spTree>
    <p:extLst>
      <p:ext uri="{BB962C8B-B14F-4D97-AF65-F5344CB8AC3E}">
        <p14:creationId xmlns:p14="http://schemas.microsoft.com/office/powerpoint/2010/main" val="230924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CCE8574-60A2-47A5-BE34-441D9D7CC196}" type="slidenum">
              <a:rPr lang="fr-FR" altLang="es-ES"/>
              <a:pPr>
                <a:defRPr/>
              </a:pPr>
              <a:t>‹Nº›</a:t>
            </a:fld>
            <a:endParaRPr lang="fr-FR" altLang="es-ES"/>
          </a:p>
        </p:txBody>
      </p:sp>
    </p:spTree>
    <p:extLst>
      <p:ext uri="{BB962C8B-B14F-4D97-AF65-F5344CB8AC3E}">
        <p14:creationId xmlns:p14="http://schemas.microsoft.com/office/powerpoint/2010/main" val="2187724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D4BF190-5F60-4AB1-A42C-4D12F4697D59}" type="slidenum">
              <a:rPr lang="fr-FR" altLang="es-ES"/>
              <a:pPr>
                <a:defRPr/>
              </a:pPr>
              <a:t>‹Nº›</a:t>
            </a:fld>
            <a:endParaRPr lang="fr-FR" altLang="es-ES"/>
          </a:p>
        </p:txBody>
      </p:sp>
    </p:spTree>
    <p:extLst>
      <p:ext uri="{BB962C8B-B14F-4D97-AF65-F5344CB8AC3E}">
        <p14:creationId xmlns:p14="http://schemas.microsoft.com/office/powerpoint/2010/main" val="3336908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s-ES" smtClean="0"/>
              <a:t>Haga clic para modificar el estilo de texto del patrón</a:t>
            </a:r>
          </a:p>
          <a:p>
            <a:pPr lvl="1"/>
            <a:r>
              <a:rPr lang="fr-FR" altLang="es-ES" smtClean="0"/>
              <a:t>Segundo nivel</a:t>
            </a:r>
          </a:p>
          <a:p>
            <a:pPr lvl="2"/>
            <a:r>
              <a:rPr lang="fr-FR" altLang="es-ES" smtClean="0"/>
              <a:t>Tercer nivel</a:t>
            </a:r>
          </a:p>
          <a:p>
            <a:pPr lvl="3"/>
            <a:r>
              <a:rPr lang="fr-FR" altLang="es-ES" smtClean="0"/>
              <a:t>Cuarto nivel</a:t>
            </a:r>
          </a:p>
          <a:p>
            <a:pPr lvl="4"/>
            <a:r>
              <a:rPr lang="fr-FR" alt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8413342-896C-4ED4-AFFA-A493333F2C78}" type="slidenum">
              <a:rPr lang="fr-FR" altLang="es-ES"/>
              <a:pPr>
                <a:defRPr/>
              </a:pPr>
              <a:t>‹Nº›</a:t>
            </a:fld>
            <a:endParaRPr lang="fr-FR" altLang="es-ES"/>
          </a:p>
        </p:txBody>
      </p:sp>
    </p:spTree>
  </p:cSld>
  <p:clrMap bg1="lt1" tx1="dk1" bg2="lt2" tx2="dk2" accent1="accent1" accent2="accent2" accent3="accent3" accent4="accent4" accent5="accent5" accent6="accent6" hlink="hlink" folHlink="folHlink"/>
  <p:sldLayoutIdLst>
    <p:sldLayoutId id="2147483757" r:id="rId1"/>
    <p:sldLayoutId id="214748376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geogra.uah.es/patxi/gisweb/NOModule/NOModule.ht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15925" y="3645024"/>
            <a:ext cx="8340725" cy="2613025"/>
          </a:xfrm>
        </p:spPr>
        <p:txBody>
          <a:bodyPr/>
          <a:lstStyle/>
          <a:p>
            <a:pPr algn="ctr">
              <a:spcAft>
                <a:spcPts val="600"/>
              </a:spcAft>
              <a:defRPr/>
            </a:pPr>
            <a:r>
              <a:rPr lang="es-ES" sz="2177" dirty="0" err="1">
                <a:solidFill>
                  <a:schemeClr val="accent1">
                    <a:lumMod val="50000"/>
                  </a:schemeClr>
                </a:solidFill>
              </a:rPr>
              <a:t>Dpt</a:t>
            </a:r>
            <a:r>
              <a:rPr lang="es-ES" sz="2177" dirty="0">
                <a:solidFill>
                  <a:schemeClr val="accent1">
                    <a:lumMod val="50000"/>
                  </a:schemeClr>
                </a:solidFill>
              </a:rPr>
              <a:t>. of </a:t>
            </a:r>
            <a:r>
              <a:rPr lang="es-ES" sz="2177" dirty="0" err="1">
                <a:solidFill>
                  <a:schemeClr val="accent1">
                    <a:lumMod val="50000"/>
                  </a:schemeClr>
                </a:solidFill>
              </a:rPr>
              <a:t>Geology</a:t>
            </a:r>
            <a:r>
              <a:rPr lang="es-ES" sz="2177" dirty="0">
                <a:solidFill>
                  <a:schemeClr val="accent1">
                    <a:lumMod val="50000"/>
                  </a:schemeClr>
                </a:solidFill>
              </a:rPr>
              <a:t>, </a:t>
            </a:r>
            <a:r>
              <a:rPr lang="es-ES" sz="2177" dirty="0" err="1">
                <a:solidFill>
                  <a:schemeClr val="accent1">
                    <a:lumMod val="50000"/>
                  </a:schemeClr>
                </a:solidFill>
              </a:rPr>
              <a:t>Geography</a:t>
            </a:r>
            <a:r>
              <a:rPr lang="es-ES" sz="2177" dirty="0">
                <a:solidFill>
                  <a:schemeClr val="accent1">
                    <a:lumMod val="50000"/>
                  </a:schemeClr>
                </a:solidFill>
              </a:rPr>
              <a:t> and </a:t>
            </a:r>
            <a:r>
              <a:rPr lang="es-ES" sz="2177" dirty="0" err="1">
                <a:solidFill>
                  <a:schemeClr val="accent1">
                    <a:lumMod val="50000"/>
                  </a:schemeClr>
                </a:solidFill>
              </a:rPr>
              <a:t>Environmental</a:t>
            </a:r>
            <a:r>
              <a:rPr lang="es-ES" sz="2177" dirty="0">
                <a:solidFill>
                  <a:schemeClr val="accent1">
                    <a:lumMod val="50000"/>
                  </a:schemeClr>
                </a:solidFill>
              </a:rPr>
              <a:t> </a:t>
            </a:r>
            <a:r>
              <a:rPr lang="es-ES" sz="2177" dirty="0" err="1">
                <a:solidFill>
                  <a:schemeClr val="accent1">
                    <a:lumMod val="50000"/>
                  </a:schemeClr>
                </a:solidFill>
              </a:rPr>
              <a:t>Sciences</a:t>
            </a:r>
            <a:endParaRPr lang="es-ES" sz="2540" dirty="0">
              <a:solidFill>
                <a:schemeClr val="accent1">
                  <a:lumMod val="50000"/>
                </a:schemeClr>
              </a:solidFill>
            </a:endParaRPr>
          </a:p>
          <a:p>
            <a:pPr algn="ctr">
              <a:spcAft>
                <a:spcPts val="600"/>
              </a:spcAft>
              <a:defRPr/>
            </a:pPr>
            <a:r>
              <a:rPr lang="es-ES" sz="2540" dirty="0" err="1">
                <a:solidFill>
                  <a:schemeClr val="accent1">
                    <a:lumMod val="50000"/>
                  </a:schemeClr>
                </a:solidFill>
              </a:rPr>
              <a:t>University</a:t>
            </a:r>
            <a:r>
              <a:rPr lang="es-ES" sz="2540" dirty="0">
                <a:solidFill>
                  <a:schemeClr val="accent1">
                    <a:lumMod val="50000"/>
                  </a:schemeClr>
                </a:solidFill>
              </a:rPr>
              <a:t> of </a:t>
            </a:r>
            <a:r>
              <a:rPr lang="es-ES" sz="2540" dirty="0" err="1">
                <a:solidFill>
                  <a:schemeClr val="accent1">
                    <a:lumMod val="50000"/>
                  </a:schemeClr>
                </a:solidFill>
              </a:rPr>
              <a:t>Alcala</a:t>
            </a:r>
            <a:endParaRPr lang="es-ES" sz="2540" dirty="0">
              <a:solidFill>
                <a:schemeClr val="accent1">
                  <a:lumMod val="50000"/>
                </a:schemeClr>
              </a:solidFill>
            </a:endParaRPr>
          </a:p>
          <a:p>
            <a:pPr algn="ctr">
              <a:spcAft>
                <a:spcPts val="600"/>
              </a:spcAft>
              <a:defRPr/>
            </a:pPr>
            <a:endParaRPr lang="es-ES" sz="2540" dirty="0">
              <a:solidFill>
                <a:schemeClr val="accent1">
                  <a:lumMod val="50000"/>
                </a:schemeClr>
              </a:solidFill>
            </a:endParaRPr>
          </a:p>
          <a:p>
            <a:pPr algn="ctr">
              <a:spcAft>
                <a:spcPts val="600"/>
              </a:spcAft>
              <a:defRPr/>
            </a:pPr>
            <a:r>
              <a:rPr lang="es-ES" sz="2540" dirty="0">
                <a:solidFill>
                  <a:schemeClr val="accent1">
                    <a:lumMod val="50000"/>
                  </a:schemeClr>
                </a:solidFill>
              </a:rPr>
              <a:t>www.geogra.uah.es/patxi</a:t>
            </a:r>
            <a:endParaRPr lang="es-ES" sz="3266" dirty="0">
              <a:solidFill>
                <a:schemeClr val="accent1">
                  <a:lumMod val="50000"/>
                </a:schemeClr>
              </a:solidFill>
            </a:endParaRPr>
          </a:p>
        </p:txBody>
      </p:sp>
      <p:sp>
        <p:nvSpPr>
          <p:cNvPr id="40963" name="Text Box 8"/>
          <p:cNvSpPr txBox="1">
            <a:spLocks noChangeArrowheads="1"/>
          </p:cNvSpPr>
          <p:nvPr/>
        </p:nvSpPr>
        <p:spPr bwMode="auto">
          <a:xfrm>
            <a:off x="631031" y="2972445"/>
            <a:ext cx="7881937"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7277" rIns="81638" bIns="40819"/>
          <a:lstStyle>
            <a:lvl1pPr>
              <a:lnSpc>
                <a:spcPct val="94000"/>
              </a:lnSpc>
              <a:spcAft>
                <a:spcPts val="14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4000"/>
              </a:lnSpc>
              <a:spcAft>
                <a:spcPts val="113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4000"/>
              </a:lnSpc>
              <a:spcAft>
                <a:spcPts val="85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4000"/>
              </a:lnSpc>
              <a:spcAft>
                <a:spcPts val="56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4000"/>
              </a:lnSpc>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algn="ctr" eaLnBrk="1">
              <a:spcBef>
                <a:spcPts val="1089"/>
              </a:spcBef>
              <a:spcAft>
                <a:spcPts val="907"/>
              </a:spcAft>
              <a:defRPr/>
            </a:pPr>
            <a:r>
              <a:rPr lang="es-ES" sz="2903" dirty="0">
                <a:solidFill>
                  <a:schemeClr val="accent1">
                    <a:lumMod val="50000"/>
                  </a:schemeClr>
                </a:solidFill>
                <a:latin typeface="Calibri" panose="020F0502020204030204" pitchFamily="34" charset="0"/>
              </a:rPr>
              <a:t>Patxi Escobar</a:t>
            </a:r>
          </a:p>
        </p:txBody>
      </p:sp>
      <p:sp>
        <p:nvSpPr>
          <p:cNvPr id="4100" name="Text Box 2"/>
          <p:cNvSpPr txBox="1">
            <a:spLocks noChangeArrowheads="1"/>
          </p:cNvSpPr>
          <p:nvPr/>
        </p:nvSpPr>
        <p:spPr bwMode="auto">
          <a:xfrm>
            <a:off x="-17239" y="404664"/>
            <a:ext cx="90043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7277" rIns="81638" bIns="40819"/>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Times New Roman" panose="02020603050405020304" pitchFamily="18" charset="0"/>
              </a:defRPr>
            </a:lvl1pPr>
            <a:lvl2pPr marL="742950" indent="-28575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Times New Roman" panose="02020603050405020304" pitchFamily="18" charset="0"/>
              </a:defRPr>
            </a:lvl2pPr>
            <a:lvl3pPr marL="1143000" indent="-2286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Times New Roman" panose="02020603050405020304" pitchFamily="18" charset="0"/>
              </a:defRPr>
            </a:lvl3pPr>
            <a:lvl4pPr marL="1600200" indent="-2286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Times New Roman" panose="02020603050405020304" pitchFamily="18" charset="0"/>
              </a:defRPr>
            </a:lvl4pPr>
            <a:lvl5pPr marL="2057400" indent="-2286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Times New Roman" panose="02020603050405020304" pitchFamily="18" charset="0"/>
              </a:defRPr>
            </a:lvl9pPr>
          </a:lstStyle>
          <a:p>
            <a:pPr algn="ctr" eaLnBrk="1">
              <a:spcBef>
                <a:spcPts val="0"/>
              </a:spcBef>
              <a:spcAft>
                <a:spcPts val="600"/>
              </a:spcAft>
              <a:buClr>
                <a:srgbClr val="000000"/>
              </a:buClr>
              <a:buSzPct val="100000"/>
              <a:buFont typeface="Times New Roman" panose="02020603050405020304" pitchFamily="18" charset="0"/>
              <a:buNone/>
            </a:pPr>
            <a:r>
              <a:rPr lang="en-AU" altLang="en-US" sz="3600" b="1" dirty="0" smtClean="0">
                <a:solidFill>
                  <a:srgbClr val="006B6B"/>
                </a:solidFill>
                <a:latin typeface="Calibri" panose="020F0502020204030204" pitchFamily="34" charset="0"/>
                <a:ea typeface="Microsoft YaHei" panose="020B0503020204020204" pitchFamily="34" charset="-122"/>
                <a:cs typeface="Calibri" panose="020F0502020204030204" pitchFamily="34" charset="0"/>
              </a:rPr>
              <a:t>Interval definition</a:t>
            </a:r>
          </a:p>
          <a:p>
            <a:pPr algn="ctr" eaLnBrk="1">
              <a:spcBef>
                <a:spcPts val="0"/>
              </a:spcBef>
              <a:spcAft>
                <a:spcPts val="600"/>
              </a:spcAft>
              <a:buClr>
                <a:srgbClr val="000000"/>
              </a:buClr>
              <a:buSzPct val="100000"/>
              <a:buFont typeface="Times New Roman" panose="02020603050405020304" pitchFamily="18" charset="0"/>
              <a:buNone/>
            </a:pPr>
            <a:r>
              <a:rPr lang="en-AU" altLang="en-US" sz="3600" b="1" dirty="0" smtClean="0">
                <a:solidFill>
                  <a:srgbClr val="006B6B"/>
                </a:solidFill>
                <a:latin typeface="Calibri" panose="020F0502020204030204" pitchFamily="34" charset="0"/>
                <a:ea typeface="Microsoft YaHei" panose="020B0503020204020204" pitchFamily="34" charset="-122"/>
                <a:cs typeface="Calibri" panose="020F0502020204030204" pitchFamily="34" charset="0"/>
              </a:rPr>
              <a:t>or</a:t>
            </a:r>
          </a:p>
          <a:p>
            <a:pPr algn="ctr" eaLnBrk="1">
              <a:spcBef>
                <a:spcPts val="0"/>
              </a:spcBef>
              <a:spcAft>
                <a:spcPts val="600"/>
              </a:spcAft>
              <a:buClr>
                <a:srgbClr val="000000"/>
              </a:buClr>
              <a:buSzPct val="100000"/>
              <a:buFont typeface="Times New Roman" panose="02020603050405020304" pitchFamily="18" charset="0"/>
              <a:buNone/>
            </a:pPr>
            <a:r>
              <a:rPr lang="en-AU" altLang="en-US" sz="3600" b="1" dirty="0" smtClean="0">
                <a:solidFill>
                  <a:srgbClr val="006B6B"/>
                </a:solidFill>
                <a:latin typeface="Calibri" panose="020F0502020204030204" pitchFamily="34" charset="0"/>
                <a:ea typeface="Microsoft YaHei" panose="020B0503020204020204" pitchFamily="34" charset="-122"/>
                <a:cs typeface="Calibri" panose="020F0502020204030204" pitchFamily="34" charset="0"/>
              </a:rPr>
              <a:t>Thematic variable classification</a:t>
            </a:r>
            <a:endParaRPr lang="en-AU" altLang="en-US" sz="3600" b="1" dirty="0">
              <a:solidFill>
                <a:srgbClr val="006B6B"/>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4101" name="Text Box 4"/>
          <p:cNvSpPr txBox="1">
            <a:spLocks noChangeArrowheads="1"/>
          </p:cNvSpPr>
          <p:nvPr/>
        </p:nvSpPr>
        <p:spPr bwMode="auto">
          <a:xfrm>
            <a:off x="179388" y="6524625"/>
            <a:ext cx="8785225"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8607" rIns="90000" bIns="45000"/>
          <a:lstStyle>
            <a:lvl1pPr>
              <a:spcBef>
                <a:spcPct val="20000"/>
              </a:spcBef>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sz="3200">
                <a:solidFill>
                  <a:schemeClr val="tx1"/>
                </a:solidFill>
                <a:latin typeface="Times New Roman" panose="02020603050405020304" pitchFamily="18" charset="0"/>
              </a:defRPr>
            </a:lvl1pPr>
            <a:lvl2pPr marL="742950" indent="-285750">
              <a:spcBef>
                <a:spcPct val="20000"/>
              </a:spcBef>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sz="2800">
                <a:solidFill>
                  <a:schemeClr val="tx1"/>
                </a:solidFill>
                <a:latin typeface="Times New Roman" panose="02020603050405020304" pitchFamily="18" charset="0"/>
              </a:defRPr>
            </a:lvl2pPr>
            <a:lvl3pPr marL="1143000" indent="-228600">
              <a:spcBef>
                <a:spcPct val="20000"/>
              </a:spcBef>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sz="2400">
                <a:solidFill>
                  <a:schemeClr val="tx1"/>
                </a:solidFill>
                <a:latin typeface="Times New Roman" panose="02020603050405020304" pitchFamily="18" charset="0"/>
              </a:defRPr>
            </a:lvl3pPr>
            <a:lvl4pPr marL="1600200" indent="-228600">
              <a:spcBef>
                <a:spcPct val="20000"/>
              </a:spcBef>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sz="2000">
                <a:solidFill>
                  <a:schemeClr val="tx1"/>
                </a:solidFill>
                <a:latin typeface="Times New Roman" panose="02020603050405020304" pitchFamily="18" charset="0"/>
              </a:defRPr>
            </a:lvl4pPr>
            <a:lvl5pPr marL="2057400" indent="-228600">
              <a:spcBef>
                <a:spcPct val="20000"/>
              </a:spcBef>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sz="2000">
                <a:solidFill>
                  <a:schemeClr val="tx1"/>
                </a:solidFill>
                <a:latin typeface="Times New Roman" panose="02020603050405020304" pitchFamily="18" charset="0"/>
              </a:defRPr>
            </a:lvl9pPr>
          </a:lstStyle>
          <a:p>
            <a:pPr algn="ctr" eaLnBrk="1">
              <a:lnSpc>
                <a:spcPct val="94000"/>
              </a:lnSpc>
              <a:spcBef>
                <a:spcPct val="0"/>
              </a:spcBef>
              <a:buClr>
                <a:srgbClr val="000000"/>
              </a:buClr>
              <a:buFont typeface="Times New Roman" panose="02020603050405020304" pitchFamily="18" charset="0"/>
              <a:buNone/>
            </a:pPr>
            <a:r>
              <a:rPr lang="en-AU" altLang="en-US" sz="1400" i="1">
                <a:solidFill>
                  <a:srgbClr val="006B6B"/>
                </a:solidFill>
                <a:latin typeface="Arial" panose="020B0604020202020204" pitchFamily="34" charset="0"/>
                <a:ea typeface="Microsoft YaHei" panose="020B0503020204020204" pitchFamily="34" charset="-122"/>
              </a:rPr>
              <a:t>Environmental Mapping Strategy  </a:t>
            </a:r>
            <a:r>
              <a:rPr lang="es-ES" altLang="en-US" sz="1400" i="1">
                <a:solidFill>
                  <a:srgbClr val="006B6B"/>
                </a:solidFill>
                <a:latin typeface="Arial" panose="020B0604020202020204" pitchFamily="34" charset="0"/>
                <a:ea typeface="Microsoft YaHei" panose="020B0503020204020204" pitchFamily="34" charset="-122"/>
              </a:rPr>
              <a:t>- EXPLORERS EUROLAB 2O2O </a:t>
            </a:r>
          </a:p>
          <a:p>
            <a:pPr algn="ctr" eaLnBrk="1">
              <a:lnSpc>
                <a:spcPct val="94000"/>
              </a:lnSpc>
              <a:spcBef>
                <a:spcPct val="0"/>
              </a:spcBef>
              <a:buClr>
                <a:srgbClr val="000000"/>
              </a:buClr>
              <a:buFont typeface="Times New Roman" panose="02020603050405020304" pitchFamily="18" charset="0"/>
              <a:buNone/>
            </a:pPr>
            <a:endParaRPr lang="es-ES" altLang="en-US" sz="1400" i="1">
              <a:solidFill>
                <a:srgbClr val="006B6B"/>
              </a:solidFill>
              <a:latin typeface="Arial" panose="020B0604020202020204" pitchFamily="34" charset="0"/>
              <a:ea typeface="Microsoft YaHei"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4213" y="28575"/>
            <a:ext cx="7772400" cy="1143000"/>
          </a:xfrm>
        </p:spPr>
        <p:txBody>
          <a:bodyPr/>
          <a:lstStyle/>
          <a:p>
            <a:pPr algn="l" eaLnBrk="1" hangingPunct="1">
              <a:defRPr/>
            </a:pPr>
            <a:r>
              <a:rPr lang="en-US" altLang="es-ES" sz="3600" b="1" dirty="0"/>
              <a:t>Classification / "discretization" of the thematic variable</a:t>
            </a:r>
            <a:endParaRPr lang="en-AU" altLang="es-ES" sz="3600" b="1" dirty="0" smtClean="0"/>
          </a:p>
        </p:txBody>
      </p:sp>
      <p:sp>
        <p:nvSpPr>
          <p:cNvPr id="5123" name="Rectangle 3"/>
          <p:cNvSpPr>
            <a:spLocks noGrp="1" noChangeArrowheads="1"/>
          </p:cNvSpPr>
          <p:nvPr>
            <p:ph type="body" idx="1"/>
          </p:nvPr>
        </p:nvSpPr>
        <p:spPr>
          <a:xfrm>
            <a:off x="11832" y="1171575"/>
            <a:ext cx="3448796" cy="1800200"/>
          </a:xfrm>
        </p:spPr>
        <p:txBody>
          <a:bodyPr/>
          <a:lstStyle/>
          <a:p>
            <a:pPr marL="338628" indent="-338628" eaLnBrk="1" fontAlgn="auto" hangingPunct="1">
              <a:lnSpc>
                <a:spcPct val="150000"/>
              </a:lnSpc>
              <a:spcBef>
                <a:spcPts val="0"/>
              </a:spcBef>
              <a:spcAft>
                <a:spcPts val="0"/>
              </a:spcAft>
              <a:defRPr/>
            </a:pPr>
            <a:r>
              <a:rPr lang="en-AU" sz="2000" b="1" dirty="0" smtClean="0">
                <a:solidFill>
                  <a:srgbClr val="4D4D4D"/>
                </a:solidFill>
              </a:rPr>
              <a:t>Population density</a:t>
            </a:r>
          </a:p>
          <a:p>
            <a:pPr marL="738678" lvl="1" indent="-338628" eaLnBrk="1" fontAlgn="auto" hangingPunct="1">
              <a:lnSpc>
                <a:spcPct val="150000"/>
              </a:lnSpc>
              <a:spcBef>
                <a:spcPts val="0"/>
              </a:spcBef>
              <a:spcAft>
                <a:spcPts val="0"/>
              </a:spcAft>
              <a:defRPr/>
            </a:pPr>
            <a:r>
              <a:rPr lang="en-AU" sz="1800" dirty="0" smtClean="0">
                <a:solidFill>
                  <a:srgbClr val="4D4D4D"/>
                </a:solidFill>
              </a:rPr>
              <a:t> Same data</a:t>
            </a:r>
          </a:p>
          <a:p>
            <a:pPr marL="738678" lvl="1" indent="-338628" eaLnBrk="1" fontAlgn="auto" hangingPunct="1">
              <a:lnSpc>
                <a:spcPct val="150000"/>
              </a:lnSpc>
              <a:spcBef>
                <a:spcPts val="0"/>
              </a:spcBef>
              <a:spcAft>
                <a:spcPts val="0"/>
              </a:spcAft>
              <a:defRPr/>
            </a:pPr>
            <a:r>
              <a:rPr lang="en-AU" sz="1800" dirty="0" smtClean="0">
                <a:solidFill>
                  <a:srgbClr val="4D4D4D"/>
                </a:solidFill>
              </a:rPr>
              <a:t>Same cartographic base</a:t>
            </a:r>
          </a:p>
          <a:p>
            <a:pPr marL="738678" lvl="1" indent="-338628" eaLnBrk="1" fontAlgn="auto" hangingPunct="1">
              <a:lnSpc>
                <a:spcPct val="150000"/>
              </a:lnSpc>
              <a:spcBef>
                <a:spcPts val="0"/>
              </a:spcBef>
              <a:spcAft>
                <a:spcPts val="0"/>
              </a:spcAft>
              <a:defRPr/>
            </a:pPr>
            <a:r>
              <a:rPr lang="en-AU" sz="1800" dirty="0" smtClean="0">
                <a:solidFill>
                  <a:srgbClr val="4D4D4D"/>
                </a:solidFill>
              </a:rPr>
              <a:t>Same software</a:t>
            </a:r>
            <a:endParaRPr lang="en-AU" sz="1800" dirty="0">
              <a:solidFill>
                <a:srgbClr val="4D4D4D"/>
              </a:solidFill>
            </a:endParaRP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5953" y="1051858"/>
            <a:ext cx="2521915" cy="3021178"/>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5952" y="3863328"/>
            <a:ext cx="2521915" cy="3021178"/>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0892" y="1051858"/>
            <a:ext cx="2521915" cy="3021178"/>
          </a:xfrm>
          <a:prstGeom prst="rect">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76602" y="3863328"/>
            <a:ext cx="2521915" cy="3021178"/>
          </a:xfrm>
          <a:prstGeom prst="rect">
            <a:avLst/>
          </a:prstGeom>
        </p:spPr>
      </p:pic>
      <p:pic>
        <p:nvPicPr>
          <p:cNvPr id="9" name="Imagen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8713" y="3837680"/>
            <a:ext cx="2521915" cy="3021178"/>
          </a:xfrm>
          <a:prstGeom prst="rect">
            <a:avLst/>
          </a:prstGeom>
        </p:spPr>
      </p:pic>
    </p:spTree>
    <p:extLst>
      <p:ext uri="{BB962C8B-B14F-4D97-AF65-F5344CB8AC3E}">
        <p14:creationId xmlns:p14="http://schemas.microsoft.com/office/powerpoint/2010/main" val="1310517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4213" y="28575"/>
            <a:ext cx="7772400" cy="1143000"/>
          </a:xfrm>
        </p:spPr>
        <p:txBody>
          <a:bodyPr/>
          <a:lstStyle/>
          <a:p>
            <a:pPr algn="l" eaLnBrk="1" hangingPunct="1">
              <a:defRPr/>
            </a:pPr>
            <a:r>
              <a:rPr lang="en-US" altLang="es-ES" sz="3600" b="1" dirty="0"/>
              <a:t>Classification / "discretization" of the thematic variable</a:t>
            </a:r>
            <a:endParaRPr lang="en-AU" altLang="es-ES" sz="3600" b="1" dirty="0" smtClean="0"/>
          </a:p>
        </p:txBody>
      </p:sp>
      <p:sp>
        <p:nvSpPr>
          <p:cNvPr id="5123" name="Rectangle 3"/>
          <p:cNvSpPr>
            <a:spLocks noGrp="1" noChangeArrowheads="1"/>
          </p:cNvSpPr>
          <p:nvPr>
            <p:ph type="body" idx="1"/>
          </p:nvPr>
        </p:nvSpPr>
        <p:spPr>
          <a:xfrm>
            <a:off x="684212" y="1556792"/>
            <a:ext cx="7560195" cy="1800200"/>
          </a:xfrm>
        </p:spPr>
        <p:txBody>
          <a:bodyPr/>
          <a:lstStyle/>
          <a:p>
            <a:pPr marL="338628" indent="-338628" eaLnBrk="1" fontAlgn="auto" hangingPunct="1">
              <a:lnSpc>
                <a:spcPct val="150000"/>
              </a:lnSpc>
              <a:spcBef>
                <a:spcPts val="0"/>
              </a:spcBef>
              <a:spcAft>
                <a:spcPts val="0"/>
              </a:spcAft>
              <a:defRPr/>
            </a:pPr>
            <a:r>
              <a:rPr lang="en-AU" sz="2800" b="1" dirty="0" smtClean="0">
                <a:solidFill>
                  <a:srgbClr val="4D4D4D"/>
                </a:solidFill>
              </a:rPr>
              <a:t>Conditions</a:t>
            </a:r>
          </a:p>
          <a:p>
            <a:pPr marL="738678" lvl="1" indent="-338628" eaLnBrk="1" fontAlgn="auto" hangingPunct="1">
              <a:lnSpc>
                <a:spcPct val="150000"/>
              </a:lnSpc>
              <a:spcBef>
                <a:spcPts val="0"/>
              </a:spcBef>
              <a:spcAft>
                <a:spcPts val="0"/>
              </a:spcAft>
              <a:defRPr/>
            </a:pPr>
            <a:r>
              <a:rPr lang="en-AU" sz="2400" dirty="0" smtClean="0">
                <a:solidFill>
                  <a:srgbClr val="4D4D4D"/>
                </a:solidFill>
              </a:rPr>
              <a:t> </a:t>
            </a:r>
            <a:r>
              <a:rPr lang="en-US" sz="2400" dirty="0">
                <a:solidFill>
                  <a:srgbClr val="4D4D4D"/>
                </a:solidFill>
              </a:rPr>
              <a:t>Classes must cover the </a:t>
            </a:r>
            <a:r>
              <a:rPr lang="en-US" sz="2400" dirty="0" smtClean="0">
                <a:solidFill>
                  <a:srgbClr val="4D4D4D"/>
                </a:solidFill>
              </a:rPr>
              <a:t>whole set </a:t>
            </a:r>
            <a:r>
              <a:rPr lang="en-US" sz="2400" dirty="0">
                <a:solidFill>
                  <a:srgbClr val="4D4D4D"/>
                </a:solidFill>
              </a:rPr>
              <a:t>of values</a:t>
            </a:r>
          </a:p>
          <a:p>
            <a:pPr marL="738678" lvl="1" indent="-338628" eaLnBrk="1" fontAlgn="auto" hangingPunct="1">
              <a:lnSpc>
                <a:spcPct val="150000"/>
              </a:lnSpc>
              <a:spcBef>
                <a:spcPts val="0"/>
              </a:spcBef>
              <a:spcAft>
                <a:spcPts val="0"/>
              </a:spcAft>
              <a:defRPr/>
            </a:pPr>
            <a:r>
              <a:rPr lang="en-US" sz="2400" dirty="0">
                <a:solidFill>
                  <a:srgbClr val="4D4D4D"/>
                </a:solidFill>
              </a:rPr>
              <a:t>A value must belong to a class and only one (exclusivity)</a:t>
            </a:r>
          </a:p>
          <a:p>
            <a:pPr marL="738678" lvl="1" indent="-338628" eaLnBrk="1" fontAlgn="auto" hangingPunct="1">
              <a:lnSpc>
                <a:spcPct val="150000"/>
              </a:lnSpc>
              <a:spcBef>
                <a:spcPts val="0"/>
              </a:spcBef>
              <a:spcAft>
                <a:spcPts val="0"/>
              </a:spcAft>
              <a:defRPr/>
            </a:pPr>
            <a:r>
              <a:rPr lang="en-US" sz="2400" dirty="0">
                <a:solidFill>
                  <a:srgbClr val="4D4D4D"/>
                </a:solidFill>
              </a:rPr>
              <a:t>Classes must not be empty (exhaustiveness)</a:t>
            </a:r>
          </a:p>
          <a:p>
            <a:pPr marL="738678" lvl="1" indent="-338628" eaLnBrk="1" fontAlgn="auto" hangingPunct="1">
              <a:lnSpc>
                <a:spcPct val="150000"/>
              </a:lnSpc>
              <a:spcBef>
                <a:spcPts val="0"/>
              </a:spcBef>
              <a:spcAft>
                <a:spcPts val="0"/>
              </a:spcAft>
              <a:defRPr/>
            </a:pPr>
            <a:r>
              <a:rPr lang="en-US" sz="2400" dirty="0">
                <a:solidFill>
                  <a:srgbClr val="4D4D4D"/>
                </a:solidFill>
              </a:rPr>
              <a:t>The precision of the limit values must respect that of the values of the original variable</a:t>
            </a:r>
          </a:p>
        </p:txBody>
      </p:sp>
    </p:spTree>
    <p:extLst>
      <p:ext uri="{BB962C8B-B14F-4D97-AF65-F5344CB8AC3E}">
        <p14:creationId xmlns:p14="http://schemas.microsoft.com/office/powerpoint/2010/main" val="812020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4213" y="28575"/>
            <a:ext cx="7772400" cy="1143000"/>
          </a:xfrm>
        </p:spPr>
        <p:txBody>
          <a:bodyPr/>
          <a:lstStyle/>
          <a:p>
            <a:pPr algn="l" eaLnBrk="1" hangingPunct="1">
              <a:defRPr/>
            </a:pPr>
            <a:r>
              <a:rPr lang="en-US" altLang="es-ES" sz="3600" b="1" dirty="0"/>
              <a:t>Classification / "discretization" of the thematic variable</a:t>
            </a:r>
            <a:endParaRPr lang="en-AU" altLang="es-ES" sz="3600" b="1" dirty="0" smtClean="0"/>
          </a:p>
        </p:txBody>
      </p:sp>
      <p:sp>
        <p:nvSpPr>
          <p:cNvPr id="5123" name="Rectangle 3"/>
          <p:cNvSpPr>
            <a:spLocks noGrp="1" noChangeArrowheads="1"/>
          </p:cNvSpPr>
          <p:nvPr>
            <p:ph type="body" idx="1"/>
          </p:nvPr>
        </p:nvSpPr>
        <p:spPr>
          <a:xfrm>
            <a:off x="536378" y="1628800"/>
            <a:ext cx="7920235" cy="1800200"/>
          </a:xfrm>
        </p:spPr>
        <p:txBody>
          <a:bodyPr/>
          <a:lstStyle/>
          <a:p>
            <a:pPr marL="338628" indent="-338628" eaLnBrk="1" fontAlgn="auto" hangingPunct="1">
              <a:spcBef>
                <a:spcPts val="0"/>
              </a:spcBef>
              <a:spcAft>
                <a:spcPts val="600"/>
              </a:spcAft>
              <a:defRPr/>
            </a:pPr>
            <a:r>
              <a:rPr lang="en-US" sz="2800" b="1" dirty="0" smtClean="0">
                <a:solidFill>
                  <a:srgbClr val="4D4D4D"/>
                </a:solidFill>
              </a:rPr>
              <a:t>The </a:t>
            </a:r>
            <a:r>
              <a:rPr lang="en-US" sz="2800" b="1" dirty="0">
                <a:solidFill>
                  <a:srgbClr val="4D4D4D"/>
                </a:solidFill>
              </a:rPr>
              <a:t>number of classes </a:t>
            </a:r>
            <a:r>
              <a:rPr lang="en-US" sz="2800" dirty="0">
                <a:solidFill>
                  <a:srgbClr val="4D4D4D"/>
                </a:solidFill>
              </a:rPr>
              <a:t>- absence of precise rules</a:t>
            </a:r>
          </a:p>
          <a:p>
            <a:pPr marL="738678" lvl="1" indent="-338628" eaLnBrk="1" fontAlgn="auto" hangingPunct="1">
              <a:spcBef>
                <a:spcPts val="0"/>
              </a:spcBef>
              <a:spcAft>
                <a:spcPts val="600"/>
              </a:spcAft>
              <a:defRPr/>
            </a:pPr>
            <a:r>
              <a:rPr lang="en-US" sz="2400" b="1" dirty="0">
                <a:solidFill>
                  <a:srgbClr val="4D4D4D"/>
                </a:solidFill>
              </a:rPr>
              <a:t>Logic</a:t>
            </a:r>
            <a:r>
              <a:rPr lang="en-US" sz="2400" dirty="0">
                <a:solidFill>
                  <a:srgbClr val="4D4D4D"/>
                </a:solidFill>
              </a:rPr>
              <a:t> - It is understood that a high number of classes is closer to reality while a small one implies excessive generalization</a:t>
            </a:r>
          </a:p>
          <a:p>
            <a:pPr marL="738678" lvl="1" indent="-338628" eaLnBrk="1" fontAlgn="auto" hangingPunct="1">
              <a:spcBef>
                <a:spcPts val="0"/>
              </a:spcBef>
              <a:spcAft>
                <a:spcPts val="600"/>
              </a:spcAft>
              <a:defRPr/>
            </a:pPr>
            <a:r>
              <a:rPr lang="en-US" sz="2400" b="1" dirty="0">
                <a:solidFill>
                  <a:srgbClr val="4D4D4D"/>
                </a:solidFill>
              </a:rPr>
              <a:t>Technique</a:t>
            </a:r>
            <a:r>
              <a:rPr lang="en-US" sz="2400" dirty="0">
                <a:solidFill>
                  <a:srgbClr val="4D4D4D"/>
                </a:solidFill>
              </a:rPr>
              <a:t> - Current </a:t>
            </a:r>
            <a:r>
              <a:rPr lang="en-US" sz="2400" dirty="0" smtClean="0">
                <a:solidFill>
                  <a:srgbClr val="4D4D4D"/>
                </a:solidFill>
              </a:rPr>
              <a:t>printing </a:t>
            </a:r>
            <a:r>
              <a:rPr lang="en-US" sz="2400" dirty="0">
                <a:solidFill>
                  <a:srgbClr val="4D4D4D"/>
                </a:solidFill>
              </a:rPr>
              <a:t>media easily allows 256 levels of gray</a:t>
            </a:r>
          </a:p>
          <a:p>
            <a:pPr marL="738678" lvl="1" indent="-338628" eaLnBrk="1" fontAlgn="auto" hangingPunct="1">
              <a:spcBef>
                <a:spcPts val="0"/>
              </a:spcBef>
              <a:spcAft>
                <a:spcPts val="600"/>
              </a:spcAft>
              <a:defRPr/>
            </a:pPr>
            <a:r>
              <a:rPr lang="en-US" sz="2400" b="1" dirty="0">
                <a:solidFill>
                  <a:srgbClr val="4D4D4D"/>
                </a:solidFill>
              </a:rPr>
              <a:t>Visual</a:t>
            </a:r>
            <a:r>
              <a:rPr lang="en-US" sz="2400" dirty="0">
                <a:solidFill>
                  <a:srgbClr val="4D4D4D"/>
                </a:solidFill>
              </a:rPr>
              <a:t> - </a:t>
            </a:r>
            <a:r>
              <a:rPr lang="en-US" sz="2400" dirty="0" smtClean="0">
                <a:solidFill>
                  <a:srgbClr val="4D4D4D"/>
                </a:solidFill>
              </a:rPr>
              <a:t>Pays </a:t>
            </a:r>
            <a:r>
              <a:rPr lang="en-US" sz="2400" dirty="0">
                <a:solidFill>
                  <a:srgbClr val="4D4D4D"/>
                </a:solidFill>
              </a:rPr>
              <a:t>attention to the objective of the map and the user's perceptive possibilities</a:t>
            </a:r>
            <a:endParaRPr lang="es-ES" sz="2400" dirty="0">
              <a:solidFill>
                <a:srgbClr val="4D4D4D"/>
              </a:solidFill>
            </a:endParaRPr>
          </a:p>
        </p:txBody>
      </p:sp>
    </p:spTree>
    <p:extLst>
      <p:ext uri="{BB962C8B-B14F-4D97-AF65-F5344CB8AC3E}">
        <p14:creationId xmlns:p14="http://schemas.microsoft.com/office/powerpoint/2010/main" val="959539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4213" y="28575"/>
            <a:ext cx="7772400" cy="1143000"/>
          </a:xfrm>
        </p:spPr>
        <p:txBody>
          <a:bodyPr/>
          <a:lstStyle/>
          <a:p>
            <a:pPr algn="l" eaLnBrk="1" hangingPunct="1">
              <a:defRPr/>
            </a:pPr>
            <a:r>
              <a:rPr lang="en-US" altLang="es-ES" sz="3600" b="1" dirty="0" smtClean="0"/>
              <a:t>Logic</a:t>
            </a:r>
            <a:endParaRPr lang="en-AU" altLang="es-ES" sz="3600" b="1" dirty="0" smtClean="0"/>
          </a:p>
        </p:txBody>
      </p:sp>
      <p:sp>
        <p:nvSpPr>
          <p:cNvPr id="5123" name="Rectangle 3"/>
          <p:cNvSpPr>
            <a:spLocks noGrp="1" noChangeArrowheads="1"/>
          </p:cNvSpPr>
          <p:nvPr>
            <p:ph type="body" idx="1"/>
          </p:nvPr>
        </p:nvSpPr>
        <p:spPr>
          <a:xfrm>
            <a:off x="536378" y="1628800"/>
            <a:ext cx="7920235" cy="1800200"/>
          </a:xfrm>
        </p:spPr>
        <p:txBody>
          <a:bodyPr/>
          <a:lstStyle/>
          <a:p>
            <a:r>
              <a:rPr lang="en-US" sz="2800" dirty="0"/>
              <a:t>Brooks and Carruthers propose a number of classes equal to or less than five times the decimal logarithm of the number of </a:t>
            </a:r>
            <a:r>
              <a:rPr lang="en-US" sz="2800" dirty="0" smtClean="0"/>
              <a:t>observations</a:t>
            </a:r>
          </a:p>
          <a:p>
            <a:r>
              <a:rPr lang="en-US" sz="2800" dirty="0" err="1" smtClean="0"/>
              <a:t>Huntsberger</a:t>
            </a:r>
            <a:r>
              <a:rPr lang="en-US" sz="2800" dirty="0" smtClean="0"/>
              <a:t> </a:t>
            </a:r>
            <a:r>
              <a:rPr lang="en-US" sz="2800" dirty="0"/>
              <a:t>proposes a number of classes equal to 3.3 times the decimal logarithm of the number of observations</a:t>
            </a:r>
            <a:br>
              <a:rPr lang="en-US" sz="2800" dirty="0"/>
            </a:br>
            <a:r>
              <a:rPr lang="en-US" sz="2800" dirty="0"/>
              <a:t/>
            </a:r>
            <a:br>
              <a:rPr lang="en-US" sz="2800" dirty="0"/>
            </a:br>
            <a:r>
              <a:rPr lang="en-US" sz="2800" i="1" dirty="0">
                <a:solidFill>
                  <a:schemeClr val="accent6">
                    <a:lumMod val="75000"/>
                  </a:schemeClr>
                </a:solidFill>
              </a:rPr>
              <a:t>In both cases the result is a </a:t>
            </a:r>
            <a:r>
              <a:rPr lang="en-US" sz="2800" i="1" dirty="0" smtClean="0">
                <a:solidFill>
                  <a:schemeClr val="accent6">
                    <a:lumMod val="75000"/>
                  </a:schemeClr>
                </a:solidFill>
              </a:rPr>
              <a:t>too </a:t>
            </a:r>
            <a:r>
              <a:rPr lang="en-US" sz="2800" i="1" dirty="0">
                <a:solidFill>
                  <a:schemeClr val="accent6">
                    <a:lumMod val="75000"/>
                  </a:schemeClr>
                </a:solidFill>
              </a:rPr>
              <a:t>high </a:t>
            </a:r>
            <a:r>
              <a:rPr lang="en-US" sz="2800" i="1" dirty="0" smtClean="0">
                <a:solidFill>
                  <a:schemeClr val="accent6">
                    <a:lumMod val="75000"/>
                  </a:schemeClr>
                </a:solidFill>
              </a:rPr>
              <a:t>number of classes</a:t>
            </a:r>
            <a:endParaRPr lang="en-US" sz="2800" i="1" dirty="0">
              <a:solidFill>
                <a:schemeClr val="accent6">
                  <a:lumMod val="75000"/>
                </a:schemeClr>
              </a:solidFill>
            </a:endParaRPr>
          </a:p>
        </p:txBody>
      </p:sp>
    </p:spTree>
    <p:extLst>
      <p:ext uri="{BB962C8B-B14F-4D97-AF65-F5344CB8AC3E}">
        <p14:creationId xmlns:p14="http://schemas.microsoft.com/office/powerpoint/2010/main" val="3996142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4213" y="28575"/>
            <a:ext cx="7772400" cy="1143000"/>
          </a:xfrm>
        </p:spPr>
        <p:txBody>
          <a:bodyPr/>
          <a:lstStyle/>
          <a:p>
            <a:pPr algn="l" eaLnBrk="1" hangingPunct="1">
              <a:defRPr/>
            </a:pPr>
            <a:r>
              <a:rPr lang="en-US" altLang="es-ES" sz="3600" b="1" dirty="0" smtClean="0"/>
              <a:t>Types of classification methods</a:t>
            </a:r>
            <a:endParaRPr lang="en-AU" altLang="es-ES" sz="3600" b="1" dirty="0" smtClean="0"/>
          </a:p>
        </p:txBody>
      </p:sp>
      <p:sp>
        <p:nvSpPr>
          <p:cNvPr id="5123" name="Rectangle 3"/>
          <p:cNvSpPr>
            <a:spLocks noGrp="1" noChangeArrowheads="1"/>
          </p:cNvSpPr>
          <p:nvPr>
            <p:ph type="body" idx="1"/>
          </p:nvPr>
        </p:nvSpPr>
        <p:spPr>
          <a:xfrm>
            <a:off x="536378" y="1628800"/>
            <a:ext cx="7920235" cy="1800200"/>
          </a:xfrm>
        </p:spPr>
        <p:txBody>
          <a:bodyPr/>
          <a:lstStyle/>
          <a:p>
            <a:r>
              <a:rPr lang="en-US" sz="2800" dirty="0" smtClean="0"/>
              <a:t>Intuitive (user defined – own rules)</a:t>
            </a:r>
            <a:endParaRPr lang="en-US" sz="2800" dirty="0"/>
          </a:p>
          <a:p>
            <a:r>
              <a:rPr lang="en-US" sz="2800" dirty="0" smtClean="0"/>
              <a:t>Exogenous (user defined – expert knowledge)</a:t>
            </a:r>
            <a:endParaRPr lang="en-US" sz="2800" dirty="0"/>
          </a:p>
          <a:p>
            <a:r>
              <a:rPr lang="en-US" sz="2800" dirty="0" smtClean="0"/>
              <a:t>Equal </a:t>
            </a:r>
            <a:r>
              <a:rPr lang="en-US" sz="2800" dirty="0"/>
              <a:t>intervals (and by arithmetic or geometric progression)</a:t>
            </a:r>
          </a:p>
          <a:p>
            <a:r>
              <a:rPr lang="en-US" sz="2800" dirty="0" smtClean="0"/>
              <a:t>Quantiles (</a:t>
            </a:r>
            <a:r>
              <a:rPr lang="en-US" sz="2800" dirty="0" err="1" smtClean="0"/>
              <a:t>tertiles</a:t>
            </a:r>
            <a:r>
              <a:rPr lang="en-US" sz="2800" dirty="0" smtClean="0"/>
              <a:t>, quartiles, quintiles…)</a:t>
            </a:r>
            <a:endParaRPr lang="en-US" sz="2800" dirty="0"/>
          </a:p>
          <a:p>
            <a:r>
              <a:rPr lang="en-US" sz="2800" dirty="0" smtClean="0"/>
              <a:t>Standard deviation</a:t>
            </a:r>
            <a:endParaRPr lang="en-US" sz="2800" dirty="0"/>
          </a:p>
          <a:p>
            <a:r>
              <a:rPr lang="en-US" sz="2800" dirty="0" smtClean="0"/>
              <a:t>Natural breaks (Jenks)</a:t>
            </a:r>
            <a:endParaRPr lang="en-US" sz="2800" i="1" dirty="0">
              <a:solidFill>
                <a:schemeClr val="accent6">
                  <a:lumMod val="75000"/>
                </a:schemeClr>
              </a:solidFill>
            </a:endParaRPr>
          </a:p>
        </p:txBody>
      </p:sp>
    </p:spTree>
    <p:extLst>
      <p:ext uri="{BB962C8B-B14F-4D97-AF65-F5344CB8AC3E}">
        <p14:creationId xmlns:p14="http://schemas.microsoft.com/office/powerpoint/2010/main" val="2010296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4213" y="28575"/>
            <a:ext cx="7772400" cy="1143000"/>
          </a:xfrm>
        </p:spPr>
        <p:txBody>
          <a:bodyPr/>
          <a:lstStyle/>
          <a:p>
            <a:pPr algn="l" eaLnBrk="1" hangingPunct="1">
              <a:defRPr/>
            </a:pPr>
            <a:r>
              <a:rPr lang="en-US" altLang="es-ES" sz="3600" b="1" dirty="0" smtClean="0"/>
              <a:t>Intuitive</a:t>
            </a:r>
            <a:endParaRPr lang="en-AU" altLang="es-ES" sz="3600" b="1" dirty="0" smtClean="0"/>
          </a:p>
        </p:txBody>
      </p:sp>
      <p:sp>
        <p:nvSpPr>
          <p:cNvPr id="5123" name="Rectangle 3"/>
          <p:cNvSpPr>
            <a:spLocks noGrp="1" noChangeArrowheads="1"/>
          </p:cNvSpPr>
          <p:nvPr>
            <p:ph type="body" idx="1"/>
          </p:nvPr>
        </p:nvSpPr>
        <p:spPr>
          <a:xfrm>
            <a:off x="536378" y="1412776"/>
            <a:ext cx="8356102" cy="1800200"/>
          </a:xfrm>
        </p:spPr>
        <p:txBody>
          <a:bodyPr/>
          <a:lstStyle/>
          <a:p>
            <a:r>
              <a:rPr lang="en-US" sz="2400" dirty="0"/>
              <a:t>It may be based on observed discontinuities in the data or</a:t>
            </a:r>
          </a:p>
          <a:p>
            <a:r>
              <a:rPr lang="en-US" sz="2400" dirty="0"/>
              <a:t>In the experience of the cartographer who decides an a priori classification</a:t>
            </a:r>
          </a:p>
          <a:p>
            <a:r>
              <a:rPr lang="en-US" sz="2400" dirty="0"/>
              <a:t>Impossible to compare</a:t>
            </a:r>
          </a:p>
          <a:p>
            <a:r>
              <a:rPr lang="en-US" sz="2400" dirty="0" smtClean="0"/>
              <a:t>To be avoided </a:t>
            </a:r>
            <a:r>
              <a:rPr lang="en-US" sz="2400" dirty="0"/>
              <a:t>except in very particular cases</a:t>
            </a:r>
            <a:endParaRPr lang="en-US" sz="2400" i="1" dirty="0">
              <a:solidFill>
                <a:schemeClr val="accent6">
                  <a:lumMod val="75000"/>
                </a:schemeClr>
              </a:solidFill>
            </a:endParaRPr>
          </a:p>
        </p:txBody>
      </p:sp>
      <p:sp>
        <p:nvSpPr>
          <p:cNvPr id="2" name="Rectángulo 1"/>
          <p:cNvSpPr/>
          <p:nvPr/>
        </p:nvSpPr>
        <p:spPr>
          <a:xfrm>
            <a:off x="714719" y="3573016"/>
            <a:ext cx="3960440" cy="461665"/>
          </a:xfrm>
          <a:prstGeom prst="rect">
            <a:avLst/>
          </a:prstGeom>
        </p:spPr>
        <p:txBody>
          <a:bodyPr wrap="square">
            <a:spAutoFit/>
          </a:bodyPr>
          <a:lstStyle/>
          <a:p>
            <a:r>
              <a:rPr lang="en-US" dirty="0" smtClean="0">
                <a:solidFill>
                  <a:schemeClr val="accent6">
                    <a:lumMod val="75000"/>
                  </a:schemeClr>
                </a:solidFill>
                <a:latin typeface="Calibri" panose="020F0502020204030204" pitchFamily="34" charset="0"/>
                <a:cs typeface="Calibri" panose="020F0502020204030204" pitchFamily="34" charset="0"/>
              </a:rPr>
              <a:t>Warning: it can be misleading</a:t>
            </a:r>
            <a:endParaRPr lang="es-ES" dirty="0">
              <a:solidFill>
                <a:schemeClr val="accent6">
                  <a:lumMod val="75000"/>
                </a:schemeClr>
              </a:solidFill>
              <a:latin typeface="Calibri" panose="020F0502020204030204" pitchFamily="34" charset="0"/>
              <a:cs typeface="Calibri" panose="020F0502020204030204" pitchFamily="34" charset="0"/>
            </a:endParaRP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0565" y="3570997"/>
            <a:ext cx="2521915" cy="3021178"/>
          </a:xfrm>
          <a:prstGeom prst="rect">
            <a:avLst/>
          </a:prstGeom>
        </p:spPr>
      </p:pic>
      <p:pic>
        <p:nvPicPr>
          <p:cNvPr id="6" name="Imagen 5"/>
          <p:cNvPicPr>
            <a:picLocks noChangeAspect="1"/>
          </p:cNvPicPr>
          <p:nvPr/>
        </p:nvPicPr>
        <p:blipFill>
          <a:blip r:embed="rId4"/>
          <a:stretch>
            <a:fillRect/>
          </a:stretch>
        </p:blipFill>
        <p:spPr>
          <a:xfrm>
            <a:off x="2483768" y="4034681"/>
            <a:ext cx="3577590" cy="2667000"/>
          </a:xfrm>
          <a:prstGeom prst="rect">
            <a:avLst/>
          </a:prstGeom>
        </p:spPr>
      </p:pic>
    </p:spTree>
    <p:extLst>
      <p:ext uri="{BB962C8B-B14F-4D97-AF65-F5344CB8AC3E}">
        <p14:creationId xmlns:p14="http://schemas.microsoft.com/office/powerpoint/2010/main" val="93562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4213" y="28575"/>
            <a:ext cx="7772400" cy="1143000"/>
          </a:xfrm>
        </p:spPr>
        <p:txBody>
          <a:bodyPr/>
          <a:lstStyle/>
          <a:p>
            <a:pPr algn="l" eaLnBrk="1" hangingPunct="1">
              <a:defRPr/>
            </a:pPr>
            <a:r>
              <a:rPr lang="en-US" altLang="es-ES" sz="3600" b="1" dirty="0" smtClean="0"/>
              <a:t>Exogenous</a:t>
            </a:r>
            <a:endParaRPr lang="en-US" altLang="es-ES" sz="3600" b="1" dirty="0" smtClean="0"/>
          </a:p>
        </p:txBody>
      </p:sp>
      <p:sp>
        <p:nvSpPr>
          <p:cNvPr id="5123" name="Rectangle 3"/>
          <p:cNvSpPr>
            <a:spLocks noGrp="1" noChangeArrowheads="1"/>
          </p:cNvSpPr>
          <p:nvPr>
            <p:ph type="body" idx="1"/>
          </p:nvPr>
        </p:nvSpPr>
        <p:spPr>
          <a:xfrm>
            <a:off x="539552" y="1915478"/>
            <a:ext cx="8356102" cy="1800200"/>
          </a:xfrm>
        </p:spPr>
        <p:txBody>
          <a:bodyPr/>
          <a:lstStyle/>
          <a:p>
            <a:r>
              <a:rPr lang="en-US" sz="2400" dirty="0"/>
              <a:t>They are based on an external benchmark (</a:t>
            </a:r>
            <a:r>
              <a:rPr lang="en-US" sz="2400" dirty="0" err="1"/>
              <a:t>eg</a:t>
            </a:r>
            <a:r>
              <a:rPr lang="en-US" sz="2400" dirty="0"/>
              <a:t> GDP of Spanish regions with respect to the European average)</a:t>
            </a:r>
          </a:p>
          <a:p>
            <a:r>
              <a:rPr lang="en-US" sz="2400" dirty="0" smtClean="0"/>
              <a:t>They allow </a:t>
            </a:r>
            <a:r>
              <a:rPr lang="en-US" sz="2400" dirty="0"/>
              <a:t>comparisons</a:t>
            </a:r>
            <a:endParaRPr lang="en-US" sz="2400" i="1" dirty="0">
              <a:solidFill>
                <a:schemeClr val="accent6">
                  <a:lumMod val="75000"/>
                </a:schemeClr>
              </a:solidFill>
            </a:endParaRPr>
          </a:p>
        </p:txBody>
      </p:sp>
      <p:sp>
        <p:nvSpPr>
          <p:cNvPr id="3" name="Rectángulo 2"/>
          <p:cNvSpPr/>
          <p:nvPr/>
        </p:nvSpPr>
        <p:spPr>
          <a:xfrm>
            <a:off x="1403648" y="3717032"/>
            <a:ext cx="6048672" cy="830997"/>
          </a:xfrm>
          <a:prstGeom prst="rect">
            <a:avLst/>
          </a:prstGeom>
        </p:spPr>
        <p:txBody>
          <a:bodyPr wrap="square">
            <a:spAutoFit/>
          </a:bodyPr>
          <a:lstStyle/>
          <a:p>
            <a:pPr algn="ctr"/>
            <a:r>
              <a:rPr lang="en-US" i="1" dirty="0">
                <a:solidFill>
                  <a:schemeClr val="accent6">
                    <a:lumMod val="75000"/>
                  </a:schemeClr>
                </a:solidFill>
                <a:latin typeface="Calibri" panose="020F0502020204030204" pitchFamily="34" charset="0"/>
                <a:cs typeface="Calibri" panose="020F0502020204030204" pitchFamily="34" charset="0"/>
              </a:rPr>
              <a:t>In practice, both this method and the previous one materialize in the same way</a:t>
            </a:r>
            <a:endParaRPr lang="es-ES" i="1" dirty="0">
              <a:solidFill>
                <a:schemeClr val="accent6">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16189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4213" y="28575"/>
            <a:ext cx="7772400" cy="1143000"/>
          </a:xfrm>
        </p:spPr>
        <p:txBody>
          <a:bodyPr/>
          <a:lstStyle/>
          <a:p>
            <a:pPr algn="l" eaLnBrk="1" hangingPunct="1">
              <a:defRPr/>
            </a:pPr>
            <a:r>
              <a:rPr lang="en-US" altLang="es-ES" sz="3600" b="1" dirty="0" smtClean="0"/>
              <a:t>Equal interval</a:t>
            </a:r>
            <a:endParaRPr lang="en-AU" altLang="es-ES" sz="3600" b="1" dirty="0" smtClean="0"/>
          </a:p>
        </p:txBody>
      </p:sp>
      <p:sp>
        <p:nvSpPr>
          <p:cNvPr id="5123" name="Rectangle 3"/>
          <p:cNvSpPr>
            <a:spLocks noGrp="1" noChangeArrowheads="1"/>
          </p:cNvSpPr>
          <p:nvPr>
            <p:ph type="body" idx="1"/>
          </p:nvPr>
        </p:nvSpPr>
        <p:spPr>
          <a:xfrm>
            <a:off x="536378" y="1412776"/>
            <a:ext cx="8356102" cy="1800200"/>
          </a:xfrm>
        </p:spPr>
        <p:txBody>
          <a:bodyPr/>
          <a:lstStyle/>
          <a:p>
            <a:r>
              <a:rPr lang="en-US" sz="2400" dirty="0" smtClean="0"/>
              <a:t>Frequently used</a:t>
            </a:r>
          </a:p>
          <a:p>
            <a:r>
              <a:rPr lang="en-US" sz="2400" dirty="0" smtClean="0"/>
              <a:t>All classes present same class width</a:t>
            </a:r>
          </a:p>
          <a:p>
            <a:pPr marL="0" indent="0">
              <a:buNone/>
            </a:pPr>
            <a:endParaRPr lang="en-US" sz="2400" i="1" dirty="0">
              <a:solidFill>
                <a:schemeClr val="accent6">
                  <a:lumMod val="75000"/>
                </a:schemeClr>
              </a:solidFill>
            </a:endParaRPr>
          </a:p>
        </p:txBody>
      </p:sp>
      <p:sp>
        <p:nvSpPr>
          <p:cNvPr id="2" name="Rectángulo 1"/>
          <p:cNvSpPr/>
          <p:nvPr/>
        </p:nvSpPr>
        <p:spPr>
          <a:xfrm>
            <a:off x="756591" y="2430439"/>
            <a:ext cx="7304735" cy="830997"/>
          </a:xfrm>
          <a:prstGeom prst="rect">
            <a:avLst/>
          </a:prstGeom>
        </p:spPr>
        <p:txBody>
          <a:bodyPr wrap="square">
            <a:spAutoFit/>
          </a:bodyPr>
          <a:lstStyle/>
          <a:p>
            <a:r>
              <a:rPr lang="en-US" dirty="0">
                <a:solidFill>
                  <a:schemeClr val="accent6">
                    <a:lumMod val="75000"/>
                  </a:schemeClr>
                </a:solidFill>
                <a:latin typeface="Calibri" panose="020F0502020204030204" pitchFamily="34" charset="0"/>
                <a:cs typeface="Calibri" panose="020F0502020204030204" pitchFamily="34" charset="0"/>
              </a:rPr>
              <a:t>Only appropriate in case of </a:t>
            </a:r>
            <a:r>
              <a:rPr lang="en-US" dirty="0" smtClean="0">
                <a:solidFill>
                  <a:schemeClr val="accent6">
                    <a:lumMod val="75000"/>
                  </a:schemeClr>
                </a:solidFill>
                <a:latin typeface="Calibri" panose="020F0502020204030204" pitchFamily="34" charset="0"/>
                <a:cs typeface="Calibri" panose="020F0502020204030204" pitchFamily="34" charset="0"/>
              </a:rPr>
              <a:t>similar size </a:t>
            </a:r>
            <a:r>
              <a:rPr lang="en-US" dirty="0">
                <a:solidFill>
                  <a:schemeClr val="accent6">
                    <a:lumMod val="75000"/>
                  </a:schemeClr>
                </a:solidFill>
                <a:latin typeface="Calibri" panose="020F0502020204030204" pitchFamily="34" charset="0"/>
                <a:cs typeface="Calibri" panose="020F0502020204030204" pitchFamily="34" charset="0"/>
              </a:rPr>
              <a:t>areas and where the histogram is rectangular</a:t>
            </a:r>
            <a:endParaRPr lang="es-ES" dirty="0">
              <a:solidFill>
                <a:schemeClr val="accent6">
                  <a:lumMod val="75000"/>
                </a:schemeClr>
              </a:solidFill>
              <a:latin typeface="Calibri" panose="020F0502020204030204" pitchFamily="34" charset="0"/>
              <a:cs typeface="Calibri" panose="020F0502020204030204" pitchFamily="34" charset="0"/>
            </a:endParaRPr>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3645024"/>
            <a:ext cx="2521915" cy="3021178"/>
          </a:xfrm>
          <a:prstGeom prst="rect">
            <a:avLst/>
          </a:prstGeom>
        </p:spPr>
      </p:pic>
      <p:pic>
        <p:nvPicPr>
          <p:cNvPr id="8" name="Imagen 7"/>
          <p:cNvPicPr>
            <a:picLocks noChangeAspect="1"/>
          </p:cNvPicPr>
          <p:nvPr/>
        </p:nvPicPr>
        <p:blipFill>
          <a:blip r:embed="rId4"/>
          <a:stretch>
            <a:fillRect/>
          </a:stretch>
        </p:blipFill>
        <p:spPr>
          <a:xfrm>
            <a:off x="2627784" y="3980152"/>
            <a:ext cx="3562350" cy="2686050"/>
          </a:xfrm>
          <a:prstGeom prst="rect">
            <a:avLst/>
          </a:prstGeom>
        </p:spPr>
      </p:pic>
    </p:spTree>
    <p:extLst>
      <p:ext uri="{BB962C8B-B14F-4D97-AF65-F5344CB8AC3E}">
        <p14:creationId xmlns:p14="http://schemas.microsoft.com/office/powerpoint/2010/main" val="26909160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4213" y="28575"/>
            <a:ext cx="7772400" cy="1143000"/>
          </a:xfrm>
        </p:spPr>
        <p:txBody>
          <a:bodyPr/>
          <a:lstStyle/>
          <a:p>
            <a:pPr algn="l" eaLnBrk="1" hangingPunct="1">
              <a:defRPr/>
            </a:pPr>
            <a:r>
              <a:rPr lang="en-US" altLang="es-ES" sz="3600" b="1" dirty="0" smtClean="0"/>
              <a:t>Quantiles</a:t>
            </a:r>
            <a:endParaRPr lang="en-AU" altLang="es-ES" sz="3600" b="1" dirty="0" smtClean="0"/>
          </a:p>
        </p:txBody>
      </p:sp>
      <p:sp>
        <p:nvSpPr>
          <p:cNvPr id="5123" name="Rectangle 3"/>
          <p:cNvSpPr>
            <a:spLocks noGrp="1" noChangeArrowheads="1"/>
          </p:cNvSpPr>
          <p:nvPr>
            <p:ph type="body" idx="1"/>
          </p:nvPr>
        </p:nvSpPr>
        <p:spPr>
          <a:xfrm>
            <a:off x="536378" y="1412776"/>
            <a:ext cx="8356102" cy="1800200"/>
          </a:xfrm>
        </p:spPr>
        <p:txBody>
          <a:bodyPr/>
          <a:lstStyle/>
          <a:p>
            <a:r>
              <a:rPr lang="en-US" sz="2400" dirty="0"/>
              <a:t>Ensures equal number of elements in each class</a:t>
            </a:r>
          </a:p>
          <a:p>
            <a:r>
              <a:rPr lang="en-US" sz="2400" dirty="0" smtClean="0"/>
              <a:t>Ignores </a:t>
            </a:r>
            <a:r>
              <a:rPr lang="en-US" sz="2400" dirty="0"/>
              <a:t>the distribution characteristics</a:t>
            </a:r>
            <a:endParaRPr lang="en-US" sz="2400" i="1" dirty="0">
              <a:solidFill>
                <a:schemeClr val="accent6">
                  <a:lumMod val="75000"/>
                </a:schemeClr>
              </a:solidFill>
            </a:endParaRPr>
          </a:p>
        </p:txBody>
      </p:sp>
      <p:sp>
        <p:nvSpPr>
          <p:cNvPr id="2" name="Rectángulo 1"/>
          <p:cNvSpPr/>
          <p:nvPr/>
        </p:nvSpPr>
        <p:spPr>
          <a:xfrm>
            <a:off x="756591" y="2430439"/>
            <a:ext cx="7304735" cy="830997"/>
          </a:xfrm>
          <a:prstGeom prst="rect">
            <a:avLst/>
          </a:prstGeom>
        </p:spPr>
        <p:txBody>
          <a:bodyPr wrap="square">
            <a:spAutoFit/>
          </a:bodyPr>
          <a:lstStyle/>
          <a:p>
            <a:r>
              <a:rPr lang="en-US" dirty="0">
                <a:solidFill>
                  <a:schemeClr val="accent6">
                    <a:lumMod val="75000"/>
                  </a:schemeClr>
                </a:solidFill>
                <a:latin typeface="Calibri" panose="020F0502020204030204" pitchFamily="34" charset="0"/>
                <a:cs typeface="Calibri" panose="020F0502020204030204" pitchFamily="34" charset="0"/>
              </a:rPr>
              <a:t>Caution with very different size areas </a:t>
            </a:r>
            <a:r>
              <a:rPr lang="en-US" dirty="0" smtClean="0">
                <a:solidFill>
                  <a:schemeClr val="accent6">
                    <a:lumMod val="75000"/>
                  </a:schemeClr>
                </a:solidFill>
                <a:latin typeface="Calibri" panose="020F0502020204030204" pitchFamily="34" charset="0"/>
                <a:cs typeface="Calibri" panose="020F0502020204030204" pitchFamily="34" charset="0"/>
              </a:rPr>
              <a:t>– it can </a:t>
            </a:r>
            <a:r>
              <a:rPr lang="en-US" dirty="0">
                <a:solidFill>
                  <a:schemeClr val="accent6">
                    <a:lumMod val="75000"/>
                  </a:schemeClr>
                </a:solidFill>
                <a:latin typeface="Calibri" panose="020F0502020204030204" pitchFamily="34" charset="0"/>
                <a:cs typeface="Calibri" panose="020F0502020204030204" pitchFamily="34" charset="0"/>
              </a:rPr>
              <a:t>be solved with average per area</a:t>
            </a:r>
            <a:endParaRPr lang="es-ES" dirty="0">
              <a:solidFill>
                <a:schemeClr val="accent6">
                  <a:lumMod val="75000"/>
                </a:schemeClr>
              </a:solidFill>
              <a:latin typeface="Calibri" panose="020F0502020204030204" pitchFamily="34" charset="0"/>
              <a:cs typeface="Calibri" panose="020F0502020204030204" pitchFamily="34" charset="0"/>
            </a:endParaRPr>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3454177"/>
            <a:ext cx="2521915" cy="3021178"/>
          </a:xfrm>
          <a:prstGeom prst="rect">
            <a:avLst/>
          </a:prstGeom>
        </p:spPr>
      </p:pic>
      <p:pic>
        <p:nvPicPr>
          <p:cNvPr id="10" name="Imagen 9"/>
          <p:cNvPicPr>
            <a:picLocks noChangeAspect="1"/>
          </p:cNvPicPr>
          <p:nvPr/>
        </p:nvPicPr>
        <p:blipFill>
          <a:blip r:embed="rId4"/>
          <a:stretch>
            <a:fillRect/>
          </a:stretch>
        </p:blipFill>
        <p:spPr>
          <a:xfrm>
            <a:off x="1475656" y="3475555"/>
            <a:ext cx="3573780" cy="2667000"/>
          </a:xfrm>
          <a:prstGeom prst="rect">
            <a:avLst/>
          </a:prstGeom>
        </p:spPr>
      </p:pic>
    </p:spTree>
    <p:extLst>
      <p:ext uri="{BB962C8B-B14F-4D97-AF65-F5344CB8AC3E}">
        <p14:creationId xmlns:p14="http://schemas.microsoft.com/office/powerpoint/2010/main" val="325457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4213" y="28575"/>
            <a:ext cx="7772400" cy="1143000"/>
          </a:xfrm>
        </p:spPr>
        <p:txBody>
          <a:bodyPr/>
          <a:lstStyle/>
          <a:p>
            <a:pPr algn="l" eaLnBrk="1" hangingPunct="1">
              <a:defRPr/>
            </a:pPr>
            <a:r>
              <a:rPr lang="en-US" altLang="es-ES" sz="3600" b="1" dirty="0" smtClean="0"/>
              <a:t>Natural breaks (Jenks)</a:t>
            </a:r>
            <a:endParaRPr lang="en-AU" altLang="es-ES" sz="3600" b="1" dirty="0" smtClean="0"/>
          </a:p>
        </p:txBody>
      </p:sp>
      <p:sp>
        <p:nvSpPr>
          <p:cNvPr id="5123" name="Rectangle 3"/>
          <p:cNvSpPr>
            <a:spLocks noGrp="1" noChangeArrowheads="1"/>
          </p:cNvSpPr>
          <p:nvPr>
            <p:ph type="body" idx="1"/>
          </p:nvPr>
        </p:nvSpPr>
        <p:spPr>
          <a:xfrm>
            <a:off x="536378" y="1412776"/>
            <a:ext cx="8356102" cy="1800200"/>
          </a:xfrm>
        </p:spPr>
        <p:txBody>
          <a:bodyPr/>
          <a:lstStyle/>
          <a:p>
            <a:r>
              <a:rPr lang="en-US" sz="2400" dirty="0" smtClean="0"/>
              <a:t>It is calculated around the statistical </a:t>
            </a:r>
            <a:r>
              <a:rPr lang="en-US" sz="2400" dirty="0"/>
              <a:t>variance</a:t>
            </a:r>
          </a:p>
          <a:p>
            <a:r>
              <a:rPr lang="en-US" sz="2400" dirty="0"/>
              <a:t>Through an iterative process, it seeks to minimize the </a:t>
            </a:r>
            <a:r>
              <a:rPr lang="en-US" sz="2400" dirty="0" smtClean="0"/>
              <a:t>intra-class </a:t>
            </a:r>
            <a:r>
              <a:rPr lang="en-US" sz="2400" dirty="0"/>
              <a:t>variance, that is, it seeks to maximize the homogeneity of the classes</a:t>
            </a:r>
            <a:endParaRPr lang="en-US" sz="2400" i="1" dirty="0">
              <a:solidFill>
                <a:schemeClr val="accent6">
                  <a:lumMod val="75000"/>
                </a:schemeClr>
              </a:solidFill>
            </a:endParaRPr>
          </a:p>
        </p:txBody>
      </p:sp>
      <p:sp>
        <p:nvSpPr>
          <p:cNvPr id="2" name="Rectángulo 1"/>
          <p:cNvSpPr/>
          <p:nvPr/>
        </p:nvSpPr>
        <p:spPr>
          <a:xfrm>
            <a:off x="564464" y="5885559"/>
            <a:ext cx="7304735" cy="830997"/>
          </a:xfrm>
          <a:prstGeom prst="rect">
            <a:avLst/>
          </a:prstGeom>
        </p:spPr>
        <p:txBody>
          <a:bodyPr wrap="square">
            <a:spAutoFit/>
          </a:bodyPr>
          <a:lstStyle/>
          <a:p>
            <a:r>
              <a:rPr lang="en-US" i="1" dirty="0">
                <a:solidFill>
                  <a:schemeClr val="accent6">
                    <a:lumMod val="75000"/>
                  </a:schemeClr>
                </a:solidFill>
                <a:latin typeface="Calibri" panose="020F0502020204030204" pitchFamily="34" charset="0"/>
                <a:cs typeface="Calibri" panose="020F0502020204030204" pitchFamily="34" charset="0"/>
              </a:rPr>
              <a:t>It helps to determine more or less homogeneous groups. Offers poor results in defining class boundaries</a:t>
            </a:r>
            <a:endParaRPr lang="es-ES" i="1" dirty="0">
              <a:solidFill>
                <a:schemeClr val="accent6">
                  <a:lumMod val="75000"/>
                </a:schemeClr>
              </a:solidFill>
              <a:latin typeface="Calibri" panose="020F0502020204030204" pitchFamily="34" charset="0"/>
              <a:cs typeface="Calibri" panose="020F0502020204030204" pitchFamily="34" charset="0"/>
            </a:endParaRPr>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4960" y="2864381"/>
            <a:ext cx="2521915" cy="3021178"/>
          </a:xfrm>
          <a:prstGeom prst="rect">
            <a:avLst/>
          </a:prstGeom>
        </p:spPr>
      </p:pic>
      <p:pic>
        <p:nvPicPr>
          <p:cNvPr id="8" name="Imagen 7"/>
          <p:cNvPicPr>
            <a:picLocks noChangeAspect="1"/>
          </p:cNvPicPr>
          <p:nvPr/>
        </p:nvPicPr>
        <p:blipFill>
          <a:blip r:embed="rId4"/>
          <a:stretch>
            <a:fillRect/>
          </a:stretch>
        </p:blipFill>
        <p:spPr>
          <a:xfrm>
            <a:off x="1167319" y="3049090"/>
            <a:ext cx="3547110" cy="2651760"/>
          </a:xfrm>
          <a:prstGeom prst="rect">
            <a:avLst/>
          </a:prstGeom>
        </p:spPr>
      </p:pic>
    </p:spTree>
    <p:extLst>
      <p:ext uri="{BB962C8B-B14F-4D97-AF65-F5344CB8AC3E}">
        <p14:creationId xmlns:p14="http://schemas.microsoft.com/office/powerpoint/2010/main" val="3509302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4213" y="28575"/>
            <a:ext cx="7772400" cy="1143000"/>
          </a:xfrm>
        </p:spPr>
        <p:txBody>
          <a:bodyPr/>
          <a:lstStyle/>
          <a:p>
            <a:pPr algn="l" eaLnBrk="1" hangingPunct="1">
              <a:defRPr/>
            </a:pPr>
            <a:r>
              <a:rPr lang="en-AU" altLang="es-ES" sz="3600" b="1" dirty="0" smtClean="0"/>
              <a:t>Data levels of measurement</a:t>
            </a:r>
            <a:endParaRPr lang="en-AU" altLang="es-ES" sz="3600" b="1" dirty="0" smtClean="0"/>
          </a:p>
        </p:txBody>
      </p:sp>
      <p:sp>
        <p:nvSpPr>
          <p:cNvPr id="5123" name="Rectangle 3"/>
          <p:cNvSpPr>
            <a:spLocks noGrp="1" noChangeArrowheads="1"/>
          </p:cNvSpPr>
          <p:nvPr>
            <p:ph type="body" idx="1"/>
          </p:nvPr>
        </p:nvSpPr>
        <p:spPr>
          <a:xfrm>
            <a:off x="285751" y="1268413"/>
            <a:ext cx="1621954" cy="1872555"/>
          </a:xfrm>
        </p:spPr>
        <p:txBody>
          <a:bodyPr/>
          <a:lstStyle/>
          <a:p>
            <a:pPr eaLnBrk="1" hangingPunct="1">
              <a:spcBef>
                <a:spcPct val="0"/>
              </a:spcBef>
              <a:spcAft>
                <a:spcPts val="600"/>
              </a:spcAft>
            </a:pPr>
            <a:r>
              <a:rPr lang="en-AU" altLang="es-ES" sz="2200" dirty="0" smtClean="0">
                <a:solidFill>
                  <a:srgbClr val="4D4D4D"/>
                </a:solidFill>
              </a:rPr>
              <a:t>Nominal</a:t>
            </a:r>
          </a:p>
          <a:p>
            <a:pPr eaLnBrk="1" hangingPunct="1">
              <a:spcBef>
                <a:spcPct val="0"/>
              </a:spcBef>
              <a:spcAft>
                <a:spcPts val="600"/>
              </a:spcAft>
            </a:pPr>
            <a:r>
              <a:rPr lang="en-AU" altLang="es-ES" sz="2200" dirty="0" smtClean="0">
                <a:solidFill>
                  <a:srgbClr val="4D4D4D"/>
                </a:solidFill>
              </a:rPr>
              <a:t>Ordinal</a:t>
            </a:r>
          </a:p>
          <a:p>
            <a:pPr eaLnBrk="1" hangingPunct="1">
              <a:spcBef>
                <a:spcPct val="0"/>
              </a:spcBef>
              <a:spcAft>
                <a:spcPts val="600"/>
              </a:spcAft>
            </a:pPr>
            <a:r>
              <a:rPr lang="en-AU" altLang="es-ES" sz="2200" dirty="0" smtClean="0">
                <a:solidFill>
                  <a:srgbClr val="4D4D4D"/>
                </a:solidFill>
              </a:rPr>
              <a:t>Interval</a:t>
            </a:r>
          </a:p>
          <a:p>
            <a:pPr eaLnBrk="1" hangingPunct="1">
              <a:spcBef>
                <a:spcPct val="0"/>
              </a:spcBef>
              <a:spcAft>
                <a:spcPts val="600"/>
              </a:spcAft>
            </a:pPr>
            <a:r>
              <a:rPr lang="en-AU" altLang="es-ES" sz="2200" dirty="0" smtClean="0">
                <a:solidFill>
                  <a:srgbClr val="4D4D4D"/>
                </a:solidFill>
              </a:rPr>
              <a:t>Ratio</a:t>
            </a:r>
            <a:endParaRPr lang="en-AU" altLang="es-ES" sz="2200" dirty="0" smtClean="0">
              <a:solidFill>
                <a:srgbClr val="4D4D4D"/>
              </a:solidFill>
            </a:endParaRPr>
          </a:p>
        </p:txBody>
      </p:sp>
      <p:pic>
        <p:nvPicPr>
          <p:cNvPr id="2" name="Imagen 1">
            <a:hlinkClick r:id="rId3"/>
          </p:cNvPr>
          <p:cNvPicPr>
            <a:picLocks noChangeAspect="1"/>
          </p:cNvPicPr>
          <p:nvPr/>
        </p:nvPicPr>
        <p:blipFill>
          <a:blip r:embed="rId4"/>
          <a:stretch>
            <a:fillRect/>
          </a:stretch>
        </p:blipFill>
        <p:spPr>
          <a:xfrm>
            <a:off x="2123728" y="1340768"/>
            <a:ext cx="6753225" cy="3962400"/>
          </a:xfrm>
          <a:prstGeom prst="rect">
            <a:avLst/>
          </a:prstGeom>
        </p:spPr>
      </p:pic>
    </p:spTree>
    <p:extLst>
      <p:ext uri="{BB962C8B-B14F-4D97-AF65-F5344CB8AC3E}">
        <p14:creationId xmlns:p14="http://schemas.microsoft.com/office/powerpoint/2010/main" val="2188417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4213" y="28575"/>
            <a:ext cx="7772400" cy="1143000"/>
          </a:xfrm>
        </p:spPr>
        <p:txBody>
          <a:bodyPr/>
          <a:lstStyle/>
          <a:p>
            <a:pPr algn="l" eaLnBrk="1" hangingPunct="1">
              <a:defRPr/>
            </a:pPr>
            <a:r>
              <a:rPr lang="en-US" altLang="es-ES" sz="3600" b="1" dirty="0" smtClean="0"/>
              <a:t>Standard deviation</a:t>
            </a:r>
            <a:endParaRPr lang="en-AU" altLang="es-ES" sz="3600" b="1" dirty="0" smtClean="0"/>
          </a:p>
        </p:txBody>
      </p:sp>
      <p:sp>
        <p:nvSpPr>
          <p:cNvPr id="5123" name="Rectangle 3"/>
          <p:cNvSpPr>
            <a:spLocks noGrp="1" noChangeArrowheads="1"/>
          </p:cNvSpPr>
          <p:nvPr>
            <p:ph type="body" idx="1"/>
          </p:nvPr>
        </p:nvSpPr>
        <p:spPr>
          <a:xfrm>
            <a:off x="536378" y="1412776"/>
            <a:ext cx="8356102" cy="1800200"/>
          </a:xfrm>
        </p:spPr>
        <p:txBody>
          <a:bodyPr/>
          <a:lstStyle/>
          <a:p>
            <a:r>
              <a:rPr lang="en-US" sz="2400" dirty="0"/>
              <a:t>Only appropriate in case of having a </a:t>
            </a:r>
            <a:r>
              <a:rPr lang="en-US" sz="2400" dirty="0" smtClean="0"/>
              <a:t>variable of normal distribution.</a:t>
            </a:r>
          </a:p>
          <a:p>
            <a:r>
              <a:rPr lang="en-US" sz="2400" dirty="0" smtClean="0"/>
              <a:t>Of </a:t>
            </a:r>
            <a:r>
              <a:rPr lang="en-US" sz="2400" dirty="0"/>
              <a:t>interest when trying to emphasize deviation from the mean</a:t>
            </a:r>
            <a:endParaRPr lang="en-US" sz="2400" i="1" dirty="0">
              <a:solidFill>
                <a:schemeClr val="accent6">
                  <a:lumMod val="75000"/>
                </a:schemeClr>
              </a:solidFill>
            </a:endParaRPr>
          </a:p>
        </p:txBody>
      </p:sp>
      <p:pic>
        <p:nvPicPr>
          <p:cNvPr id="9" name="Imagen 8"/>
          <p:cNvPicPr>
            <a:picLocks noChangeAspect="1"/>
          </p:cNvPicPr>
          <p:nvPr/>
        </p:nvPicPr>
        <p:blipFill>
          <a:blip r:embed="rId3"/>
          <a:stretch>
            <a:fillRect/>
          </a:stretch>
        </p:blipFill>
        <p:spPr>
          <a:xfrm>
            <a:off x="899592" y="3212976"/>
            <a:ext cx="3562350" cy="2667000"/>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1602" y="3108304"/>
            <a:ext cx="2521915" cy="3021178"/>
          </a:xfrm>
          <a:prstGeom prst="rect">
            <a:avLst/>
          </a:prstGeom>
        </p:spPr>
      </p:pic>
    </p:spTree>
    <p:extLst>
      <p:ext uri="{BB962C8B-B14F-4D97-AF65-F5344CB8AC3E}">
        <p14:creationId xmlns:p14="http://schemas.microsoft.com/office/powerpoint/2010/main" val="26646638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44450"/>
            <a:ext cx="7772400" cy="1143000"/>
          </a:xfrm>
        </p:spPr>
        <p:txBody>
          <a:bodyPr/>
          <a:lstStyle/>
          <a:p>
            <a:pPr algn="l" eaLnBrk="1" hangingPunct="1">
              <a:defRPr/>
            </a:pPr>
            <a:r>
              <a:rPr lang="en-AU" b="1" dirty="0" smtClean="0"/>
              <a:t>Bibliography</a:t>
            </a:r>
            <a:endParaRPr lang="en-AU" sz="4000" b="1" dirty="0" smtClean="0"/>
          </a:p>
        </p:txBody>
      </p:sp>
      <p:sp>
        <p:nvSpPr>
          <p:cNvPr id="24579" name="Rectangle 3"/>
          <p:cNvSpPr>
            <a:spLocks noGrp="1" noChangeArrowheads="1"/>
          </p:cNvSpPr>
          <p:nvPr>
            <p:ph type="body" idx="1"/>
          </p:nvPr>
        </p:nvSpPr>
        <p:spPr>
          <a:xfrm>
            <a:off x="708025" y="1557338"/>
            <a:ext cx="7772400" cy="4114800"/>
          </a:xfrm>
        </p:spPr>
        <p:txBody>
          <a:bodyPr/>
          <a:lstStyle/>
          <a:p>
            <a:pPr algn="just" eaLnBrk="1" hangingPunct="1">
              <a:lnSpc>
                <a:spcPct val="90000"/>
              </a:lnSpc>
            </a:pPr>
            <a:r>
              <a:rPr lang="fr-FR" altLang="es-ES" sz="2000" smtClean="0">
                <a:solidFill>
                  <a:srgbClr val="003300"/>
                </a:solidFill>
              </a:rPr>
              <a:t>Cauvin, C., Escobar, F. And Serradj, A, (2010), Thematic Cartography, 3 vols. Londres: Wiley</a:t>
            </a:r>
          </a:p>
          <a:p>
            <a:pPr algn="just" eaLnBrk="1" hangingPunct="1">
              <a:lnSpc>
                <a:spcPct val="90000"/>
              </a:lnSpc>
            </a:pPr>
            <a:r>
              <a:rPr lang="es-ES_tradnl" altLang="es-ES" sz="2000" smtClean="0">
                <a:solidFill>
                  <a:srgbClr val="003300"/>
                </a:solidFill>
              </a:rPr>
              <a:t>Dent, B. (1996): </a:t>
            </a:r>
            <a:r>
              <a:rPr lang="en-AU" altLang="es-ES" sz="2000" i="1" smtClean="0">
                <a:solidFill>
                  <a:srgbClr val="003300"/>
                </a:solidFill>
              </a:rPr>
              <a:t>Cartography</a:t>
            </a:r>
            <a:r>
              <a:rPr lang="es-ES_tradnl" altLang="es-ES" sz="2000" i="1" smtClean="0">
                <a:solidFill>
                  <a:srgbClr val="003300"/>
                </a:solidFill>
              </a:rPr>
              <a:t>. </a:t>
            </a:r>
            <a:r>
              <a:rPr lang="en-GB" altLang="es-ES" sz="2000" i="1" smtClean="0">
                <a:solidFill>
                  <a:srgbClr val="003300"/>
                </a:solidFill>
              </a:rPr>
              <a:t>Thematic Map Design</a:t>
            </a:r>
            <a:r>
              <a:rPr lang="en-GB" altLang="es-ES" sz="2000" smtClean="0">
                <a:solidFill>
                  <a:srgbClr val="003300"/>
                </a:solidFill>
              </a:rPr>
              <a:t>, London: Wm. C. Brown Publishers.</a:t>
            </a:r>
            <a:endParaRPr lang="fr-FR" altLang="es-ES" sz="2000" smtClean="0">
              <a:solidFill>
                <a:srgbClr val="003300"/>
              </a:solidFill>
              <a:ea typeface="Arial Unicode MS"/>
            </a:endParaRPr>
          </a:p>
          <a:p>
            <a:pPr algn="just" eaLnBrk="1" hangingPunct="1">
              <a:lnSpc>
                <a:spcPct val="90000"/>
              </a:lnSpc>
            </a:pPr>
            <a:r>
              <a:rPr lang="en-GB" altLang="es-ES" sz="2000" smtClean="0">
                <a:solidFill>
                  <a:srgbClr val="003300"/>
                </a:solidFill>
              </a:rPr>
              <a:t>Richardus, P. y Adler, R. (1972). </a:t>
            </a:r>
            <a:r>
              <a:rPr lang="en-GB" altLang="es-ES" sz="2000" i="1" smtClean="0">
                <a:solidFill>
                  <a:srgbClr val="003300"/>
                </a:solidFill>
              </a:rPr>
              <a:t>Map projections for geodesists, cartographers and geographers. </a:t>
            </a:r>
            <a:r>
              <a:rPr lang="en-GB" altLang="es-ES" sz="2000" smtClean="0">
                <a:solidFill>
                  <a:srgbClr val="003300"/>
                </a:solidFill>
              </a:rPr>
              <a:t>Amsterdam: North-Holland Publishing.</a:t>
            </a:r>
            <a:endParaRPr lang="fr-FR" altLang="es-ES" sz="2000" smtClean="0">
              <a:solidFill>
                <a:srgbClr val="003300"/>
              </a:solidFill>
              <a:ea typeface="Arial Unicode MS"/>
              <a:cs typeface="Arial Unicode MS"/>
            </a:endParaRPr>
          </a:p>
          <a:p>
            <a:pPr algn="just" eaLnBrk="1" hangingPunct="1">
              <a:lnSpc>
                <a:spcPct val="90000"/>
              </a:lnSpc>
            </a:pPr>
            <a:r>
              <a:rPr lang="fr-FR" altLang="es-ES" sz="2000" smtClean="0">
                <a:solidFill>
                  <a:srgbClr val="003300"/>
                </a:solidFill>
              </a:rPr>
              <a:t>Robinson, A, Morrison, J, Muehrcke, P, Kimerling, A y Guptill, S (1995):  </a:t>
            </a:r>
            <a:r>
              <a:rPr lang="fr-FR" altLang="es-ES" sz="2000" i="1" smtClean="0">
                <a:solidFill>
                  <a:srgbClr val="003300"/>
                </a:solidFill>
              </a:rPr>
              <a:t>Elements of cartography</a:t>
            </a:r>
            <a:r>
              <a:rPr lang="fr-FR" altLang="es-ES" sz="2000" smtClean="0">
                <a:solidFill>
                  <a:srgbClr val="003300"/>
                </a:solidFill>
              </a:rPr>
              <a:t>,  New York: Wiley.</a:t>
            </a:r>
            <a:endParaRPr lang="fr-FR" altLang="es-ES" sz="2000" smtClean="0">
              <a:solidFill>
                <a:srgbClr val="003300"/>
              </a:solidFill>
              <a:ea typeface="Arial Unicode MS"/>
              <a:cs typeface="Arial Unicode M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4213" y="28575"/>
            <a:ext cx="7772400" cy="1143000"/>
          </a:xfrm>
        </p:spPr>
        <p:txBody>
          <a:bodyPr/>
          <a:lstStyle/>
          <a:p>
            <a:pPr algn="l" eaLnBrk="1" hangingPunct="1">
              <a:defRPr/>
            </a:pPr>
            <a:r>
              <a:rPr lang="en-AU" altLang="es-ES" sz="3600" b="1" dirty="0" smtClean="0"/>
              <a:t>Nominal data</a:t>
            </a:r>
            <a:endParaRPr lang="en-AU" altLang="es-ES" sz="3600" b="1" dirty="0" smtClean="0"/>
          </a:p>
        </p:txBody>
      </p:sp>
      <p:sp>
        <p:nvSpPr>
          <p:cNvPr id="5123" name="Rectangle 3"/>
          <p:cNvSpPr>
            <a:spLocks noGrp="1" noChangeArrowheads="1"/>
          </p:cNvSpPr>
          <p:nvPr>
            <p:ph type="body" idx="1"/>
          </p:nvPr>
        </p:nvSpPr>
        <p:spPr>
          <a:xfrm>
            <a:off x="285750" y="1268413"/>
            <a:ext cx="8390705" cy="2736651"/>
          </a:xfrm>
        </p:spPr>
        <p:txBody>
          <a:bodyPr/>
          <a:lstStyle/>
          <a:p>
            <a:pPr eaLnBrk="1" hangingPunct="1">
              <a:spcBef>
                <a:spcPct val="0"/>
              </a:spcBef>
              <a:spcAft>
                <a:spcPts val="600"/>
              </a:spcAft>
            </a:pPr>
            <a:r>
              <a:rPr lang="en-US" altLang="es-ES" sz="2200" dirty="0">
                <a:solidFill>
                  <a:srgbClr val="4D4D4D"/>
                </a:solidFill>
              </a:rPr>
              <a:t>Values that represent qualities rather than quantities and do so without reference to a linear scale (</a:t>
            </a:r>
            <a:r>
              <a:rPr lang="en-US" altLang="es-ES" sz="2200" dirty="0" err="1">
                <a:solidFill>
                  <a:srgbClr val="4D4D4D"/>
                </a:solidFill>
              </a:rPr>
              <a:t>eg</a:t>
            </a:r>
            <a:r>
              <a:rPr lang="en-US" altLang="es-ES" sz="2200" dirty="0">
                <a:solidFill>
                  <a:srgbClr val="4D4D4D"/>
                </a:solidFill>
              </a:rPr>
              <a:t> measured in terms of names, discrete unit designations, or categories</a:t>
            </a:r>
            <a:r>
              <a:rPr lang="en-US" altLang="es-ES" sz="2200" dirty="0" smtClean="0">
                <a:solidFill>
                  <a:srgbClr val="4D4D4D"/>
                </a:solidFill>
              </a:rPr>
              <a:t>)</a:t>
            </a:r>
          </a:p>
          <a:p>
            <a:pPr marL="804863" indent="-712788" eaLnBrk="1" hangingPunct="1">
              <a:spcBef>
                <a:spcPct val="0"/>
              </a:spcBef>
              <a:spcAft>
                <a:spcPts val="600"/>
              </a:spcAft>
              <a:buNone/>
            </a:pPr>
            <a:r>
              <a:rPr lang="es-ES" altLang="es-ES" sz="2200" dirty="0">
                <a:solidFill>
                  <a:srgbClr val="4D4D4D"/>
                </a:solidFill>
              </a:rPr>
              <a:t>	</a:t>
            </a:r>
            <a:r>
              <a:rPr lang="en-AU" altLang="es-ES" sz="2200" dirty="0" smtClean="0">
                <a:solidFill>
                  <a:srgbClr val="4D4D4D"/>
                </a:solidFill>
              </a:rPr>
              <a:t>- </a:t>
            </a:r>
            <a:r>
              <a:rPr lang="en-AU" altLang="es-ES" sz="2200" u="sng" dirty="0" smtClean="0">
                <a:solidFill>
                  <a:srgbClr val="4D4D4D"/>
                </a:solidFill>
              </a:rPr>
              <a:t>Examples</a:t>
            </a:r>
            <a:r>
              <a:rPr lang="en-AU" altLang="es-ES" sz="2200" dirty="0" smtClean="0">
                <a:solidFill>
                  <a:srgbClr val="4D4D4D"/>
                </a:solidFill>
              </a:rPr>
              <a:t>: telephone numbers, zip codes, soil types, forest types…</a:t>
            </a:r>
          </a:p>
          <a:p>
            <a:pPr eaLnBrk="1" hangingPunct="1">
              <a:spcBef>
                <a:spcPct val="0"/>
              </a:spcBef>
              <a:spcAft>
                <a:spcPts val="600"/>
              </a:spcAft>
            </a:pPr>
            <a:r>
              <a:rPr lang="en-US" altLang="es-ES" sz="2200" dirty="0" smtClean="0">
                <a:solidFill>
                  <a:srgbClr val="4D4D4D"/>
                </a:solidFill>
              </a:rPr>
              <a:t>Statistical </a:t>
            </a:r>
            <a:r>
              <a:rPr lang="en-US" altLang="es-ES" sz="2200" dirty="0">
                <a:solidFill>
                  <a:srgbClr val="4D4D4D"/>
                </a:solidFill>
              </a:rPr>
              <a:t>operations can be applied to maps with data at nominal scale: </a:t>
            </a:r>
            <a:r>
              <a:rPr lang="en-US" altLang="es-ES" sz="2200" b="1" dirty="0">
                <a:solidFill>
                  <a:srgbClr val="4D4D4D"/>
                </a:solidFill>
              </a:rPr>
              <a:t>Majority, Minority and Diversity</a:t>
            </a:r>
            <a:r>
              <a:rPr lang="en-US" altLang="es-ES" sz="2200" dirty="0">
                <a:solidFill>
                  <a:srgbClr val="4D4D4D"/>
                </a:solidFill>
              </a:rPr>
              <a:t> (Variety, Variability</a:t>
            </a:r>
            <a:r>
              <a:rPr lang="en-US" altLang="es-ES" sz="2200" dirty="0" smtClean="0">
                <a:solidFill>
                  <a:srgbClr val="4D4D4D"/>
                </a:solidFill>
              </a:rPr>
              <a:t>)</a:t>
            </a:r>
          </a:p>
          <a:p>
            <a:pPr eaLnBrk="1" hangingPunct="1">
              <a:spcBef>
                <a:spcPct val="0"/>
              </a:spcBef>
              <a:spcAft>
                <a:spcPts val="600"/>
              </a:spcAft>
            </a:pPr>
            <a:r>
              <a:rPr lang="en-US" altLang="es-ES" sz="2200" dirty="0">
                <a:solidFill>
                  <a:srgbClr val="4D4D4D"/>
                </a:solidFill>
              </a:rPr>
              <a:t>A special case: binary nominal measurement scale</a:t>
            </a:r>
            <a:endParaRPr lang="es-ES" altLang="es-ES" sz="2200" dirty="0">
              <a:solidFill>
                <a:srgbClr val="4D4D4D"/>
              </a:solidFill>
            </a:endParaRPr>
          </a:p>
        </p:txBody>
      </p:sp>
    </p:spTree>
    <p:extLst>
      <p:ext uri="{BB962C8B-B14F-4D97-AF65-F5344CB8AC3E}">
        <p14:creationId xmlns:p14="http://schemas.microsoft.com/office/powerpoint/2010/main" val="383897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4213" y="28575"/>
            <a:ext cx="7772400" cy="1143000"/>
          </a:xfrm>
        </p:spPr>
        <p:txBody>
          <a:bodyPr/>
          <a:lstStyle/>
          <a:p>
            <a:pPr algn="l" eaLnBrk="1" hangingPunct="1">
              <a:defRPr/>
            </a:pPr>
            <a:r>
              <a:rPr lang="en-AU" altLang="es-ES" sz="3600" b="1" dirty="0" smtClean="0"/>
              <a:t>Ordinal data</a:t>
            </a:r>
            <a:endParaRPr lang="en-AU" altLang="es-ES" sz="3600" b="1" dirty="0" smtClean="0"/>
          </a:p>
        </p:txBody>
      </p:sp>
      <p:sp>
        <p:nvSpPr>
          <p:cNvPr id="5123" name="Rectangle 3"/>
          <p:cNvSpPr>
            <a:spLocks noGrp="1" noChangeArrowheads="1"/>
          </p:cNvSpPr>
          <p:nvPr>
            <p:ph type="body" idx="1"/>
          </p:nvPr>
        </p:nvSpPr>
        <p:spPr>
          <a:xfrm>
            <a:off x="285750" y="1268413"/>
            <a:ext cx="8390705" cy="2736651"/>
          </a:xfrm>
        </p:spPr>
        <p:txBody>
          <a:bodyPr/>
          <a:lstStyle/>
          <a:p>
            <a:pPr eaLnBrk="1" hangingPunct="1">
              <a:spcBef>
                <a:spcPct val="0"/>
              </a:spcBef>
              <a:spcAft>
                <a:spcPts val="600"/>
              </a:spcAft>
            </a:pPr>
            <a:r>
              <a:rPr lang="en-US" altLang="es-ES" sz="2200" dirty="0">
                <a:solidFill>
                  <a:srgbClr val="4D4D4D"/>
                </a:solidFill>
              </a:rPr>
              <a:t>As a measure that quantifies differences in order (</a:t>
            </a:r>
            <a:r>
              <a:rPr lang="en-US" altLang="es-ES" sz="2200" dirty="0" err="1">
                <a:solidFill>
                  <a:srgbClr val="4D4D4D"/>
                </a:solidFill>
              </a:rPr>
              <a:t>eg</a:t>
            </a:r>
            <a:r>
              <a:rPr lang="en-US" altLang="es-ES" sz="2200" dirty="0">
                <a:solidFill>
                  <a:srgbClr val="4D4D4D"/>
                </a:solidFill>
              </a:rPr>
              <a:t> in terms of values that are 'more' or 'less', 'larger' or 'smaller'), not by magnitude, the size of the intervals is not specified. Ordinal data is commonly used where quantitative differences are apparent but difficult to measure (</a:t>
            </a:r>
            <a:r>
              <a:rPr lang="en-US" altLang="es-ES" sz="2200" dirty="0" err="1">
                <a:solidFill>
                  <a:srgbClr val="4D4D4D"/>
                </a:solidFill>
              </a:rPr>
              <a:t>eg</a:t>
            </a:r>
            <a:r>
              <a:rPr lang="en-US" altLang="es-ES" sz="2200" dirty="0">
                <a:solidFill>
                  <a:srgbClr val="4D4D4D"/>
                </a:solidFill>
              </a:rPr>
              <a:t> when values represent an order by categories</a:t>
            </a:r>
            <a:r>
              <a:rPr lang="en-US" altLang="es-ES" sz="2200" dirty="0" smtClean="0">
                <a:solidFill>
                  <a:srgbClr val="4D4D4D"/>
                </a:solidFill>
              </a:rPr>
              <a:t>)</a:t>
            </a:r>
          </a:p>
          <a:p>
            <a:pPr marL="0" indent="0" eaLnBrk="1" hangingPunct="1">
              <a:spcBef>
                <a:spcPct val="0"/>
              </a:spcBef>
              <a:spcAft>
                <a:spcPts val="600"/>
              </a:spcAft>
              <a:buNone/>
            </a:pPr>
            <a:r>
              <a:rPr lang="es-ES" altLang="es-ES" sz="2200" dirty="0" smtClean="0">
                <a:solidFill>
                  <a:srgbClr val="4D4D4D"/>
                </a:solidFill>
              </a:rPr>
              <a:t>	</a:t>
            </a:r>
            <a:r>
              <a:rPr lang="en-US" altLang="es-ES" sz="2200" dirty="0">
                <a:solidFill>
                  <a:srgbClr val="4D4D4D"/>
                </a:solidFill>
              </a:rPr>
              <a:t>- </a:t>
            </a:r>
            <a:r>
              <a:rPr lang="en-US" altLang="es-ES" sz="2200" u="sng" dirty="0">
                <a:solidFill>
                  <a:srgbClr val="4D4D4D"/>
                </a:solidFill>
              </a:rPr>
              <a:t>Examples</a:t>
            </a:r>
            <a:r>
              <a:rPr lang="en-US" altLang="es-ES" sz="2200" dirty="0">
                <a:solidFill>
                  <a:srgbClr val="4D4D4D"/>
                </a:solidFill>
              </a:rPr>
              <a:t>: distinction between poor, fair, and good quality agricultural land (exactly how much better or worse each is compared to the others is not stated</a:t>
            </a:r>
            <a:r>
              <a:rPr lang="en-US" altLang="es-ES" sz="2200" dirty="0" smtClean="0">
                <a:solidFill>
                  <a:srgbClr val="4D4D4D"/>
                </a:solidFill>
              </a:rPr>
              <a:t>)</a:t>
            </a:r>
          </a:p>
          <a:p>
            <a:pPr eaLnBrk="1" hangingPunct="1">
              <a:spcBef>
                <a:spcPct val="0"/>
              </a:spcBef>
              <a:spcAft>
                <a:spcPts val="600"/>
              </a:spcAft>
            </a:pPr>
            <a:r>
              <a:rPr lang="en-US" altLang="es-ES" sz="2200" dirty="0" smtClean="0">
                <a:solidFill>
                  <a:srgbClr val="4D4D4D"/>
                </a:solidFill>
              </a:rPr>
              <a:t>Statistical </a:t>
            </a:r>
            <a:r>
              <a:rPr lang="en-US" altLang="es-ES" sz="2200" dirty="0">
                <a:solidFill>
                  <a:srgbClr val="4D4D4D"/>
                </a:solidFill>
              </a:rPr>
              <a:t>operations can be applied to maps with ordinal scale data: </a:t>
            </a:r>
            <a:r>
              <a:rPr lang="en-US" altLang="es-ES" sz="2200" b="1" dirty="0">
                <a:solidFill>
                  <a:srgbClr val="4D4D4D"/>
                </a:solidFill>
              </a:rPr>
              <a:t>Maximum, Minimum, Median, Majority, Minority, Diversity (Variety) and Difference</a:t>
            </a:r>
            <a:r>
              <a:rPr lang="en-US" altLang="es-ES" sz="2200" dirty="0">
                <a:solidFill>
                  <a:srgbClr val="4D4D4D"/>
                </a:solidFill>
              </a:rPr>
              <a:t>.</a:t>
            </a:r>
          </a:p>
        </p:txBody>
      </p:sp>
    </p:spTree>
    <p:extLst>
      <p:ext uri="{BB962C8B-B14F-4D97-AF65-F5344CB8AC3E}">
        <p14:creationId xmlns:p14="http://schemas.microsoft.com/office/powerpoint/2010/main" val="2200307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4213" y="28575"/>
            <a:ext cx="7772400" cy="1143000"/>
          </a:xfrm>
        </p:spPr>
        <p:txBody>
          <a:bodyPr/>
          <a:lstStyle/>
          <a:p>
            <a:pPr algn="l" eaLnBrk="1" hangingPunct="1">
              <a:defRPr/>
            </a:pPr>
            <a:r>
              <a:rPr lang="en-AU" altLang="es-ES" sz="3600" b="1" dirty="0" smtClean="0"/>
              <a:t>Interval level of measurement</a:t>
            </a:r>
            <a:endParaRPr lang="en-AU" altLang="es-ES" sz="3600" b="1" dirty="0" smtClean="0"/>
          </a:p>
        </p:txBody>
      </p:sp>
      <p:sp>
        <p:nvSpPr>
          <p:cNvPr id="5123" name="Rectangle 3"/>
          <p:cNvSpPr>
            <a:spLocks noGrp="1" noChangeArrowheads="1"/>
          </p:cNvSpPr>
          <p:nvPr>
            <p:ph type="body" idx="1"/>
          </p:nvPr>
        </p:nvSpPr>
        <p:spPr>
          <a:xfrm>
            <a:off x="323528" y="1628800"/>
            <a:ext cx="8390705" cy="2736651"/>
          </a:xfrm>
        </p:spPr>
        <p:txBody>
          <a:bodyPr/>
          <a:lstStyle/>
          <a:p>
            <a:pPr eaLnBrk="1" hangingPunct="1">
              <a:spcBef>
                <a:spcPct val="0"/>
              </a:spcBef>
              <a:spcAft>
                <a:spcPts val="600"/>
              </a:spcAft>
            </a:pPr>
            <a:r>
              <a:rPr lang="en-US" altLang="es-ES" sz="2200" dirty="0">
                <a:solidFill>
                  <a:srgbClr val="4D4D4D"/>
                </a:solidFill>
              </a:rPr>
              <a:t>Measure representing quantities whose start is arbitrarily </a:t>
            </a:r>
            <a:r>
              <a:rPr lang="en-US" altLang="es-ES" sz="2200" dirty="0" smtClean="0">
                <a:solidFill>
                  <a:srgbClr val="4D4D4D"/>
                </a:solidFill>
              </a:rPr>
              <a:t>set</a:t>
            </a:r>
          </a:p>
          <a:p>
            <a:pPr marL="0" indent="0" eaLnBrk="1" hangingPunct="1">
              <a:spcBef>
                <a:spcPct val="0"/>
              </a:spcBef>
              <a:spcAft>
                <a:spcPts val="600"/>
              </a:spcAft>
              <a:buNone/>
            </a:pPr>
            <a:endParaRPr lang="en-US" altLang="es-ES" sz="2200" dirty="0" smtClean="0">
              <a:solidFill>
                <a:srgbClr val="4D4D4D"/>
              </a:solidFill>
            </a:endParaRPr>
          </a:p>
          <a:p>
            <a:pPr marL="0" indent="0" eaLnBrk="1" hangingPunct="1">
              <a:spcBef>
                <a:spcPct val="0"/>
              </a:spcBef>
              <a:spcAft>
                <a:spcPts val="600"/>
              </a:spcAft>
              <a:buNone/>
            </a:pPr>
            <a:r>
              <a:rPr lang="es-ES" altLang="es-ES" sz="2200" dirty="0" smtClean="0">
                <a:solidFill>
                  <a:srgbClr val="4D4D4D"/>
                </a:solidFill>
              </a:rPr>
              <a:t>	</a:t>
            </a:r>
            <a:r>
              <a:rPr lang="en-US" altLang="es-ES" sz="2200" dirty="0">
                <a:solidFill>
                  <a:srgbClr val="4D4D4D"/>
                </a:solidFill>
              </a:rPr>
              <a:t>- </a:t>
            </a:r>
            <a:r>
              <a:rPr lang="en-US" altLang="es-ES" sz="2200" u="sng" dirty="0">
                <a:solidFill>
                  <a:srgbClr val="4D4D4D"/>
                </a:solidFill>
              </a:rPr>
              <a:t>Examples</a:t>
            </a:r>
            <a:r>
              <a:rPr lang="en-US" altLang="es-ES" sz="2200" dirty="0">
                <a:solidFill>
                  <a:srgbClr val="4D4D4D"/>
                </a:solidFill>
              </a:rPr>
              <a:t>: degrees centigrade, hours of the day </a:t>
            </a:r>
            <a:r>
              <a:rPr lang="en-US" altLang="es-ES" sz="2200" dirty="0" smtClean="0">
                <a:solidFill>
                  <a:srgbClr val="4D4D4D"/>
                </a:solidFill>
              </a:rPr>
              <a:t>...</a:t>
            </a:r>
          </a:p>
          <a:p>
            <a:pPr marL="0" indent="0" eaLnBrk="1" hangingPunct="1">
              <a:spcBef>
                <a:spcPct val="0"/>
              </a:spcBef>
              <a:spcAft>
                <a:spcPts val="600"/>
              </a:spcAft>
              <a:buNone/>
            </a:pPr>
            <a:endParaRPr lang="en-US" altLang="es-ES" sz="2200" dirty="0">
              <a:solidFill>
                <a:srgbClr val="4D4D4D"/>
              </a:solidFill>
            </a:endParaRPr>
          </a:p>
          <a:p>
            <a:pPr eaLnBrk="1" hangingPunct="1">
              <a:spcBef>
                <a:spcPct val="0"/>
              </a:spcBef>
              <a:spcAft>
                <a:spcPts val="600"/>
              </a:spcAft>
            </a:pPr>
            <a:r>
              <a:rPr lang="en-US" altLang="es-ES" sz="2200" dirty="0" smtClean="0">
                <a:solidFill>
                  <a:srgbClr val="4D4D4D"/>
                </a:solidFill>
              </a:rPr>
              <a:t>Statistical </a:t>
            </a:r>
            <a:r>
              <a:rPr lang="en-US" altLang="es-ES" sz="2200" dirty="0">
                <a:solidFill>
                  <a:srgbClr val="4D4D4D"/>
                </a:solidFill>
              </a:rPr>
              <a:t>operations can be applied to maps with ordinal scale data: </a:t>
            </a:r>
            <a:r>
              <a:rPr lang="en-US" altLang="es-ES" sz="2200" b="1" dirty="0">
                <a:solidFill>
                  <a:srgbClr val="4D4D4D"/>
                </a:solidFill>
              </a:rPr>
              <a:t>Sum, Average, Maximum, Minimum, Median, Majority, Minority, Diversity (Variety) and </a:t>
            </a:r>
            <a:r>
              <a:rPr lang="en-US" altLang="es-ES" sz="2200" b="1" dirty="0" smtClean="0">
                <a:solidFill>
                  <a:srgbClr val="4D4D4D"/>
                </a:solidFill>
              </a:rPr>
              <a:t>Difference</a:t>
            </a:r>
            <a:r>
              <a:rPr lang="en-US" altLang="es-ES" sz="2200" b="1" dirty="0">
                <a:solidFill>
                  <a:srgbClr val="4D4D4D"/>
                </a:solidFill>
              </a:rPr>
              <a:t>.</a:t>
            </a:r>
            <a:endParaRPr lang="en-US" altLang="es-ES" sz="2200" dirty="0">
              <a:solidFill>
                <a:srgbClr val="4D4D4D"/>
              </a:solidFill>
            </a:endParaRPr>
          </a:p>
        </p:txBody>
      </p:sp>
    </p:spTree>
    <p:extLst>
      <p:ext uri="{BB962C8B-B14F-4D97-AF65-F5344CB8AC3E}">
        <p14:creationId xmlns:p14="http://schemas.microsoft.com/office/powerpoint/2010/main" val="2978862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4213" y="28575"/>
            <a:ext cx="7772400" cy="1143000"/>
          </a:xfrm>
        </p:spPr>
        <p:txBody>
          <a:bodyPr/>
          <a:lstStyle/>
          <a:p>
            <a:pPr algn="l" eaLnBrk="1" hangingPunct="1">
              <a:defRPr/>
            </a:pPr>
            <a:r>
              <a:rPr lang="en-AU" altLang="es-ES" sz="3600" b="1" dirty="0" smtClean="0"/>
              <a:t>Ratio level of measurement</a:t>
            </a:r>
            <a:endParaRPr lang="en-AU" altLang="es-ES" sz="3600" b="1" dirty="0" smtClean="0"/>
          </a:p>
        </p:txBody>
      </p:sp>
      <p:sp>
        <p:nvSpPr>
          <p:cNvPr id="5123" name="Rectangle 3"/>
          <p:cNvSpPr>
            <a:spLocks noGrp="1" noChangeArrowheads="1"/>
          </p:cNvSpPr>
          <p:nvPr>
            <p:ph type="body" idx="1"/>
          </p:nvPr>
        </p:nvSpPr>
        <p:spPr>
          <a:xfrm>
            <a:off x="323528" y="1628800"/>
            <a:ext cx="8390705" cy="2736651"/>
          </a:xfrm>
        </p:spPr>
        <p:txBody>
          <a:bodyPr/>
          <a:lstStyle/>
          <a:p>
            <a:pPr eaLnBrk="1" hangingPunct="1">
              <a:spcBef>
                <a:spcPct val="0"/>
              </a:spcBef>
              <a:spcAft>
                <a:spcPts val="600"/>
              </a:spcAft>
            </a:pPr>
            <a:r>
              <a:rPr lang="en-US" altLang="es-ES" sz="2200" dirty="0">
                <a:solidFill>
                  <a:srgbClr val="4D4D4D"/>
                </a:solidFill>
              </a:rPr>
              <a:t>Measure representing quantities whose start is arbitrarily </a:t>
            </a:r>
            <a:r>
              <a:rPr lang="en-US" altLang="es-ES" sz="2200" dirty="0" smtClean="0">
                <a:solidFill>
                  <a:srgbClr val="4D4D4D"/>
                </a:solidFill>
              </a:rPr>
              <a:t>set</a:t>
            </a:r>
          </a:p>
          <a:p>
            <a:pPr marL="0" indent="0" eaLnBrk="1" hangingPunct="1">
              <a:spcBef>
                <a:spcPct val="0"/>
              </a:spcBef>
              <a:spcAft>
                <a:spcPts val="600"/>
              </a:spcAft>
              <a:buNone/>
            </a:pPr>
            <a:endParaRPr lang="en-US" altLang="es-ES" sz="2200" dirty="0" smtClean="0">
              <a:solidFill>
                <a:srgbClr val="4D4D4D"/>
              </a:solidFill>
            </a:endParaRPr>
          </a:p>
          <a:p>
            <a:pPr marL="0" indent="0" eaLnBrk="1" hangingPunct="1">
              <a:spcBef>
                <a:spcPct val="0"/>
              </a:spcBef>
              <a:spcAft>
                <a:spcPts val="600"/>
              </a:spcAft>
              <a:buNone/>
            </a:pPr>
            <a:r>
              <a:rPr lang="es-ES" altLang="es-ES" sz="2200" dirty="0" smtClean="0">
                <a:solidFill>
                  <a:srgbClr val="4D4D4D"/>
                </a:solidFill>
              </a:rPr>
              <a:t>	</a:t>
            </a:r>
            <a:r>
              <a:rPr lang="en-US" altLang="es-ES" sz="2200" dirty="0">
                <a:solidFill>
                  <a:srgbClr val="4D4D4D"/>
                </a:solidFill>
              </a:rPr>
              <a:t>- </a:t>
            </a:r>
            <a:r>
              <a:rPr lang="en-US" altLang="es-ES" sz="2200" u="sng" dirty="0">
                <a:solidFill>
                  <a:srgbClr val="4D4D4D"/>
                </a:solidFill>
              </a:rPr>
              <a:t>Examples</a:t>
            </a:r>
            <a:r>
              <a:rPr lang="en-US" altLang="es-ES" sz="2200" dirty="0">
                <a:solidFill>
                  <a:srgbClr val="4D4D4D"/>
                </a:solidFill>
              </a:rPr>
              <a:t>: degrees centigrade, hours of the day </a:t>
            </a:r>
            <a:r>
              <a:rPr lang="en-US" altLang="es-ES" sz="2200" dirty="0" smtClean="0">
                <a:solidFill>
                  <a:srgbClr val="4D4D4D"/>
                </a:solidFill>
              </a:rPr>
              <a:t>...</a:t>
            </a:r>
          </a:p>
          <a:p>
            <a:pPr marL="0" indent="0" eaLnBrk="1" hangingPunct="1">
              <a:spcBef>
                <a:spcPct val="0"/>
              </a:spcBef>
              <a:spcAft>
                <a:spcPts val="600"/>
              </a:spcAft>
              <a:buNone/>
            </a:pPr>
            <a:endParaRPr lang="en-US" altLang="es-ES" sz="2200" dirty="0">
              <a:solidFill>
                <a:srgbClr val="4D4D4D"/>
              </a:solidFill>
            </a:endParaRPr>
          </a:p>
          <a:p>
            <a:pPr eaLnBrk="1" hangingPunct="1">
              <a:spcBef>
                <a:spcPct val="0"/>
              </a:spcBef>
              <a:spcAft>
                <a:spcPts val="600"/>
              </a:spcAft>
            </a:pPr>
            <a:r>
              <a:rPr lang="en-US" altLang="es-ES" sz="2200" dirty="0" smtClean="0">
                <a:solidFill>
                  <a:srgbClr val="4D4D4D"/>
                </a:solidFill>
              </a:rPr>
              <a:t>Statistical </a:t>
            </a:r>
            <a:r>
              <a:rPr lang="en-US" altLang="es-ES" sz="2200" dirty="0">
                <a:solidFill>
                  <a:srgbClr val="4D4D4D"/>
                </a:solidFill>
              </a:rPr>
              <a:t>operations can be applied to maps with ordinal scale data: </a:t>
            </a:r>
            <a:r>
              <a:rPr lang="en-US" altLang="es-ES" sz="2200" b="1" dirty="0">
                <a:solidFill>
                  <a:srgbClr val="4D4D4D"/>
                </a:solidFill>
              </a:rPr>
              <a:t>Sum, Average, Maximum, Minimum, Median, Majority, Minority, Diversity (Variety) and </a:t>
            </a:r>
            <a:r>
              <a:rPr lang="en-US" altLang="es-ES" sz="2200" b="1" dirty="0" smtClean="0">
                <a:solidFill>
                  <a:srgbClr val="4D4D4D"/>
                </a:solidFill>
              </a:rPr>
              <a:t>Difference</a:t>
            </a:r>
            <a:r>
              <a:rPr lang="en-US" altLang="es-ES" sz="2200" b="1" dirty="0">
                <a:solidFill>
                  <a:srgbClr val="4D4D4D"/>
                </a:solidFill>
              </a:rPr>
              <a:t>.</a:t>
            </a:r>
            <a:endParaRPr lang="en-US" altLang="es-ES" sz="2200" dirty="0">
              <a:solidFill>
                <a:srgbClr val="4D4D4D"/>
              </a:solidFill>
            </a:endParaRPr>
          </a:p>
        </p:txBody>
      </p:sp>
    </p:spTree>
    <p:extLst>
      <p:ext uri="{BB962C8B-B14F-4D97-AF65-F5344CB8AC3E}">
        <p14:creationId xmlns:p14="http://schemas.microsoft.com/office/powerpoint/2010/main" val="313165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7" y="1772816"/>
            <a:ext cx="9144000" cy="4730208"/>
          </a:xfrm>
          <a:prstGeom prst="rect">
            <a:avLst/>
          </a:prstGeom>
        </p:spPr>
      </p:pic>
      <p:sp>
        <p:nvSpPr>
          <p:cNvPr id="4098" name="Rectangle 2"/>
          <p:cNvSpPr>
            <a:spLocks noGrp="1" noChangeArrowheads="1"/>
          </p:cNvSpPr>
          <p:nvPr>
            <p:ph type="title"/>
          </p:nvPr>
        </p:nvSpPr>
        <p:spPr>
          <a:xfrm>
            <a:off x="684213" y="28575"/>
            <a:ext cx="7772400" cy="1143000"/>
          </a:xfrm>
        </p:spPr>
        <p:txBody>
          <a:bodyPr/>
          <a:lstStyle/>
          <a:p>
            <a:pPr algn="l" eaLnBrk="1" hangingPunct="1">
              <a:defRPr/>
            </a:pPr>
            <a:r>
              <a:rPr lang="en-US" altLang="es-ES" sz="3600" b="1" dirty="0"/>
              <a:t>Classification / "discretization" of the thematic variable</a:t>
            </a:r>
            <a:endParaRPr lang="en-AU" altLang="es-ES" sz="3600" b="1" dirty="0" smtClean="0"/>
          </a:p>
        </p:txBody>
      </p:sp>
      <p:sp>
        <p:nvSpPr>
          <p:cNvPr id="5123" name="Rectangle 3"/>
          <p:cNvSpPr>
            <a:spLocks noGrp="1" noChangeArrowheads="1"/>
          </p:cNvSpPr>
          <p:nvPr>
            <p:ph type="body" idx="1"/>
          </p:nvPr>
        </p:nvSpPr>
        <p:spPr>
          <a:xfrm>
            <a:off x="251520" y="1340768"/>
            <a:ext cx="1800200" cy="576064"/>
          </a:xfrm>
        </p:spPr>
        <p:txBody>
          <a:bodyPr/>
          <a:lstStyle/>
          <a:p>
            <a:pPr marL="0" indent="0" eaLnBrk="1" hangingPunct="1">
              <a:spcBef>
                <a:spcPct val="0"/>
              </a:spcBef>
              <a:spcAft>
                <a:spcPts val="600"/>
              </a:spcAft>
              <a:buNone/>
            </a:pPr>
            <a:r>
              <a:rPr lang="en-AU" altLang="es-ES" sz="2200" dirty="0" smtClean="0">
                <a:solidFill>
                  <a:srgbClr val="4D4D4D"/>
                </a:solidFill>
              </a:rPr>
              <a:t>The issue</a:t>
            </a:r>
            <a:endParaRPr lang="en-AU" altLang="es-ES" sz="2200" dirty="0">
              <a:solidFill>
                <a:srgbClr val="4D4D4D"/>
              </a:solidFill>
            </a:endParaRPr>
          </a:p>
        </p:txBody>
      </p:sp>
    </p:spTree>
    <p:extLst>
      <p:ext uri="{BB962C8B-B14F-4D97-AF65-F5344CB8AC3E}">
        <p14:creationId xmlns:p14="http://schemas.microsoft.com/office/powerpoint/2010/main" val="58113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4213" y="28575"/>
            <a:ext cx="7772400" cy="1143000"/>
          </a:xfrm>
        </p:spPr>
        <p:txBody>
          <a:bodyPr/>
          <a:lstStyle/>
          <a:p>
            <a:pPr algn="l" eaLnBrk="1" hangingPunct="1">
              <a:defRPr/>
            </a:pPr>
            <a:r>
              <a:rPr lang="en-US" altLang="es-ES" sz="3600" b="1" dirty="0"/>
              <a:t>Classification / "discretization" of the thematic variable</a:t>
            </a:r>
            <a:endParaRPr lang="en-AU" altLang="es-ES" sz="3600" b="1" dirty="0" smtClean="0"/>
          </a:p>
        </p:txBody>
      </p:sp>
      <p:sp>
        <p:nvSpPr>
          <p:cNvPr id="5123" name="Rectangle 3"/>
          <p:cNvSpPr>
            <a:spLocks noGrp="1" noChangeArrowheads="1"/>
          </p:cNvSpPr>
          <p:nvPr>
            <p:ph type="body" idx="1"/>
          </p:nvPr>
        </p:nvSpPr>
        <p:spPr>
          <a:xfrm>
            <a:off x="251520" y="1340768"/>
            <a:ext cx="1800200" cy="576064"/>
          </a:xfrm>
        </p:spPr>
        <p:txBody>
          <a:bodyPr/>
          <a:lstStyle/>
          <a:p>
            <a:pPr marL="0" indent="0" eaLnBrk="1" hangingPunct="1">
              <a:spcBef>
                <a:spcPct val="0"/>
              </a:spcBef>
              <a:spcAft>
                <a:spcPts val="600"/>
              </a:spcAft>
              <a:buNone/>
            </a:pPr>
            <a:r>
              <a:rPr lang="en-AU" altLang="es-ES" sz="2200" dirty="0" smtClean="0">
                <a:solidFill>
                  <a:srgbClr val="4D4D4D"/>
                </a:solidFill>
              </a:rPr>
              <a:t>The solution</a:t>
            </a:r>
            <a:endParaRPr lang="en-AU" altLang="es-ES" sz="2200" dirty="0">
              <a:solidFill>
                <a:srgbClr val="4D4D4D"/>
              </a:solidFill>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7" y="1844824"/>
            <a:ext cx="9144000" cy="4730208"/>
          </a:xfrm>
          <a:prstGeom prst="rect">
            <a:avLst/>
          </a:prstGeom>
        </p:spPr>
      </p:pic>
    </p:spTree>
    <p:extLst>
      <p:ext uri="{BB962C8B-B14F-4D97-AF65-F5344CB8AC3E}">
        <p14:creationId xmlns:p14="http://schemas.microsoft.com/office/powerpoint/2010/main" val="1150136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4213" y="28575"/>
            <a:ext cx="7772400" cy="1143000"/>
          </a:xfrm>
        </p:spPr>
        <p:txBody>
          <a:bodyPr/>
          <a:lstStyle/>
          <a:p>
            <a:pPr algn="l" eaLnBrk="1" hangingPunct="1">
              <a:defRPr/>
            </a:pPr>
            <a:r>
              <a:rPr lang="en-US" altLang="es-ES" sz="3600" b="1" dirty="0"/>
              <a:t>Classification / "discretization" of the thematic variable</a:t>
            </a:r>
            <a:endParaRPr lang="en-AU" altLang="es-ES" sz="3600" b="1" dirty="0" smtClean="0"/>
          </a:p>
        </p:txBody>
      </p:sp>
      <p:sp>
        <p:nvSpPr>
          <p:cNvPr id="5123" name="Rectangle 3"/>
          <p:cNvSpPr>
            <a:spLocks noGrp="1" noChangeArrowheads="1"/>
          </p:cNvSpPr>
          <p:nvPr>
            <p:ph type="body" idx="1"/>
          </p:nvPr>
        </p:nvSpPr>
        <p:spPr>
          <a:xfrm>
            <a:off x="403124" y="1412776"/>
            <a:ext cx="8064897" cy="4914872"/>
          </a:xfrm>
        </p:spPr>
        <p:txBody>
          <a:bodyPr/>
          <a:lstStyle/>
          <a:p>
            <a:pPr marL="0" indent="0" eaLnBrk="1" hangingPunct="1">
              <a:spcBef>
                <a:spcPct val="0"/>
              </a:spcBef>
              <a:spcAft>
                <a:spcPts val="600"/>
              </a:spcAft>
              <a:buNone/>
            </a:pPr>
            <a:r>
              <a:rPr lang="en-US" altLang="es-ES" sz="2800" dirty="0">
                <a:solidFill>
                  <a:srgbClr val="4D4D4D"/>
                </a:solidFill>
              </a:rPr>
              <a:t>- </a:t>
            </a:r>
            <a:r>
              <a:rPr lang="en-US" altLang="es-ES" sz="2800" dirty="0" smtClean="0">
                <a:solidFill>
                  <a:srgbClr val="4D4D4D"/>
                </a:solidFill>
              </a:rPr>
              <a:t>It consists </a:t>
            </a:r>
            <a:r>
              <a:rPr lang="en-US" altLang="es-ES" sz="2800" dirty="0">
                <a:solidFill>
                  <a:srgbClr val="4D4D4D"/>
                </a:solidFill>
              </a:rPr>
              <a:t>of cutting a statistical series into classes or intervals</a:t>
            </a:r>
          </a:p>
          <a:p>
            <a:pPr marL="0" indent="0" eaLnBrk="1" hangingPunct="1">
              <a:spcBef>
                <a:spcPct val="0"/>
              </a:spcBef>
              <a:spcAft>
                <a:spcPts val="600"/>
              </a:spcAft>
              <a:buNone/>
            </a:pPr>
            <a:r>
              <a:rPr lang="en-US" altLang="es-ES" sz="2800" dirty="0">
                <a:solidFill>
                  <a:srgbClr val="4D4D4D"/>
                </a:solidFill>
              </a:rPr>
              <a:t>- Both the </a:t>
            </a:r>
            <a:r>
              <a:rPr lang="en-US" altLang="es-ES" sz="2800" u="sng" dirty="0">
                <a:solidFill>
                  <a:srgbClr val="4D4D4D"/>
                </a:solidFill>
              </a:rPr>
              <a:t>number of classes </a:t>
            </a:r>
            <a:r>
              <a:rPr lang="en-US" altLang="es-ES" sz="2800" dirty="0">
                <a:solidFill>
                  <a:srgbClr val="4D4D4D"/>
                </a:solidFill>
              </a:rPr>
              <a:t>and the </a:t>
            </a:r>
            <a:r>
              <a:rPr lang="en-US" altLang="es-ES" sz="2800" u="sng" dirty="0" smtClean="0">
                <a:solidFill>
                  <a:srgbClr val="4D4D4D"/>
                </a:solidFill>
              </a:rPr>
              <a:t>boundaries</a:t>
            </a:r>
            <a:r>
              <a:rPr lang="en-US" altLang="es-ES" sz="2800" dirty="0" smtClean="0">
                <a:solidFill>
                  <a:srgbClr val="4D4D4D"/>
                </a:solidFill>
              </a:rPr>
              <a:t> </a:t>
            </a:r>
            <a:r>
              <a:rPr lang="en-US" altLang="es-ES" sz="2800" dirty="0">
                <a:solidFill>
                  <a:srgbClr val="4D4D4D"/>
                </a:solidFill>
              </a:rPr>
              <a:t>between them greatly affect the mapping results</a:t>
            </a:r>
          </a:p>
          <a:p>
            <a:pPr marL="0" indent="0" eaLnBrk="1" hangingPunct="1">
              <a:spcBef>
                <a:spcPct val="0"/>
              </a:spcBef>
              <a:spcAft>
                <a:spcPts val="600"/>
              </a:spcAft>
              <a:buNone/>
            </a:pPr>
            <a:r>
              <a:rPr lang="en-US" altLang="es-ES" sz="2800" dirty="0">
                <a:solidFill>
                  <a:srgbClr val="4D4D4D"/>
                </a:solidFill>
              </a:rPr>
              <a:t>- A difficult decision</a:t>
            </a:r>
            <a:endParaRPr lang="en-AU" altLang="es-ES" sz="2800" dirty="0">
              <a:solidFill>
                <a:srgbClr val="4D4D4D"/>
              </a:solidFill>
            </a:endParaRPr>
          </a:p>
        </p:txBody>
      </p:sp>
    </p:spTree>
    <p:extLst>
      <p:ext uri="{BB962C8B-B14F-4D97-AF65-F5344CB8AC3E}">
        <p14:creationId xmlns:p14="http://schemas.microsoft.com/office/powerpoint/2010/main" val="3436987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1206</TotalTime>
  <Words>783</Words>
  <Application>Microsoft Office PowerPoint</Application>
  <PresentationFormat>Presentación en pantalla (4:3)</PresentationFormat>
  <Paragraphs>118</Paragraphs>
  <Slides>21</Slides>
  <Notes>19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Arial Unicode MS</vt:lpstr>
      <vt:lpstr>Microsoft YaHei</vt:lpstr>
      <vt:lpstr>Arial</vt:lpstr>
      <vt:lpstr>Calibri</vt:lpstr>
      <vt:lpstr>Times New Roman</vt:lpstr>
      <vt:lpstr>Diseño predeterminado</vt:lpstr>
      <vt:lpstr>Presentación de PowerPoint</vt:lpstr>
      <vt:lpstr>Data levels of measurement</vt:lpstr>
      <vt:lpstr>Nominal data</vt:lpstr>
      <vt:lpstr>Ordinal data</vt:lpstr>
      <vt:lpstr>Interval level of measurement</vt:lpstr>
      <vt:lpstr>Ratio level of measurement</vt:lpstr>
      <vt:lpstr>Classification / "discretization" of the thematic variable</vt:lpstr>
      <vt:lpstr>Classification / "discretization" of the thematic variable</vt:lpstr>
      <vt:lpstr>Classification / "discretization" of the thematic variable</vt:lpstr>
      <vt:lpstr>Classification / "discretization" of the thematic variable</vt:lpstr>
      <vt:lpstr>Classification / "discretization" of the thematic variable</vt:lpstr>
      <vt:lpstr>Classification / "discretization" of the thematic variable</vt:lpstr>
      <vt:lpstr>Logic</vt:lpstr>
      <vt:lpstr>Types of classification methods</vt:lpstr>
      <vt:lpstr>Intuitive</vt:lpstr>
      <vt:lpstr>Exogenous</vt:lpstr>
      <vt:lpstr>Equal interval</vt:lpstr>
      <vt:lpstr>Quantiles</vt:lpstr>
      <vt:lpstr>Natural breaks (Jenks)</vt:lpstr>
      <vt:lpstr>Standard deviation</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equipo</dc:creator>
  <cp:lastModifiedBy>Revisor</cp:lastModifiedBy>
  <cp:revision>81</cp:revision>
  <dcterms:created xsi:type="dcterms:W3CDTF">2004-10-25T14:16:47Z</dcterms:created>
  <dcterms:modified xsi:type="dcterms:W3CDTF">2020-05-04T12:12:43Z</dcterms:modified>
</cp:coreProperties>
</file>