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63"/>
  </p:sldMasterIdLst>
  <p:sldIdLst>
    <p:sldId id="266" r:id="rId164"/>
    <p:sldId id="307" r:id="rId165"/>
    <p:sldId id="285" r:id="rId166"/>
    <p:sldId id="302" r:id="rId167"/>
    <p:sldId id="296" r:id="rId168"/>
    <p:sldId id="305" r:id="rId169"/>
    <p:sldId id="308" r:id="rId170"/>
    <p:sldId id="313" r:id="rId171"/>
    <p:sldId id="314" r:id="rId172"/>
    <p:sldId id="315" r:id="rId173"/>
    <p:sldId id="303" r:id="rId174"/>
    <p:sldId id="323" r:id="rId175"/>
    <p:sldId id="320" r:id="rId176"/>
    <p:sldId id="304" r:id="rId177"/>
    <p:sldId id="321" r:id="rId178"/>
    <p:sldId id="318" r:id="rId1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92D050"/>
    <a:srgbClr val="FFFFFF"/>
    <a:srgbClr val="FF99CC"/>
    <a:srgbClr val="FFCCFF"/>
    <a:srgbClr val="FF00FF"/>
    <a:srgbClr val="00FF00"/>
    <a:srgbClr val="0000FF"/>
    <a:srgbClr val="E6E6E6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customXml" Target="../customXml/item154.xml"/><Relationship Id="rId159" Type="http://schemas.openxmlformats.org/officeDocument/2006/relationships/customXml" Target="../customXml/item159.xml"/><Relationship Id="rId175" Type="http://schemas.openxmlformats.org/officeDocument/2006/relationships/slide" Target="slides/slide12.xml"/><Relationship Id="rId170" Type="http://schemas.openxmlformats.org/officeDocument/2006/relationships/slide" Target="slides/slide7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65" Type="http://schemas.openxmlformats.org/officeDocument/2006/relationships/slide" Target="slides/slide2.xml"/><Relationship Id="rId181" Type="http://schemas.openxmlformats.org/officeDocument/2006/relationships/viewProps" Target="viewProp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slide" Target="slides/slide8.xml"/><Relationship Id="rId176" Type="http://schemas.openxmlformats.org/officeDocument/2006/relationships/slide" Target="slides/slide1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slide" Target="slides/slide3.xml"/><Relationship Id="rId18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72" Type="http://schemas.openxmlformats.org/officeDocument/2006/relationships/slide" Target="slides/slide9.xml"/><Relationship Id="rId180" Type="http://schemas.openxmlformats.org/officeDocument/2006/relationships/presProps" Target="presProp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4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slide" Target="slides/slide1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slide" Target="slides/slide10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5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Master" Target="slideMasters/slideMaster1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slide" Target="slides/slide11.xml"/><Relationship Id="rId179" Type="http://schemas.openxmlformats.org/officeDocument/2006/relationships/slide" Target="slides/slide16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" Target="slides/slide1.xml"/><Relationship Id="rId16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3E4A1-8866-4785-96D9-CF3FCFB021E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C4E7C3-EF24-4E25-8D0E-071A9E55ADED}">
      <dgm:prSet phldrT="[Text]"/>
      <dgm:spPr/>
      <dgm:t>
        <a:bodyPr/>
        <a:lstStyle/>
        <a:p>
          <a:r>
            <a:rPr lang="es-419" noProof="0" dirty="0">
              <a:latin typeface="+mj-lt"/>
            </a:rPr>
            <a:t>Mapas de cobertura forestal no comparables entre países y discontinuidad en zonas fronterizas </a:t>
          </a:r>
        </a:p>
      </dgm:t>
    </dgm:pt>
    <dgm:pt modelId="{1381B75A-65A5-4263-848E-C52CD87E2E27}" type="parTrans" cxnId="{74D0CD9E-B188-4F88-A402-9DD9D85F3A52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3F71FE89-23E2-498B-ACA7-31F5E267B154}" type="sibTrans" cxnId="{74D0CD9E-B188-4F88-A402-9DD9D85F3A52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F95FBFB4-A4C7-4E4B-B25D-45E62AF50E87}">
      <dgm:prSet phldrT="[Text]"/>
      <dgm:spPr/>
      <dgm:t>
        <a:bodyPr/>
        <a:lstStyle/>
        <a:p>
          <a:r>
            <a:rPr lang="es-419" noProof="0" dirty="0">
              <a:latin typeface="+mj-lt"/>
            </a:rPr>
            <a:t>Clasificación progresiva de la vegetación con muestreo estratificado y asignación proporcional, utilizando imágenes Landsat</a:t>
          </a:r>
        </a:p>
      </dgm:t>
    </dgm:pt>
    <dgm:pt modelId="{0882727D-7DED-4683-B36B-4DF6769243A5}" type="parTrans" cxnId="{AD223338-0D1C-440A-B2D3-D1F464999678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AE1538AD-315E-442B-823C-FA60487F729A}" type="sibTrans" cxnId="{AD223338-0D1C-440A-B2D3-D1F464999678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D27D3835-19B1-43DA-8647-2C6A9A5BC8CF}">
      <dgm:prSet phldrT="[Text]"/>
      <dgm:spPr/>
      <dgm:t>
        <a:bodyPr/>
        <a:lstStyle/>
        <a:p>
          <a:r>
            <a:rPr lang="es-419" noProof="0" dirty="0">
              <a:latin typeface="+mj-lt"/>
            </a:rPr>
            <a:t>Centroamérica tiene 4 de los 5 biomas de los bosques tropicales y subtropicales del mundo</a:t>
          </a:r>
        </a:p>
      </dgm:t>
    </dgm:pt>
    <dgm:pt modelId="{1A39B98E-62B4-4ED5-9AB4-7FCF7F781ADF}" type="parTrans" cxnId="{FF905155-4706-4FB7-9E5C-1547C78FF5CF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52C6AE4D-FEE5-4775-B81E-E72A13807815}" type="sibTrans" cxnId="{FF905155-4706-4FB7-9E5C-1547C78FF5CF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8498E289-6C05-4458-A067-78E62DE5A7ED}">
      <dgm:prSet phldrT="[Text]"/>
      <dgm:spPr/>
      <dgm:t>
        <a:bodyPr/>
        <a:lstStyle/>
        <a:p>
          <a:r>
            <a:rPr lang="es-419" noProof="0" dirty="0">
              <a:latin typeface="+mj-lt"/>
            </a:rPr>
            <a:t>Uso de archivo de firmas espectrales de aplicación global para clasificar imágenes Landsat en otras zonas tropicales similares a Centroamérica</a:t>
          </a:r>
        </a:p>
      </dgm:t>
    </dgm:pt>
    <dgm:pt modelId="{0E8E425F-25BA-439F-ABDD-D9F0BE8FB441}" type="parTrans" cxnId="{BBB35FA1-3A7A-4078-9437-1FFBF418F7A9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616309BF-82E4-4167-965B-AD14A9A3181F}" type="sibTrans" cxnId="{BBB35FA1-3A7A-4078-9437-1FFBF418F7A9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642BBC71-C31F-460C-B79D-A96F9EB3538C}">
      <dgm:prSet/>
      <dgm:spPr/>
      <dgm:t>
        <a:bodyPr/>
        <a:lstStyle/>
        <a:p>
          <a:r>
            <a:rPr lang="es-419" noProof="0" dirty="0">
              <a:latin typeface="+mj-lt"/>
            </a:rPr>
            <a:t>Variaciones espacio-temporales complejas difíciles de captar con clasificaciones discretas</a:t>
          </a:r>
        </a:p>
      </dgm:t>
    </dgm:pt>
    <dgm:pt modelId="{36EC1CBD-6546-48D5-A5E4-6A9E07D55FCE}" type="parTrans" cxnId="{2E5FB378-A309-48CE-B002-3802E7971B60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B06999BB-B0A4-45AF-AD71-CF80BBF26F6C}" type="sibTrans" cxnId="{2E5FB378-A309-48CE-B002-3802E7971B60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2CBEDFD2-8F69-4DB5-9AE6-C3AF906468A3}">
      <dgm:prSet/>
      <dgm:spPr/>
      <dgm:t>
        <a:bodyPr/>
        <a:lstStyle/>
        <a:p>
          <a:r>
            <a:rPr lang="es-419" noProof="0" dirty="0">
              <a:latin typeface="+mj-lt"/>
            </a:rPr>
            <a:t>Análisis de conglomerados de patrones de variación de la cobertura arbórea a nivel de pixel,  utilizando imágenes MODIS</a:t>
          </a:r>
        </a:p>
      </dgm:t>
    </dgm:pt>
    <dgm:pt modelId="{20E2B2FE-2434-4286-A397-E883B553759B}" type="parTrans" cxnId="{971FF34B-5BD4-4F24-84CD-341EB8042767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3E1E1CA4-22F5-4893-A1A5-1B3B122DA6B7}" type="sibTrans" cxnId="{971FF34B-5BD4-4F24-84CD-341EB8042767}">
      <dgm:prSet/>
      <dgm:spPr/>
      <dgm:t>
        <a:bodyPr/>
        <a:lstStyle/>
        <a:p>
          <a:endParaRPr lang="es-419" noProof="0" dirty="0">
            <a:latin typeface="+mj-lt"/>
          </a:endParaRPr>
        </a:p>
      </dgm:t>
    </dgm:pt>
    <dgm:pt modelId="{D4AFE902-BDAC-41DB-8815-9B0AAA3FF92A}" type="pres">
      <dgm:prSet presAssocID="{C893E4A1-8866-4785-96D9-CF3FCFB021EF}" presName="Name0" presStyleCnt="0">
        <dgm:presLayoutVars>
          <dgm:dir/>
          <dgm:animLvl val="lvl"/>
          <dgm:resizeHandles/>
        </dgm:presLayoutVars>
      </dgm:prSet>
      <dgm:spPr/>
    </dgm:pt>
    <dgm:pt modelId="{4006E8FA-86AE-406F-AEAC-D81502B9AAEF}" type="pres">
      <dgm:prSet presAssocID="{53C4E7C3-EF24-4E25-8D0E-071A9E55ADED}" presName="linNode" presStyleCnt="0"/>
      <dgm:spPr/>
    </dgm:pt>
    <dgm:pt modelId="{774F424E-9854-4232-86A1-6A452CBF251F}" type="pres">
      <dgm:prSet presAssocID="{53C4E7C3-EF24-4E25-8D0E-071A9E55ADED}" presName="parentShp" presStyleLbl="node1" presStyleIdx="0" presStyleCnt="3">
        <dgm:presLayoutVars>
          <dgm:bulletEnabled val="1"/>
        </dgm:presLayoutVars>
      </dgm:prSet>
      <dgm:spPr/>
    </dgm:pt>
    <dgm:pt modelId="{82E56B7B-928F-47E7-BD46-1C09848224A6}" type="pres">
      <dgm:prSet presAssocID="{53C4E7C3-EF24-4E25-8D0E-071A9E55ADED}" presName="childShp" presStyleLbl="bgAccFollowNode1" presStyleIdx="0" presStyleCnt="3">
        <dgm:presLayoutVars>
          <dgm:bulletEnabled val="1"/>
        </dgm:presLayoutVars>
      </dgm:prSet>
      <dgm:spPr/>
    </dgm:pt>
    <dgm:pt modelId="{2F22BE57-F081-4ECA-8E2B-3875AB8EACDE}" type="pres">
      <dgm:prSet presAssocID="{3F71FE89-23E2-498B-ACA7-31F5E267B154}" presName="spacing" presStyleCnt="0"/>
      <dgm:spPr/>
    </dgm:pt>
    <dgm:pt modelId="{D08E452B-EC5C-46CC-A378-4F4C1A58A63B}" type="pres">
      <dgm:prSet presAssocID="{D27D3835-19B1-43DA-8647-2C6A9A5BC8CF}" presName="linNode" presStyleCnt="0"/>
      <dgm:spPr/>
    </dgm:pt>
    <dgm:pt modelId="{E8E64172-37E3-45FB-8941-05D14FC27D7F}" type="pres">
      <dgm:prSet presAssocID="{D27D3835-19B1-43DA-8647-2C6A9A5BC8CF}" presName="parentShp" presStyleLbl="node1" presStyleIdx="1" presStyleCnt="3">
        <dgm:presLayoutVars>
          <dgm:bulletEnabled val="1"/>
        </dgm:presLayoutVars>
      </dgm:prSet>
      <dgm:spPr/>
    </dgm:pt>
    <dgm:pt modelId="{A2E656D9-8E0F-4980-A5C8-DA9F069AA9AE}" type="pres">
      <dgm:prSet presAssocID="{D27D3835-19B1-43DA-8647-2C6A9A5BC8CF}" presName="childShp" presStyleLbl="bgAccFollowNode1" presStyleIdx="1" presStyleCnt="3">
        <dgm:presLayoutVars>
          <dgm:bulletEnabled val="1"/>
        </dgm:presLayoutVars>
      </dgm:prSet>
      <dgm:spPr/>
    </dgm:pt>
    <dgm:pt modelId="{CFD23CE5-D2A0-42B8-A731-3880B4A77EF2}" type="pres">
      <dgm:prSet presAssocID="{52C6AE4D-FEE5-4775-B81E-E72A13807815}" presName="spacing" presStyleCnt="0"/>
      <dgm:spPr/>
    </dgm:pt>
    <dgm:pt modelId="{6C5BB0EA-0D78-4ED4-8ED3-2EA4AD6C742F}" type="pres">
      <dgm:prSet presAssocID="{642BBC71-C31F-460C-B79D-A96F9EB3538C}" presName="linNode" presStyleCnt="0"/>
      <dgm:spPr/>
    </dgm:pt>
    <dgm:pt modelId="{F305CB87-A53C-4CA3-BE02-52823951916B}" type="pres">
      <dgm:prSet presAssocID="{642BBC71-C31F-460C-B79D-A96F9EB3538C}" presName="parentShp" presStyleLbl="node1" presStyleIdx="2" presStyleCnt="3">
        <dgm:presLayoutVars>
          <dgm:bulletEnabled val="1"/>
        </dgm:presLayoutVars>
      </dgm:prSet>
      <dgm:spPr/>
    </dgm:pt>
    <dgm:pt modelId="{EA849902-9B19-43E5-A902-1B1BF61B87AC}" type="pres">
      <dgm:prSet presAssocID="{642BBC71-C31F-460C-B79D-A96F9EB3538C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26B9DE0D-DB97-41B0-BB61-C0A418E0F587}" type="presOf" srcId="{2CBEDFD2-8F69-4DB5-9AE6-C3AF906468A3}" destId="{EA849902-9B19-43E5-A902-1B1BF61B87AC}" srcOrd="0" destOrd="0" presId="urn:microsoft.com/office/officeart/2005/8/layout/vList6"/>
    <dgm:cxn modelId="{AD223338-0D1C-440A-B2D3-D1F464999678}" srcId="{53C4E7C3-EF24-4E25-8D0E-071A9E55ADED}" destId="{F95FBFB4-A4C7-4E4B-B25D-45E62AF50E87}" srcOrd="0" destOrd="0" parTransId="{0882727D-7DED-4683-B36B-4DF6769243A5}" sibTransId="{AE1538AD-315E-442B-823C-FA60487F729A}"/>
    <dgm:cxn modelId="{7F50173B-DB5C-42CC-BFC5-A9753D759594}" type="presOf" srcId="{F95FBFB4-A4C7-4E4B-B25D-45E62AF50E87}" destId="{82E56B7B-928F-47E7-BD46-1C09848224A6}" srcOrd="0" destOrd="0" presId="urn:microsoft.com/office/officeart/2005/8/layout/vList6"/>
    <dgm:cxn modelId="{369D643C-9700-4AA2-9B1E-88CB8E6FE77D}" type="presOf" srcId="{D27D3835-19B1-43DA-8647-2C6A9A5BC8CF}" destId="{E8E64172-37E3-45FB-8941-05D14FC27D7F}" srcOrd="0" destOrd="0" presId="urn:microsoft.com/office/officeart/2005/8/layout/vList6"/>
    <dgm:cxn modelId="{0E799064-3538-48BE-A6EB-9B233495AB08}" type="presOf" srcId="{C893E4A1-8866-4785-96D9-CF3FCFB021EF}" destId="{D4AFE902-BDAC-41DB-8815-9B0AAA3FF92A}" srcOrd="0" destOrd="0" presId="urn:microsoft.com/office/officeart/2005/8/layout/vList6"/>
    <dgm:cxn modelId="{971FF34B-5BD4-4F24-84CD-341EB8042767}" srcId="{642BBC71-C31F-460C-B79D-A96F9EB3538C}" destId="{2CBEDFD2-8F69-4DB5-9AE6-C3AF906468A3}" srcOrd="0" destOrd="0" parTransId="{20E2B2FE-2434-4286-A397-E883B553759B}" sibTransId="{3E1E1CA4-22F5-4893-A1A5-1B3B122DA6B7}"/>
    <dgm:cxn modelId="{FF905155-4706-4FB7-9E5C-1547C78FF5CF}" srcId="{C893E4A1-8866-4785-96D9-CF3FCFB021EF}" destId="{D27D3835-19B1-43DA-8647-2C6A9A5BC8CF}" srcOrd="1" destOrd="0" parTransId="{1A39B98E-62B4-4ED5-9AB4-7FCF7F781ADF}" sibTransId="{52C6AE4D-FEE5-4775-B81E-E72A13807815}"/>
    <dgm:cxn modelId="{2E5FB378-A309-48CE-B002-3802E7971B60}" srcId="{C893E4A1-8866-4785-96D9-CF3FCFB021EF}" destId="{642BBC71-C31F-460C-B79D-A96F9EB3538C}" srcOrd="2" destOrd="0" parTransId="{36EC1CBD-6546-48D5-A5E4-6A9E07D55FCE}" sibTransId="{B06999BB-B0A4-45AF-AD71-CF80BBF26F6C}"/>
    <dgm:cxn modelId="{F28DE69A-1FC5-4918-9A72-5FF23C3302E6}" type="presOf" srcId="{642BBC71-C31F-460C-B79D-A96F9EB3538C}" destId="{F305CB87-A53C-4CA3-BE02-52823951916B}" srcOrd="0" destOrd="0" presId="urn:microsoft.com/office/officeart/2005/8/layout/vList6"/>
    <dgm:cxn modelId="{74D0CD9E-B188-4F88-A402-9DD9D85F3A52}" srcId="{C893E4A1-8866-4785-96D9-CF3FCFB021EF}" destId="{53C4E7C3-EF24-4E25-8D0E-071A9E55ADED}" srcOrd="0" destOrd="0" parTransId="{1381B75A-65A5-4263-848E-C52CD87E2E27}" sibTransId="{3F71FE89-23E2-498B-ACA7-31F5E267B154}"/>
    <dgm:cxn modelId="{BBB35FA1-3A7A-4078-9437-1FFBF418F7A9}" srcId="{D27D3835-19B1-43DA-8647-2C6A9A5BC8CF}" destId="{8498E289-6C05-4458-A067-78E62DE5A7ED}" srcOrd="0" destOrd="0" parTransId="{0E8E425F-25BA-439F-ABDD-D9F0BE8FB441}" sibTransId="{616309BF-82E4-4167-965B-AD14A9A3181F}"/>
    <dgm:cxn modelId="{FE3ED2A7-AA9B-418E-8B69-45A4875DB03F}" type="presOf" srcId="{53C4E7C3-EF24-4E25-8D0E-071A9E55ADED}" destId="{774F424E-9854-4232-86A1-6A452CBF251F}" srcOrd="0" destOrd="0" presId="urn:microsoft.com/office/officeart/2005/8/layout/vList6"/>
    <dgm:cxn modelId="{DAF1A0BB-491D-4D11-BC41-26420F60F492}" type="presOf" srcId="{8498E289-6C05-4458-A067-78E62DE5A7ED}" destId="{A2E656D9-8E0F-4980-A5C8-DA9F069AA9AE}" srcOrd="0" destOrd="0" presId="urn:microsoft.com/office/officeart/2005/8/layout/vList6"/>
    <dgm:cxn modelId="{CC036C7C-A9BB-49FE-95C9-BB6D89EB45A9}" type="presParOf" srcId="{D4AFE902-BDAC-41DB-8815-9B0AAA3FF92A}" destId="{4006E8FA-86AE-406F-AEAC-D81502B9AAEF}" srcOrd="0" destOrd="0" presId="urn:microsoft.com/office/officeart/2005/8/layout/vList6"/>
    <dgm:cxn modelId="{7507DBCC-55CB-4829-8FC8-8AA1FD57F903}" type="presParOf" srcId="{4006E8FA-86AE-406F-AEAC-D81502B9AAEF}" destId="{774F424E-9854-4232-86A1-6A452CBF251F}" srcOrd="0" destOrd="0" presId="urn:microsoft.com/office/officeart/2005/8/layout/vList6"/>
    <dgm:cxn modelId="{6AAAEDD1-FE4E-4128-928C-7312C5F9B024}" type="presParOf" srcId="{4006E8FA-86AE-406F-AEAC-D81502B9AAEF}" destId="{82E56B7B-928F-47E7-BD46-1C09848224A6}" srcOrd="1" destOrd="0" presId="urn:microsoft.com/office/officeart/2005/8/layout/vList6"/>
    <dgm:cxn modelId="{8A7C4BB2-1EE3-44EA-81E1-4231F9B25DAA}" type="presParOf" srcId="{D4AFE902-BDAC-41DB-8815-9B0AAA3FF92A}" destId="{2F22BE57-F081-4ECA-8E2B-3875AB8EACDE}" srcOrd="1" destOrd="0" presId="urn:microsoft.com/office/officeart/2005/8/layout/vList6"/>
    <dgm:cxn modelId="{1049D970-ACE9-49BD-B0FA-BBD9A89F2321}" type="presParOf" srcId="{D4AFE902-BDAC-41DB-8815-9B0AAA3FF92A}" destId="{D08E452B-EC5C-46CC-A378-4F4C1A58A63B}" srcOrd="2" destOrd="0" presId="urn:microsoft.com/office/officeart/2005/8/layout/vList6"/>
    <dgm:cxn modelId="{1FD6348C-CF24-4542-8212-B29A6461FE9E}" type="presParOf" srcId="{D08E452B-EC5C-46CC-A378-4F4C1A58A63B}" destId="{E8E64172-37E3-45FB-8941-05D14FC27D7F}" srcOrd="0" destOrd="0" presId="urn:microsoft.com/office/officeart/2005/8/layout/vList6"/>
    <dgm:cxn modelId="{C1697FC2-79D1-47B4-8F27-57CEA9D3AF42}" type="presParOf" srcId="{D08E452B-EC5C-46CC-A378-4F4C1A58A63B}" destId="{A2E656D9-8E0F-4980-A5C8-DA9F069AA9AE}" srcOrd="1" destOrd="0" presId="urn:microsoft.com/office/officeart/2005/8/layout/vList6"/>
    <dgm:cxn modelId="{212C9953-659C-420E-AF3E-A730993D5CC5}" type="presParOf" srcId="{D4AFE902-BDAC-41DB-8815-9B0AAA3FF92A}" destId="{CFD23CE5-D2A0-42B8-A731-3880B4A77EF2}" srcOrd="3" destOrd="0" presId="urn:microsoft.com/office/officeart/2005/8/layout/vList6"/>
    <dgm:cxn modelId="{A454C2AE-52F3-44C2-8CB8-9A06B165DBC2}" type="presParOf" srcId="{D4AFE902-BDAC-41DB-8815-9B0AAA3FF92A}" destId="{6C5BB0EA-0D78-4ED4-8ED3-2EA4AD6C742F}" srcOrd="4" destOrd="0" presId="urn:microsoft.com/office/officeart/2005/8/layout/vList6"/>
    <dgm:cxn modelId="{D57D7207-8221-4A38-9CF1-9238F8C2DA9E}" type="presParOf" srcId="{6C5BB0EA-0D78-4ED4-8ED3-2EA4AD6C742F}" destId="{F305CB87-A53C-4CA3-BE02-52823951916B}" srcOrd="0" destOrd="0" presId="urn:microsoft.com/office/officeart/2005/8/layout/vList6"/>
    <dgm:cxn modelId="{89E3188D-A0D0-401C-B3DC-F33FEA5CA5BE}" type="presParOf" srcId="{6C5BB0EA-0D78-4ED4-8ED3-2EA4AD6C742F}" destId="{EA849902-9B19-43E5-A902-1B1BF61B87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56B7B-928F-47E7-BD46-1C09848224A6}">
      <dsp:nvSpPr>
        <dsp:cNvPr id="0" name=""/>
        <dsp:cNvSpPr/>
      </dsp:nvSpPr>
      <dsp:spPr>
        <a:xfrm>
          <a:off x="3251199" y="0"/>
          <a:ext cx="4876800" cy="15225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000" kern="1200" noProof="0" dirty="0">
              <a:latin typeface="+mj-lt"/>
            </a:rPr>
            <a:t>Clasificación progresiva de la vegetación con muestreo estratificado y asignación proporcional, utilizando imágenes Landsat</a:t>
          </a:r>
        </a:p>
      </dsp:txBody>
      <dsp:txXfrm>
        <a:off x="3251199" y="190313"/>
        <a:ext cx="4305862" cy="1141876"/>
      </dsp:txXfrm>
    </dsp:sp>
    <dsp:sp modelId="{774F424E-9854-4232-86A1-6A452CBF251F}">
      <dsp:nvSpPr>
        <dsp:cNvPr id="0" name=""/>
        <dsp:cNvSpPr/>
      </dsp:nvSpPr>
      <dsp:spPr>
        <a:xfrm>
          <a:off x="0" y="0"/>
          <a:ext cx="3251200" cy="1522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noProof="0" dirty="0">
              <a:latin typeface="+mj-lt"/>
            </a:rPr>
            <a:t>Mapas de cobertura forestal no comparables entre países y discontinuidad en zonas fronterizas </a:t>
          </a:r>
        </a:p>
      </dsp:txBody>
      <dsp:txXfrm>
        <a:off x="74322" y="74322"/>
        <a:ext cx="3102556" cy="1373858"/>
      </dsp:txXfrm>
    </dsp:sp>
    <dsp:sp modelId="{A2E656D9-8E0F-4980-A5C8-DA9F069AA9AE}">
      <dsp:nvSpPr>
        <dsp:cNvPr id="0" name=""/>
        <dsp:cNvSpPr/>
      </dsp:nvSpPr>
      <dsp:spPr>
        <a:xfrm>
          <a:off x="3251199" y="1674753"/>
          <a:ext cx="4876800" cy="15225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000" kern="1200" noProof="0" dirty="0">
              <a:latin typeface="+mj-lt"/>
            </a:rPr>
            <a:t>Uso de archivo de firmas espectrales de aplicación global para clasificar imágenes Landsat en otras zonas tropicales similares a Centroamérica</a:t>
          </a:r>
        </a:p>
      </dsp:txBody>
      <dsp:txXfrm>
        <a:off x="3251199" y="1865066"/>
        <a:ext cx="4305862" cy="1141876"/>
      </dsp:txXfrm>
    </dsp:sp>
    <dsp:sp modelId="{E8E64172-37E3-45FB-8941-05D14FC27D7F}">
      <dsp:nvSpPr>
        <dsp:cNvPr id="0" name=""/>
        <dsp:cNvSpPr/>
      </dsp:nvSpPr>
      <dsp:spPr>
        <a:xfrm>
          <a:off x="0" y="1674753"/>
          <a:ext cx="3251200" cy="1522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noProof="0" dirty="0">
              <a:latin typeface="+mj-lt"/>
            </a:rPr>
            <a:t>Centroamérica tiene 4 de los 5 biomas de los bosques tropicales y subtropicales del mundo</a:t>
          </a:r>
        </a:p>
      </dsp:txBody>
      <dsp:txXfrm>
        <a:off x="74322" y="1749075"/>
        <a:ext cx="3102556" cy="1373858"/>
      </dsp:txXfrm>
    </dsp:sp>
    <dsp:sp modelId="{EA849902-9B19-43E5-A902-1B1BF61B87AC}">
      <dsp:nvSpPr>
        <dsp:cNvPr id="0" name=""/>
        <dsp:cNvSpPr/>
      </dsp:nvSpPr>
      <dsp:spPr>
        <a:xfrm>
          <a:off x="3251199" y="3349506"/>
          <a:ext cx="4876800" cy="15225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000" kern="1200" noProof="0" dirty="0">
              <a:latin typeface="+mj-lt"/>
            </a:rPr>
            <a:t>Análisis de conglomerados de patrones de variación de la cobertura arbórea a nivel de pixel,  utilizando imágenes MODIS</a:t>
          </a:r>
        </a:p>
      </dsp:txBody>
      <dsp:txXfrm>
        <a:off x="3251199" y="3539819"/>
        <a:ext cx="4305862" cy="1141876"/>
      </dsp:txXfrm>
    </dsp:sp>
    <dsp:sp modelId="{F305CB87-A53C-4CA3-BE02-52823951916B}">
      <dsp:nvSpPr>
        <dsp:cNvPr id="0" name=""/>
        <dsp:cNvSpPr/>
      </dsp:nvSpPr>
      <dsp:spPr>
        <a:xfrm>
          <a:off x="0" y="3349506"/>
          <a:ext cx="3251200" cy="1522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noProof="0" dirty="0">
              <a:latin typeface="+mj-lt"/>
            </a:rPr>
            <a:t>Variaciones espacio-temporales complejas difíciles de captar con clasificaciones discretas</a:t>
          </a:r>
        </a:p>
      </dsp:txBody>
      <dsp:txXfrm>
        <a:off x="74322" y="3423828"/>
        <a:ext cx="3102556" cy="1373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445B-8573-4215-9CFA-69842EEA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C24AF-AC88-4689-89D0-68CD71BE4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CE00A-0B83-4E8F-A0D8-E2BCC30A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2EC41-6883-4838-9415-819DDCB0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95EC7-CD93-4553-AA3C-71643B29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2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6B84-1026-4310-B297-C97220A7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6FCDE-8BCF-4AFF-A0B6-E863A39CB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6DFC2-5C81-4CE4-883D-883DF3BA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A9E2F-FCCE-4EFD-8EDA-965C97D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DB9FE-1EC3-4774-AB88-06B13AE0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7DBE0-4D3C-4A0D-84F9-6192EA62C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DA975-D252-485F-8C4B-2A70F7F58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18226-E692-4C0F-B33E-8FC40CB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96C05-327D-494D-985C-8703D03A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1AE86-F429-45B5-9B55-123CEB57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AEEF-EAAB-4CCE-BF5F-71FCC436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FD3B1-FFFB-459E-A42E-EE19B76CA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9820C-EC8C-4193-B0A6-2D05FBBF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CBD3-CD1C-4C3F-87C3-A6DCC7BB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C97CC-7D55-4B01-BCDA-968074A8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3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2DA0-24B7-4550-85E5-1A7FCDF4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3636-3BDF-4067-9BAA-700F871DD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FD96-28F0-4EE2-847D-2F81ED34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3441D-58E9-4EB0-AD93-5AB57DAF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8A1B2-FD9A-48F2-B9E6-DD200201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9FDC-2DF8-4368-AD8B-021AC4B9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CE5A5-72F5-4021-9067-21FC12DDB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AF7D5-C597-4695-B338-1F06393C0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8C87A-E567-4925-BD29-742FF634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7563F-9C01-4DC5-8116-33417F6B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E57DA-3082-4CF4-951F-D42B4416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37D1-E18B-4D20-AB26-67DB22E0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0CB1D-3129-480E-8FD2-516B64C6D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EC6E9-5835-4823-9285-152D452CE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83416-539A-4B55-B667-5AA573E37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2793D-226D-4109-B6D9-86B3143A2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59C9E-2DC4-4A2E-A490-6DAB7AF8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23CD0-48C4-4FA8-8C47-CD4805EA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75E97-A459-4B5F-AC06-BE4B8C4D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D7BA-26FB-4180-8F1D-FADEBDD3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0CB28-AB18-4125-923F-6BFDFE92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59DD5-C4BF-4234-83A5-96A5D598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CCDC9-C191-4B30-95FE-5B3D8F3C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E2EE8-8797-49C0-B7D6-A41C9B85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7F334-E5FC-4583-B95E-96297502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337FF-02F7-4D29-8EE4-CD80DF83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E6DF-4D2D-4093-A0D8-5F7509AB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D088-3C62-45DD-A422-7FA2282DE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290AE-EC1E-4FEE-A0F8-CF4D7987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42867-7479-43F8-81B9-2B38E18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D5926-B4D1-4A59-AE34-5727778F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C8679-1848-4CE8-B288-9E4895DD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4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2103-0011-4B31-A250-E2F1F4CA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836EA-DD9A-458C-8F37-D30BD2FB9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580B9-D507-4ADC-BDB1-CFEF4EC1D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49EEC-5C68-4C83-AE3E-48DADEFFF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DE90C-6CD5-4477-8FE9-4C2B586F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0FD65-A6E0-4402-A28D-ED9316FD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5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FACF5-566A-40B7-911C-54E1C5ED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9A0C7-961E-429C-B8A8-3181BD510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FC8A4-EB62-4D81-810B-835EC0B0D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83DF-F3AE-4EB3-8E3C-6E2D49C79CD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271B0-2EAE-4604-880D-ECA242CF2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0950F-F737-4B03-83F7-906071AD0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A712-5883-4902-AB64-98614932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80A1D2-6F9F-4016-930C-BFED52697F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4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51CDBB9-1839-4716-85F6-68DADEE68E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E7CE61-61C7-4642-A52F-E247DDDDEA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CB84F-3ECD-4C2F-818C-91D3714F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852" y="1333499"/>
            <a:ext cx="7043548" cy="4067176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419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Integración de herramientas geoespaciales y datos de sensores remotos multifuente para el mapeo de sucesiones naturales y antropogénicas de la vegetación en América Central.</a:t>
            </a:r>
            <a:br>
              <a:rPr lang="es-419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s-419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s-419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s-419" sz="3000" i="1" dirty="0">
                <a:solidFill>
                  <a:srgbClr val="FFFFFF"/>
                </a:solidFill>
              </a:rPr>
              <a:t>C</a:t>
            </a:r>
            <a:r>
              <a:rPr lang="es-419" sz="3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aplicaciones potenciales a otras regiones tropicales de Suramérica, África y Asia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E5231B-B040-49BD-AF91-A6DE960373DC}"/>
              </a:ext>
            </a:extLst>
          </p:cNvPr>
          <p:cNvSpPr/>
          <p:nvPr/>
        </p:nvSpPr>
        <p:spPr>
          <a:xfrm>
            <a:off x="1725762" y="1641560"/>
            <a:ext cx="26843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+mj-lt"/>
                <a:ea typeface="MS Mincho" panose="02020609040205080304" pitchFamily="49" charset="-128"/>
                <a:cs typeface="Garamond" panose="02020404030301010803" pitchFamily="18" charset="0"/>
              </a:rPr>
              <a:t>Por:</a:t>
            </a:r>
          </a:p>
          <a:p>
            <a:r>
              <a:rPr lang="es-ES" sz="2400" b="1" dirty="0">
                <a:latin typeface="+mj-lt"/>
                <a:ea typeface="MS Mincho" panose="02020609040205080304" pitchFamily="49" charset="-128"/>
                <a:cs typeface="Garamond" panose="02020404030301010803" pitchFamily="18" charset="0"/>
              </a:rPr>
              <a:t>Abner Jiménez</a:t>
            </a:r>
          </a:p>
          <a:p>
            <a:endParaRPr lang="es-ES" sz="2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s-ES" sz="2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" sz="2400" i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Dirección:</a:t>
            </a:r>
          </a:p>
          <a:p>
            <a:r>
              <a:rPr lang="es-ES" sz="2400" i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Dr. Víctor Rodríguez</a:t>
            </a:r>
          </a:p>
          <a:p>
            <a:r>
              <a:rPr lang="es-ES" sz="24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Dr. Laszlo Pancel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A6B140-9E7B-4395-B96F-982006C5D5D6}"/>
              </a:ext>
            </a:extLst>
          </p:cNvPr>
          <p:cNvSpPr/>
          <p:nvPr/>
        </p:nvSpPr>
        <p:spPr>
          <a:xfrm rot="16200000">
            <a:off x="-1719605" y="2905175"/>
            <a:ext cx="4793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TESIS </a:t>
            </a:r>
            <a:r>
              <a:rPr lang="es-ES" sz="4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DOCTORAL</a:t>
            </a:r>
            <a:endParaRPr lang="en-US" sz="48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39D320-77A2-4D46-8CFE-18C39B9206CC}"/>
              </a:ext>
            </a:extLst>
          </p:cNvPr>
          <p:cNvSpPr/>
          <p:nvPr/>
        </p:nvSpPr>
        <p:spPr>
          <a:xfrm>
            <a:off x="2476500" y="0"/>
            <a:ext cx="9715500" cy="1162050"/>
          </a:xfrm>
          <a:prstGeom prst="rect">
            <a:avLst/>
          </a:prstGeom>
          <a:solidFill>
            <a:srgbClr val="498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3E57B4-10C1-465F-B75C-AEEF59CA5F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15" y="310515"/>
            <a:ext cx="2014220" cy="6934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2CF3B3-D34D-4E8E-AA05-B4222236F763}"/>
              </a:ext>
            </a:extLst>
          </p:cNvPr>
          <p:cNvSpPr/>
          <p:nvPr/>
        </p:nvSpPr>
        <p:spPr>
          <a:xfrm>
            <a:off x="4667250" y="309860"/>
            <a:ext cx="73342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+mj-lt"/>
                <a:ea typeface="MS Mincho" panose="02020609040205080304" pitchFamily="49" charset="-128"/>
                <a:cs typeface="Garamond-Bold"/>
              </a:rPr>
              <a:t>Departamento de Geología, Geografía y Medio Ambiente</a:t>
            </a:r>
          </a:p>
          <a:p>
            <a:r>
              <a:rPr lang="es-ES" sz="2000" b="1" dirty="0">
                <a:latin typeface="+mj-lt"/>
                <a:ea typeface="MS Mincho" panose="02020609040205080304" pitchFamily="49" charset="-128"/>
                <a:cs typeface="Garamond-Bold"/>
              </a:rPr>
              <a:t>Programa de Doctorado en Tecnologías de la Información Geográfica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2DAE29-4BF7-4AD6-AC7A-805355D3676D}"/>
              </a:ext>
            </a:extLst>
          </p:cNvPr>
          <p:cNvSpPr/>
          <p:nvPr/>
        </p:nvSpPr>
        <p:spPr>
          <a:xfrm>
            <a:off x="9963150" y="5762624"/>
            <a:ext cx="2238374" cy="1095375"/>
          </a:xfrm>
          <a:prstGeom prst="rect">
            <a:avLst/>
          </a:prstGeom>
          <a:solidFill>
            <a:srgbClr val="498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32D919-0BC0-46A8-8D42-9A685A81147E}"/>
              </a:ext>
            </a:extLst>
          </p:cNvPr>
          <p:cNvSpPr/>
          <p:nvPr/>
        </p:nvSpPr>
        <p:spPr>
          <a:xfrm>
            <a:off x="10153651" y="5937335"/>
            <a:ext cx="211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+mj-lt"/>
                <a:ea typeface="MS Mincho" panose="02020609040205080304" pitchFamily="49" charset="-128"/>
                <a:cs typeface="Garamond" panose="02020404030301010803" pitchFamily="18" charset="0"/>
              </a:rPr>
              <a:t>Alcalá de Henares,</a:t>
            </a:r>
          </a:p>
          <a:p>
            <a:r>
              <a:rPr lang="es-ES" i="1" dirty="0">
                <a:latin typeface="+mj-lt"/>
                <a:ea typeface="MS Mincho" panose="02020609040205080304" pitchFamily="49" charset="-128"/>
                <a:cs typeface="Garamond" panose="02020404030301010803" pitchFamily="18" charset="0"/>
              </a:rPr>
              <a:t>Enero de 2018</a:t>
            </a:r>
            <a:endParaRPr lang="es-ES" i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4E945-D4D0-4C63-B511-B4CE8BE71CBD}"/>
              </a:ext>
            </a:extLst>
          </p:cNvPr>
          <p:cNvSpPr/>
          <p:nvPr/>
        </p:nvSpPr>
        <p:spPr>
          <a:xfrm>
            <a:off x="2238376" y="5791200"/>
            <a:ext cx="6886574" cy="800100"/>
          </a:xfrm>
          <a:prstGeom prst="rect">
            <a:avLst/>
          </a:prstGeom>
          <a:solidFill>
            <a:srgbClr val="4984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F6B81E-6526-4A7B-92EC-DD35731C5045}"/>
              </a:ext>
            </a:extLst>
          </p:cNvPr>
          <p:cNvSpPr/>
          <p:nvPr/>
        </p:nvSpPr>
        <p:spPr>
          <a:xfrm>
            <a:off x="4799240" y="5877463"/>
            <a:ext cx="2171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Monitoreo Satelital - Análisis Geoespacial</a:t>
            </a:r>
            <a:endParaRPr lang="es-ES" i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F8528D-EF93-48DC-B5B1-C306B77ED274}"/>
              </a:ext>
            </a:extLst>
          </p:cNvPr>
          <p:cNvSpPr/>
          <p:nvPr/>
        </p:nvSpPr>
        <p:spPr>
          <a:xfrm>
            <a:off x="2303689" y="5877463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+mj-lt"/>
                <a:ea typeface="MS Mincho" panose="02020609040205080304" pitchFamily="49" charset="-128"/>
                <a:cs typeface="Garamond" panose="02020404030301010803" pitchFamily="18" charset="0"/>
              </a:rPr>
              <a:t>- Bosques - Deforestación</a:t>
            </a:r>
          </a:p>
          <a:p>
            <a:r>
              <a:rPr lang="es-ES" i="1" dirty="0">
                <a:latin typeface="+mj-lt"/>
                <a:ea typeface="MS Mincho" panose="02020609040205080304" pitchFamily="49" charset="-128"/>
                <a:cs typeface="Garamond" panose="02020404030301010803" pitchFamily="18" charset="0"/>
              </a:rPr>
              <a:t>- Sucesión Secundaria</a:t>
            </a:r>
            <a:endParaRPr lang="es-ES" i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DDBF33-ED1D-4BF3-BE84-5DF8385DBBC1}"/>
              </a:ext>
            </a:extLst>
          </p:cNvPr>
          <p:cNvSpPr/>
          <p:nvPr/>
        </p:nvSpPr>
        <p:spPr>
          <a:xfrm>
            <a:off x="8104415" y="5886988"/>
            <a:ext cx="952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REDD+</a:t>
            </a:r>
          </a:p>
          <a:p>
            <a:r>
              <a:rPr lang="es-ES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MRV</a:t>
            </a:r>
            <a:endParaRPr lang="es-ES" i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C27187-823B-4B00-859E-611AEC1A2DEA}"/>
              </a:ext>
            </a:extLst>
          </p:cNvPr>
          <p:cNvSpPr/>
          <p:nvPr/>
        </p:nvSpPr>
        <p:spPr>
          <a:xfrm>
            <a:off x="7028090" y="5877463"/>
            <a:ext cx="1104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Landsat</a:t>
            </a:r>
          </a:p>
          <a:p>
            <a:r>
              <a:rPr lang="es-ES" i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MODIS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53AB31-881C-40B5-AECD-FBA317396B09}"/>
              </a:ext>
            </a:extLst>
          </p:cNvPr>
          <p:cNvSpPr/>
          <p:nvPr/>
        </p:nvSpPr>
        <p:spPr>
          <a:xfrm>
            <a:off x="1933575" y="5791200"/>
            <a:ext cx="304800" cy="800100"/>
          </a:xfrm>
          <a:prstGeom prst="rect">
            <a:avLst/>
          </a:prstGeom>
          <a:solidFill>
            <a:srgbClr val="4984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1B3B88-80CD-455A-AE8B-02B23F719594}"/>
              </a:ext>
            </a:extLst>
          </p:cNvPr>
          <p:cNvSpPr/>
          <p:nvPr/>
        </p:nvSpPr>
        <p:spPr>
          <a:xfrm rot="16200000">
            <a:off x="1651892" y="6047329"/>
            <a:ext cx="870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+mj-lt"/>
              </a:rPr>
              <a:t>Keywords</a:t>
            </a:r>
          </a:p>
        </p:txBody>
      </p:sp>
    </p:spTree>
    <p:extLst>
      <p:ext uri="{BB962C8B-B14F-4D97-AF65-F5344CB8AC3E}">
        <p14:creationId xmlns:p14="http://schemas.microsoft.com/office/powerpoint/2010/main" val="2901959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73C5D8E3-2802-4158-B8C9-18CC475905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28317"/>
            <a:ext cx="9931400" cy="66013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737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681C63-DCB6-48C8-8188-5CC050B584FC}"/>
              </a:ext>
            </a:extLst>
          </p:cNvPr>
          <p:cNvSpPr/>
          <p:nvPr/>
        </p:nvSpPr>
        <p:spPr>
          <a:xfrm>
            <a:off x="781234" y="530618"/>
            <a:ext cx="10617693" cy="77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B912B-6431-4F03-8DB2-BF842355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058"/>
          </a:xfrm>
        </p:spPr>
        <p:txBody>
          <a:bodyPr>
            <a:normAutofit/>
          </a:bodyPr>
          <a:lstStyle/>
          <a:p>
            <a:r>
              <a:rPr lang="es-419" sz="3600" dirty="0"/>
              <a:t>Aplicación a otras regiones tropicales del mundo</a:t>
            </a:r>
          </a:p>
        </p:txBody>
      </p:sp>
      <p:pic>
        <p:nvPicPr>
          <p:cNvPr id="6" name="Imagen 23">
            <a:extLst>
              <a:ext uri="{FF2B5EF4-FFF2-40B4-BE49-F238E27FC236}">
                <a16:creationId xmlns:a16="http://schemas.microsoft.com/office/drawing/2014/main" id="{E47D6FFB-120B-41FA-9286-831024D0CC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65" y="1324934"/>
            <a:ext cx="7622960" cy="52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8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681C63-DCB6-48C8-8188-5CC050B584FC}"/>
              </a:ext>
            </a:extLst>
          </p:cNvPr>
          <p:cNvSpPr/>
          <p:nvPr/>
        </p:nvSpPr>
        <p:spPr>
          <a:xfrm>
            <a:off x="781234" y="530618"/>
            <a:ext cx="2539015" cy="77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B912B-6431-4F03-8DB2-BF842355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058"/>
          </a:xfrm>
        </p:spPr>
        <p:txBody>
          <a:bodyPr>
            <a:normAutofit/>
          </a:bodyPr>
          <a:lstStyle/>
          <a:p>
            <a:r>
              <a:rPr lang="es-419" sz="3600" dirty="0"/>
              <a:t>Resultado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EA5D8-52F5-47A3-9980-17DEE54262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29" y="692459"/>
            <a:ext cx="9433815" cy="5753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90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681C63-DCB6-48C8-8188-5CC050B584FC}"/>
              </a:ext>
            </a:extLst>
          </p:cNvPr>
          <p:cNvSpPr/>
          <p:nvPr/>
        </p:nvSpPr>
        <p:spPr>
          <a:xfrm>
            <a:off x="781234" y="530618"/>
            <a:ext cx="10617693" cy="77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B912B-6431-4F03-8DB2-BF842355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058"/>
          </a:xfrm>
        </p:spPr>
        <p:txBody>
          <a:bodyPr>
            <a:normAutofit/>
          </a:bodyPr>
          <a:lstStyle/>
          <a:p>
            <a:r>
              <a:rPr lang="es-419" sz="3600" dirty="0"/>
              <a:t>Metodología VCF-MODIS: variaciones a nivel de pixel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D44F4-68C3-4891-8AC0-ADDAD98D3F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39" y="1487938"/>
            <a:ext cx="8990122" cy="5142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36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681C63-DCB6-48C8-8188-5CC050B584FC}"/>
              </a:ext>
            </a:extLst>
          </p:cNvPr>
          <p:cNvSpPr/>
          <p:nvPr/>
        </p:nvSpPr>
        <p:spPr>
          <a:xfrm>
            <a:off x="781234" y="530618"/>
            <a:ext cx="10617693" cy="77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B912B-6431-4F03-8DB2-BF842355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058"/>
          </a:xfrm>
        </p:spPr>
        <p:txBody>
          <a:bodyPr>
            <a:normAutofit/>
          </a:bodyPr>
          <a:lstStyle/>
          <a:p>
            <a:r>
              <a:rPr lang="es-419" sz="3600" dirty="0"/>
              <a:t>Metodología VCF-MODIS: variaciones a nivel de pixel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8D565-9B20-401E-9278-4D3631EF22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8" y="1593540"/>
            <a:ext cx="10755444" cy="427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34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681C63-DCB6-48C8-8188-5CC050B584FC}"/>
              </a:ext>
            </a:extLst>
          </p:cNvPr>
          <p:cNvSpPr/>
          <p:nvPr/>
        </p:nvSpPr>
        <p:spPr>
          <a:xfrm>
            <a:off x="781234" y="530618"/>
            <a:ext cx="2539015" cy="77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B912B-6431-4F03-8DB2-BF842355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058"/>
          </a:xfrm>
        </p:spPr>
        <p:txBody>
          <a:bodyPr>
            <a:normAutofit/>
          </a:bodyPr>
          <a:lstStyle/>
          <a:p>
            <a:r>
              <a:rPr lang="es-419" sz="3600" dirty="0"/>
              <a:t>Resultados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034AE-E40B-4004-8A0C-B07017096B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04001" y="1518082"/>
            <a:ext cx="6717668" cy="515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43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8B27E-8940-4FD0-BAF3-9D575F5F4945}"/>
              </a:ext>
            </a:extLst>
          </p:cNvPr>
          <p:cNvSpPr txBox="1"/>
          <p:nvPr/>
        </p:nvSpPr>
        <p:spPr>
          <a:xfrm>
            <a:off x="4074851" y="2450236"/>
            <a:ext cx="5725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Gracias </a:t>
            </a:r>
            <a:r>
              <a:rPr lang="en-US" sz="4400" dirty="0" err="1"/>
              <a:t>por</a:t>
            </a:r>
            <a:r>
              <a:rPr lang="en-US" sz="4400" dirty="0"/>
              <a:t> </a:t>
            </a:r>
            <a:r>
              <a:rPr lang="en-US" sz="4400" dirty="0" err="1"/>
              <a:t>su</a:t>
            </a:r>
            <a:r>
              <a:rPr lang="en-US" sz="4400" dirty="0"/>
              <a:t> </a:t>
            </a:r>
            <a:r>
              <a:rPr lang="en-US" sz="4400" dirty="0" err="1"/>
              <a:t>atención</a:t>
            </a:r>
            <a:r>
              <a:rPr lang="en-US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930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D3F13C7C-A85D-4879-9D77-F94DA9462B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1806866"/>
            <a:ext cx="5791200" cy="400626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6F12479-4032-407D-9B3A-284E8121A262}"/>
              </a:ext>
            </a:extLst>
          </p:cNvPr>
          <p:cNvSpPr txBox="1">
            <a:spLocks/>
          </p:cNvSpPr>
          <p:nvPr/>
        </p:nvSpPr>
        <p:spPr>
          <a:xfrm>
            <a:off x="571500" y="1970749"/>
            <a:ext cx="4953000" cy="37156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s-419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Zona de estudio: América Central</a:t>
            </a:r>
          </a:p>
          <a:p>
            <a:pPr lvl="1">
              <a:lnSpc>
                <a:spcPct val="100000"/>
              </a:lnSpc>
            </a:pPr>
            <a:endParaRPr lang="es-419" sz="5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s-419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Marco de aplicación:</a:t>
            </a:r>
          </a:p>
          <a:p>
            <a:pPr lvl="2">
              <a:lnSpc>
                <a:spcPct val="100000"/>
              </a:lnSpc>
            </a:pPr>
            <a:r>
              <a:rPr lang="es-419" sz="24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Sistemas de monitoreo de los Procesos de Deforestación y Degradación Forestal (MRV-REDD+)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54D462-AB0C-4C41-945D-C9A47C7EF976}"/>
              </a:ext>
            </a:extLst>
          </p:cNvPr>
          <p:cNvSpPr txBox="1">
            <a:spLocks/>
          </p:cNvSpPr>
          <p:nvPr/>
        </p:nvSpPr>
        <p:spPr>
          <a:xfrm>
            <a:off x="1427748" y="545432"/>
            <a:ext cx="9144000" cy="9432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5000">
                <a:solidFill>
                  <a:srgbClr val="1F4E79"/>
                </a:solidFill>
              </a:rPr>
              <a:t>Contexto de la Investigación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E05457-68C9-4BAE-B54F-77E58F651315}"/>
              </a:ext>
            </a:extLst>
          </p:cNvPr>
          <p:cNvCxnSpPr>
            <a:cxnSpLocks/>
          </p:cNvCxnSpPr>
          <p:nvPr/>
        </p:nvCxnSpPr>
        <p:spPr>
          <a:xfrm>
            <a:off x="882316" y="1426745"/>
            <a:ext cx="104754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68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681C63-DCB6-48C8-8188-5CC050B584FC}"/>
              </a:ext>
            </a:extLst>
          </p:cNvPr>
          <p:cNvSpPr/>
          <p:nvPr/>
        </p:nvSpPr>
        <p:spPr>
          <a:xfrm>
            <a:off x="781234" y="530618"/>
            <a:ext cx="10617693" cy="77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B912B-6431-4F03-8DB2-BF842355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058"/>
          </a:xfrm>
        </p:spPr>
        <p:txBody>
          <a:bodyPr>
            <a:normAutofit/>
          </a:bodyPr>
          <a:lstStyle/>
          <a:p>
            <a:r>
              <a:rPr lang="es-419" sz="3600" dirty="0"/>
              <a:t>Desafíos del mapeo de bosques en Centroamérica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58CC9-972F-4648-BA42-B6880E128D3B}"/>
              </a:ext>
            </a:extLst>
          </p:cNvPr>
          <p:cNvSpPr txBox="1">
            <a:spLocks/>
          </p:cNvSpPr>
          <p:nvPr/>
        </p:nvSpPr>
        <p:spPr>
          <a:xfrm>
            <a:off x="886199" y="2122713"/>
            <a:ext cx="11196309" cy="40575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419" u="sng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	Coherencia nacional-regional</a:t>
            </a:r>
          </a:p>
          <a:p>
            <a:pPr marL="0" indent="0">
              <a:lnSpc>
                <a:spcPct val="100000"/>
              </a:lnSpc>
              <a:buNone/>
            </a:pPr>
            <a:endParaRPr lang="es-419" u="sng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419" u="sng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			Proceso de clasificación</a:t>
            </a:r>
          </a:p>
          <a:p>
            <a:pPr marL="0" indent="0">
              <a:lnSpc>
                <a:spcPct val="100000"/>
              </a:lnSpc>
              <a:buNone/>
            </a:pPr>
            <a:endParaRPr lang="es-419" u="sng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419" u="sng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					Variaciones espacio-temporales complejas</a:t>
            </a:r>
          </a:p>
          <a:p>
            <a:pPr marL="0" indent="0">
              <a:lnSpc>
                <a:spcPct val="100000"/>
              </a:lnSpc>
              <a:buNone/>
            </a:pPr>
            <a:endParaRPr lang="es-419" sz="400" u="sng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E22625-398D-4126-B5E1-4D18D89D2937}"/>
              </a:ext>
            </a:extLst>
          </p:cNvPr>
          <p:cNvSpPr txBox="1"/>
          <p:nvPr/>
        </p:nvSpPr>
        <p:spPr>
          <a:xfrm>
            <a:off x="9916886" y="4784545"/>
            <a:ext cx="1491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Fuente: Pancel, 2016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78B4AB-5EDB-4F99-8DCA-0B98B32ADEFF}"/>
              </a:ext>
            </a:extLst>
          </p:cNvPr>
          <p:cNvSpPr/>
          <p:nvPr/>
        </p:nvSpPr>
        <p:spPr>
          <a:xfrm>
            <a:off x="6008914" y="1712463"/>
            <a:ext cx="527957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Título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32C0C3-8FFD-46E5-8899-EB380121A605}"/>
              </a:ext>
            </a:extLst>
          </p:cNvPr>
          <p:cNvSpPr/>
          <p:nvPr/>
        </p:nvSpPr>
        <p:spPr>
          <a:xfrm>
            <a:off x="983995" y="17590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361DD8-B29A-4E7D-A593-ADB737E987D6}"/>
              </a:ext>
            </a:extLst>
          </p:cNvPr>
          <p:cNvSpPr/>
          <p:nvPr/>
        </p:nvSpPr>
        <p:spPr>
          <a:xfrm>
            <a:off x="1016653" y="28693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2E57E9-FC8F-46BF-9EDB-D0A330848858}"/>
              </a:ext>
            </a:extLst>
          </p:cNvPr>
          <p:cNvSpPr/>
          <p:nvPr/>
        </p:nvSpPr>
        <p:spPr>
          <a:xfrm>
            <a:off x="1049310" y="3947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764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81C3-7C17-4A54-B0A7-D9D260005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748" y="301592"/>
            <a:ext cx="9144000" cy="943226"/>
          </a:xfrm>
        </p:spPr>
        <p:txBody>
          <a:bodyPr>
            <a:normAutofit/>
          </a:bodyPr>
          <a:lstStyle/>
          <a:p>
            <a:r>
              <a:rPr lang="es-419" sz="5000" dirty="0">
                <a:solidFill>
                  <a:srgbClr val="1F4E79"/>
                </a:solidFill>
              </a:rPr>
              <a:t>Objetivo general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E43E00-8AE3-44B0-BC89-BF0EFA945D13}"/>
              </a:ext>
            </a:extLst>
          </p:cNvPr>
          <p:cNvCxnSpPr>
            <a:cxnSpLocks/>
          </p:cNvCxnSpPr>
          <p:nvPr/>
        </p:nvCxnSpPr>
        <p:spPr>
          <a:xfrm>
            <a:off x="882316" y="1392455"/>
            <a:ext cx="104754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459C6-DDCC-49B0-96A1-DA3D2F532B11}"/>
              </a:ext>
            </a:extLst>
          </p:cNvPr>
          <p:cNvCxnSpPr>
            <a:cxnSpLocks/>
          </p:cNvCxnSpPr>
          <p:nvPr/>
        </p:nvCxnSpPr>
        <p:spPr>
          <a:xfrm>
            <a:off x="4669971" y="6115594"/>
            <a:ext cx="300789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9DA1DAAC-732D-49B9-889D-899646815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494" y="1690390"/>
            <a:ext cx="10198946" cy="407033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s-419" sz="3200" i="1" dirty="0">
                <a:latin typeface="+mj-lt"/>
              </a:rPr>
              <a:t>Evaluar el estado de los bosques de Centroamérica en el periodo 2000 - 2014 desde el enfoque de las sucesiones naturales y antropogénicas de la vegetación, utilizando datos de sensores remotos multifuente, herramientas de análisis geoespacial y modelos de clasificación que tienen potencial de ser aplicados en otras regiones tropicales de Suramérica, África y Asia.</a:t>
            </a:r>
          </a:p>
        </p:txBody>
      </p:sp>
    </p:spTree>
    <p:extLst>
      <p:ext uri="{BB962C8B-B14F-4D97-AF65-F5344CB8AC3E}">
        <p14:creationId xmlns:p14="http://schemas.microsoft.com/office/powerpoint/2010/main" val="400262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 Imagen">
            <a:extLst>
              <a:ext uri="{FF2B5EF4-FFF2-40B4-BE49-F238E27FC236}">
                <a16:creationId xmlns:a16="http://schemas.microsoft.com/office/drawing/2014/main" id="{1C44F546-870B-4D54-A0A8-DCCE28CF88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 b="8968"/>
          <a:stretch/>
        </p:blipFill>
        <p:spPr>
          <a:xfrm flipH="1">
            <a:off x="753267" y="925286"/>
            <a:ext cx="2488520" cy="1226944"/>
          </a:xfrm>
          <a:prstGeom prst="rect">
            <a:avLst/>
          </a:prstGeom>
        </p:spPr>
      </p:pic>
      <p:pic>
        <p:nvPicPr>
          <p:cNvPr id="119" name="54 Imagen" descr="E:\IMG_2673.JPG">
            <a:extLst>
              <a:ext uri="{FF2B5EF4-FFF2-40B4-BE49-F238E27FC236}">
                <a16:creationId xmlns:a16="http://schemas.microsoft.com/office/drawing/2014/main" id="{F9751ABD-1159-4DF8-9B67-2EA8F314EE8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141" r="34485"/>
          <a:stretch/>
        </p:blipFill>
        <p:spPr bwMode="auto">
          <a:xfrm>
            <a:off x="424547" y="3292330"/>
            <a:ext cx="1796139" cy="137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2" descr="E:\IMG_5356.JPG">
            <a:extLst>
              <a:ext uri="{FF2B5EF4-FFF2-40B4-BE49-F238E27FC236}">
                <a16:creationId xmlns:a16="http://schemas.microsoft.com/office/drawing/2014/main" id="{335E0087-6626-4F90-9865-3C462FC29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/>
          <a:stretch/>
        </p:blipFill>
        <p:spPr bwMode="auto">
          <a:xfrm>
            <a:off x="233527" y="1992086"/>
            <a:ext cx="1568578" cy="14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2E0476D-21C4-4F96-BCEC-A20F233FB4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96" r="13269" b="50635"/>
          <a:stretch/>
        </p:blipFill>
        <p:spPr>
          <a:xfrm>
            <a:off x="3882213" y="5159832"/>
            <a:ext cx="2936242" cy="162197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D4175D2-BF2B-48A4-9E05-C967D1818E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47" r="295" b="50734"/>
          <a:stretch/>
        </p:blipFill>
        <p:spPr>
          <a:xfrm>
            <a:off x="6977745" y="4753489"/>
            <a:ext cx="3429001" cy="161465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8182DF0-1573-431C-AF77-4C31BCDF4B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76" t="61277" r="16270" b="2"/>
          <a:stretch/>
        </p:blipFill>
        <p:spPr>
          <a:xfrm>
            <a:off x="8697688" y="3585662"/>
            <a:ext cx="3363687" cy="1352893"/>
          </a:xfrm>
          <a:prstGeom prst="rect">
            <a:avLst/>
          </a:prstGeom>
        </p:spPr>
      </p:pic>
      <p:sp>
        <p:nvSpPr>
          <p:cNvPr id="8" name="CuadroTexto 237">
            <a:extLst>
              <a:ext uri="{FF2B5EF4-FFF2-40B4-BE49-F238E27FC236}">
                <a16:creationId xmlns:a16="http://schemas.microsoft.com/office/drawing/2014/main" id="{E5C3D6BB-CE8D-42A8-9B52-14ED43B2D6DE}"/>
              </a:ext>
            </a:extLst>
          </p:cNvPr>
          <p:cNvSpPr txBox="1"/>
          <p:nvPr/>
        </p:nvSpPr>
        <p:spPr>
          <a:xfrm rot="21513770">
            <a:off x="3587131" y="2805189"/>
            <a:ext cx="241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Vegetación Secundaria temprana</a:t>
            </a:r>
          </a:p>
        </p:txBody>
      </p:sp>
      <p:sp>
        <p:nvSpPr>
          <p:cNvPr id="9" name="CuadroTexto 238">
            <a:extLst>
              <a:ext uri="{FF2B5EF4-FFF2-40B4-BE49-F238E27FC236}">
                <a16:creationId xmlns:a16="http://schemas.microsoft.com/office/drawing/2014/main" id="{82E53A04-C397-4F9F-8BF6-AEC2FF82F12A}"/>
              </a:ext>
            </a:extLst>
          </p:cNvPr>
          <p:cNvSpPr txBox="1"/>
          <p:nvPr/>
        </p:nvSpPr>
        <p:spPr>
          <a:xfrm rot="1676528">
            <a:off x="6843959" y="2283704"/>
            <a:ext cx="137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Vegetación Secundaria Avanzada</a:t>
            </a:r>
          </a:p>
        </p:txBody>
      </p:sp>
      <p:sp>
        <p:nvSpPr>
          <p:cNvPr id="10" name="CuadroTexto 241">
            <a:extLst>
              <a:ext uri="{FF2B5EF4-FFF2-40B4-BE49-F238E27FC236}">
                <a16:creationId xmlns:a16="http://schemas.microsoft.com/office/drawing/2014/main" id="{AA2026D2-8A05-4033-802D-4B570EC08D37}"/>
              </a:ext>
            </a:extLst>
          </p:cNvPr>
          <p:cNvSpPr txBox="1"/>
          <p:nvPr/>
        </p:nvSpPr>
        <p:spPr>
          <a:xfrm rot="1398632">
            <a:off x="8506464" y="2300378"/>
            <a:ext cx="10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Bosque Maduro</a:t>
            </a:r>
          </a:p>
        </p:txBody>
      </p:sp>
      <p:sp>
        <p:nvSpPr>
          <p:cNvPr id="11" name="CuadroTexto 244">
            <a:extLst>
              <a:ext uri="{FF2B5EF4-FFF2-40B4-BE49-F238E27FC236}">
                <a16:creationId xmlns:a16="http://schemas.microsoft.com/office/drawing/2014/main" id="{641E25CA-B7D2-4823-99C2-66E7A901EEE5}"/>
              </a:ext>
            </a:extLst>
          </p:cNvPr>
          <p:cNvSpPr txBox="1"/>
          <p:nvPr/>
        </p:nvSpPr>
        <p:spPr>
          <a:xfrm rot="1398632">
            <a:off x="1575547" y="2409474"/>
            <a:ext cx="1980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Suelo Desnudo / Urbano / Cultivos / Pastos</a:t>
            </a:r>
          </a:p>
        </p:txBody>
      </p:sp>
      <p:cxnSp>
        <p:nvCxnSpPr>
          <p:cNvPr id="14" name="Conector curvado 265">
            <a:extLst>
              <a:ext uri="{FF2B5EF4-FFF2-40B4-BE49-F238E27FC236}">
                <a16:creationId xmlns:a16="http://schemas.microsoft.com/office/drawing/2014/main" id="{D62CDF64-1D10-49D5-B8F9-F2C4224F3977}"/>
              </a:ext>
            </a:extLst>
          </p:cNvPr>
          <p:cNvCxnSpPr>
            <a:cxnSpLocks/>
            <a:stCxn id="10" idx="2"/>
            <a:endCxn id="8" idx="2"/>
          </p:cNvCxnSpPr>
          <p:nvPr/>
        </p:nvCxnSpPr>
        <p:spPr>
          <a:xfrm rot="5400000">
            <a:off x="6594463" y="1010501"/>
            <a:ext cx="526083" cy="4109569"/>
          </a:xfrm>
          <a:prstGeom prst="curvedConnector3">
            <a:avLst>
              <a:gd name="adj1" fmla="val 34211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15" name="Conector curvado 266">
            <a:extLst>
              <a:ext uri="{FF2B5EF4-FFF2-40B4-BE49-F238E27FC236}">
                <a16:creationId xmlns:a16="http://schemas.microsoft.com/office/drawing/2014/main" id="{E4069887-6610-4CDE-9B87-919870EF45D2}"/>
              </a:ext>
            </a:extLst>
          </p:cNvPr>
          <p:cNvCxnSpPr>
            <a:cxnSpLocks/>
            <a:stCxn id="10" idx="2"/>
            <a:endCxn id="11" idx="2"/>
          </p:cNvCxnSpPr>
          <p:nvPr/>
        </p:nvCxnSpPr>
        <p:spPr>
          <a:xfrm rot="5400000">
            <a:off x="5508193" y="-286105"/>
            <a:ext cx="315747" cy="6492445"/>
          </a:xfrm>
          <a:prstGeom prst="curvedConnector3">
            <a:avLst>
              <a:gd name="adj1" fmla="val 712879"/>
            </a:avLst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16" name="Conector curvado 267">
            <a:extLst>
              <a:ext uri="{FF2B5EF4-FFF2-40B4-BE49-F238E27FC236}">
                <a16:creationId xmlns:a16="http://schemas.microsoft.com/office/drawing/2014/main" id="{85C2ACB0-F8A6-42DA-BDF2-E6584B451CCD}"/>
              </a:ext>
            </a:extLst>
          </p:cNvPr>
          <p:cNvCxnSpPr>
            <a:cxnSpLocks/>
            <a:stCxn id="9" idx="0"/>
            <a:endCxn id="10" idx="0"/>
          </p:cNvCxnSpPr>
          <p:nvPr/>
        </p:nvCxnSpPr>
        <p:spPr>
          <a:xfrm rot="5400000" flipH="1" flipV="1">
            <a:off x="8408803" y="1616229"/>
            <a:ext cx="5028" cy="1416034"/>
          </a:xfrm>
          <a:prstGeom prst="curvedConnector3">
            <a:avLst>
              <a:gd name="adj1" fmla="val 5402864"/>
            </a:avLst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ector curvado 268">
            <a:extLst>
              <a:ext uri="{FF2B5EF4-FFF2-40B4-BE49-F238E27FC236}">
                <a16:creationId xmlns:a16="http://schemas.microsoft.com/office/drawing/2014/main" id="{E1D1735E-540B-4AD5-8173-5388CE512FDF}"/>
              </a:ext>
            </a:extLst>
          </p:cNvPr>
          <p:cNvCxnSpPr>
            <a:cxnSpLocks/>
          </p:cNvCxnSpPr>
          <p:nvPr/>
        </p:nvCxnSpPr>
        <p:spPr>
          <a:xfrm rot="6798632" flipH="1" flipV="1">
            <a:off x="4924176" y="1428317"/>
            <a:ext cx="1475404" cy="2215318"/>
          </a:xfrm>
          <a:prstGeom prst="curvedConnector2">
            <a:avLst/>
          </a:prstGeom>
          <a:noFill/>
          <a:ln w="57150" cap="flat" cmpd="sng" algn="ctr">
            <a:solidFill>
              <a:srgbClr val="92D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Conector recto de flecha 271">
            <a:extLst>
              <a:ext uri="{FF2B5EF4-FFF2-40B4-BE49-F238E27FC236}">
                <a16:creationId xmlns:a16="http://schemas.microsoft.com/office/drawing/2014/main" id="{5A83443C-2F47-4910-9DC2-356ED099535E}"/>
              </a:ext>
            </a:extLst>
          </p:cNvPr>
          <p:cNvCxnSpPr>
            <a:cxnSpLocks/>
          </p:cNvCxnSpPr>
          <p:nvPr/>
        </p:nvCxnSpPr>
        <p:spPr>
          <a:xfrm flipV="1">
            <a:off x="5802088" y="2852061"/>
            <a:ext cx="1088572" cy="87085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20" name="CuadroTexto 274">
            <a:extLst>
              <a:ext uri="{FF2B5EF4-FFF2-40B4-BE49-F238E27FC236}">
                <a16:creationId xmlns:a16="http://schemas.microsoft.com/office/drawing/2014/main" id="{D3FEC34D-55FB-44CD-8015-B62C5FF00DAA}"/>
              </a:ext>
            </a:extLst>
          </p:cNvPr>
          <p:cNvSpPr txBox="1"/>
          <p:nvPr/>
        </p:nvSpPr>
        <p:spPr>
          <a:xfrm rot="163500">
            <a:off x="4395614" y="4684415"/>
            <a:ext cx="213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2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c) Fuertemente degradado</a:t>
            </a:r>
          </a:p>
        </p:txBody>
      </p:sp>
      <p:sp>
        <p:nvSpPr>
          <p:cNvPr id="22" name="CuadroTexto 276">
            <a:extLst>
              <a:ext uri="{FF2B5EF4-FFF2-40B4-BE49-F238E27FC236}">
                <a16:creationId xmlns:a16="http://schemas.microsoft.com/office/drawing/2014/main" id="{E9067EFF-14E0-496C-A1E5-43E55813F573}"/>
              </a:ext>
            </a:extLst>
          </p:cNvPr>
          <p:cNvSpPr txBox="1"/>
          <p:nvPr/>
        </p:nvSpPr>
        <p:spPr>
          <a:xfrm rot="20937661">
            <a:off x="4347853" y="1681263"/>
            <a:ext cx="177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RECUPERACION</a:t>
            </a:r>
          </a:p>
        </p:txBody>
      </p:sp>
      <p:sp>
        <p:nvSpPr>
          <p:cNvPr id="23" name="CuadroTexto 277">
            <a:extLst>
              <a:ext uri="{FF2B5EF4-FFF2-40B4-BE49-F238E27FC236}">
                <a16:creationId xmlns:a16="http://schemas.microsoft.com/office/drawing/2014/main" id="{3AAE7DAC-9131-42D4-BDE6-33262DA1B69F}"/>
              </a:ext>
            </a:extLst>
          </p:cNvPr>
          <p:cNvSpPr txBox="1"/>
          <p:nvPr/>
        </p:nvSpPr>
        <p:spPr>
          <a:xfrm rot="21595124">
            <a:off x="7584213" y="1594128"/>
            <a:ext cx="164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GANANCIA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6644F9D9-20AE-4E34-9B69-620E36961506}"/>
              </a:ext>
            </a:extLst>
          </p:cNvPr>
          <p:cNvSpPr/>
          <p:nvPr/>
        </p:nvSpPr>
        <p:spPr>
          <a:xfrm rot="19317992">
            <a:off x="2914371" y="2149196"/>
            <a:ext cx="1397518" cy="1397518"/>
          </a:xfrm>
          <a:prstGeom prst="arc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C74B2EE5-D1D4-4F98-A001-34D03EE18FCE}"/>
              </a:ext>
            </a:extLst>
          </p:cNvPr>
          <p:cNvSpPr/>
          <p:nvPr/>
        </p:nvSpPr>
        <p:spPr>
          <a:xfrm rot="8611300">
            <a:off x="2863612" y="2432787"/>
            <a:ext cx="1397518" cy="1397518"/>
          </a:xfrm>
          <a:prstGeom prst="arc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CC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CuadroTexto 274">
            <a:extLst>
              <a:ext uri="{FF2B5EF4-FFF2-40B4-BE49-F238E27FC236}">
                <a16:creationId xmlns:a16="http://schemas.microsoft.com/office/drawing/2014/main" id="{5B03DC95-027D-4734-B779-39351BD1329E}"/>
              </a:ext>
            </a:extLst>
          </p:cNvPr>
          <p:cNvSpPr txBox="1"/>
          <p:nvPr/>
        </p:nvSpPr>
        <p:spPr>
          <a:xfrm rot="16855879">
            <a:off x="2818833" y="2764378"/>
            <a:ext cx="156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b="1" kern="0" dirty="0">
                <a:solidFill>
                  <a:schemeClr val="bg1">
                    <a:lumMod val="50000"/>
                  </a:schemeClr>
                </a:solidFill>
              </a:rPr>
              <a:t>INTERCAMBIO</a:t>
            </a:r>
            <a:endParaRPr kumimoji="0" lang="es-SV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4" name="CuadroTexto 274">
            <a:extLst>
              <a:ext uri="{FF2B5EF4-FFF2-40B4-BE49-F238E27FC236}">
                <a16:creationId xmlns:a16="http://schemas.microsoft.com/office/drawing/2014/main" id="{AD8B1775-7C69-4046-BC52-3FB63368F4F1}"/>
              </a:ext>
            </a:extLst>
          </p:cNvPr>
          <p:cNvSpPr txBox="1"/>
          <p:nvPr/>
        </p:nvSpPr>
        <p:spPr>
          <a:xfrm>
            <a:off x="7406142" y="3119408"/>
            <a:ext cx="142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i="1" kern="0" dirty="0">
                <a:solidFill>
                  <a:srgbClr val="FF0000"/>
                </a:solidFill>
              </a:rPr>
              <a:t>a) Ligeramente degradado</a:t>
            </a:r>
            <a:endParaRPr kumimoji="0" lang="es-SV" sz="12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5" name="CuadroTexto 276">
            <a:extLst>
              <a:ext uri="{FF2B5EF4-FFF2-40B4-BE49-F238E27FC236}">
                <a16:creationId xmlns:a16="http://schemas.microsoft.com/office/drawing/2014/main" id="{A6441545-7773-4BA3-9655-9F3B7028EF67}"/>
              </a:ext>
            </a:extLst>
          </p:cNvPr>
          <p:cNvSpPr txBox="1"/>
          <p:nvPr/>
        </p:nvSpPr>
        <p:spPr>
          <a:xfrm rot="21261394">
            <a:off x="3804387" y="4071015"/>
            <a:ext cx="143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b="1" kern="0" dirty="0">
                <a:solidFill>
                  <a:srgbClr val="FF0000"/>
                </a:solidFill>
              </a:rPr>
              <a:t>PERDIDAS</a:t>
            </a:r>
            <a:endParaRPr kumimoji="0" lang="es-SV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86" name="Conector curvado 265">
            <a:extLst>
              <a:ext uri="{FF2B5EF4-FFF2-40B4-BE49-F238E27FC236}">
                <a16:creationId xmlns:a16="http://schemas.microsoft.com/office/drawing/2014/main" id="{7169E623-91AD-4473-A33D-C32E267D37C3}"/>
              </a:ext>
            </a:extLst>
          </p:cNvPr>
          <p:cNvCxnSpPr>
            <a:cxnSpLocks/>
            <a:stCxn id="10" idx="2"/>
            <a:endCxn id="9" idx="2"/>
          </p:cNvCxnSpPr>
          <p:nvPr/>
        </p:nvCxnSpPr>
        <p:spPr>
          <a:xfrm rot="5400000">
            <a:off x="8046199" y="2113223"/>
            <a:ext cx="177068" cy="1555110"/>
          </a:xfrm>
          <a:prstGeom prst="curvedConnector3">
            <a:avLst>
              <a:gd name="adj1" fmla="val 49933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90" name="CuadroTexto 274">
            <a:extLst>
              <a:ext uri="{FF2B5EF4-FFF2-40B4-BE49-F238E27FC236}">
                <a16:creationId xmlns:a16="http://schemas.microsoft.com/office/drawing/2014/main" id="{D79BCC7F-B635-4FE0-BE0D-D302E01E8E46}"/>
              </a:ext>
            </a:extLst>
          </p:cNvPr>
          <p:cNvSpPr txBox="1"/>
          <p:nvPr/>
        </p:nvSpPr>
        <p:spPr>
          <a:xfrm>
            <a:off x="6263142" y="4088236"/>
            <a:ext cx="124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i="1" kern="0" dirty="0">
                <a:solidFill>
                  <a:srgbClr val="FF0000"/>
                </a:solidFill>
              </a:rPr>
              <a:t>b) Altamente degradado</a:t>
            </a:r>
            <a:endParaRPr kumimoji="0" lang="es-SV" sz="12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49D973B6-12A7-4EC2-81E5-B7FCC9CF60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1461" y="1525154"/>
            <a:ext cx="2572251" cy="1936508"/>
          </a:xfrm>
          <a:prstGeom prst="rect">
            <a:avLst/>
          </a:prstGeom>
        </p:spPr>
      </p:pic>
      <p:sp>
        <p:nvSpPr>
          <p:cNvPr id="95" name="CuadroTexto 274">
            <a:extLst>
              <a:ext uri="{FF2B5EF4-FFF2-40B4-BE49-F238E27FC236}">
                <a16:creationId xmlns:a16="http://schemas.microsoft.com/office/drawing/2014/main" id="{AA30323C-DA94-4256-8EA2-0701538C0BA7}"/>
              </a:ext>
            </a:extLst>
          </p:cNvPr>
          <p:cNvSpPr txBox="1"/>
          <p:nvPr/>
        </p:nvSpPr>
        <p:spPr>
          <a:xfrm rot="2791290">
            <a:off x="2249943" y="3724791"/>
            <a:ext cx="1491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2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Cambio de Uso</a:t>
            </a:r>
          </a:p>
        </p:txBody>
      </p:sp>
      <p:sp>
        <p:nvSpPr>
          <p:cNvPr id="98" name="CuadroTexto 274">
            <a:extLst>
              <a:ext uri="{FF2B5EF4-FFF2-40B4-BE49-F238E27FC236}">
                <a16:creationId xmlns:a16="http://schemas.microsoft.com/office/drawing/2014/main" id="{787B87B1-61C0-4B1E-809A-465FEFCA9213}"/>
              </a:ext>
            </a:extLst>
          </p:cNvPr>
          <p:cNvSpPr txBox="1"/>
          <p:nvPr/>
        </p:nvSpPr>
        <p:spPr>
          <a:xfrm rot="21308524">
            <a:off x="5397561" y="2980981"/>
            <a:ext cx="187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i="1" kern="0" dirty="0">
                <a:solidFill>
                  <a:srgbClr val="92D050"/>
                </a:solidFill>
              </a:rPr>
              <a:t>Diferentes estados de sucesión secundaria</a:t>
            </a:r>
            <a:endParaRPr kumimoji="0" lang="es-SV" sz="120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  <p:sp>
        <p:nvSpPr>
          <p:cNvPr id="99" name="CuadroTexto 274">
            <a:extLst>
              <a:ext uri="{FF2B5EF4-FFF2-40B4-BE49-F238E27FC236}">
                <a16:creationId xmlns:a16="http://schemas.microsoft.com/office/drawing/2014/main" id="{F8999B41-E3BD-402E-A7C9-ACEE2D390037}"/>
              </a:ext>
            </a:extLst>
          </p:cNvPr>
          <p:cNvSpPr txBox="1"/>
          <p:nvPr/>
        </p:nvSpPr>
        <p:spPr>
          <a:xfrm>
            <a:off x="8777743" y="3598379"/>
            <a:ext cx="442461" cy="27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i="1" kern="0" dirty="0">
                <a:solidFill>
                  <a:srgbClr val="FF0000"/>
                </a:solidFill>
              </a:rPr>
              <a:t>a)</a:t>
            </a:r>
            <a:endParaRPr kumimoji="0" lang="es-SV" sz="12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0" name="CuadroTexto 274">
            <a:extLst>
              <a:ext uri="{FF2B5EF4-FFF2-40B4-BE49-F238E27FC236}">
                <a16:creationId xmlns:a16="http://schemas.microsoft.com/office/drawing/2014/main" id="{4913FFEC-77CA-4263-8901-058F9BCD1189}"/>
              </a:ext>
            </a:extLst>
          </p:cNvPr>
          <p:cNvSpPr txBox="1"/>
          <p:nvPr/>
        </p:nvSpPr>
        <p:spPr>
          <a:xfrm>
            <a:off x="7362600" y="4686951"/>
            <a:ext cx="442461" cy="27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i="1" kern="0" dirty="0">
                <a:solidFill>
                  <a:srgbClr val="FF0000"/>
                </a:solidFill>
              </a:rPr>
              <a:t>b)</a:t>
            </a:r>
            <a:endParaRPr kumimoji="0" lang="es-SV" sz="12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1" name="CuadroTexto 274">
            <a:extLst>
              <a:ext uri="{FF2B5EF4-FFF2-40B4-BE49-F238E27FC236}">
                <a16:creationId xmlns:a16="http://schemas.microsoft.com/office/drawing/2014/main" id="{3DD7D432-F7A6-4F13-8BD2-B92E60788A21}"/>
              </a:ext>
            </a:extLst>
          </p:cNvPr>
          <p:cNvSpPr txBox="1"/>
          <p:nvPr/>
        </p:nvSpPr>
        <p:spPr>
          <a:xfrm>
            <a:off x="3900943" y="5100609"/>
            <a:ext cx="442461" cy="27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i="1" kern="0" dirty="0">
                <a:solidFill>
                  <a:srgbClr val="FF0000"/>
                </a:solidFill>
              </a:rPr>
              <a:t>c)</a:t>
            </a:r>
            <a:endParaRPr kumimoji="0" lang="es-SV" sz="12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02" name="7 Imagen" descr="Imagen Arboles1 Original.jpg">
            <a:extLst>
              <a:ext uri="{FF2B5EF4-FFF2-40B4-BE49-F238E27FC236}">
                <a16:creationId xmlns:a16="http://schemas.microsoft.com/office/drawing/2014/main" id="{4EF7C48C-DD08-4752-BABA-87CE88BDCF64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036104" y="804079"/>
            <a:ext cx="1883707" cy="76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9 Imagen" descr="Imagen Arboles2 Original.jpg">
            <a:extLst>
              <a:ext uri="{FF2B5EF4-FFF2-40B4-BE49-F238E27FC236}">
                <a16:creationId xmlns:a16="http://schemas.microsoft.com/office/drawing/2014/main" id="{256832C0-8087-4142-9C66-1228CCACB23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/>
          <a:srcRect b="16657"/>
          <a:stretch/>
        </p:blipFill>
        <p:spPr>
          <a:xfrm>
            <a:off x="5312489" y="811484"/>
            <a:ext cx="1918248" cy="70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4 Imagen" descr="imagen0002.jpg">
            <a:extLst>
              <a:ext uri="{FF2B5EF4-FFF2-40B4-BE49-F238E27FC236}">
                <a16:creationId xmlns:a16="http://schemas.microsoft.com/office/drawing/2014/main" id="{1DF589A2-3F52-4189-A500-23DB797A3B9C}"/>
              </a:ext>
            </a:extLst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986326" y="270819"/>
            <a:ext cx="1994392" cy="1254413"/>
          </a:xfrm>
          <a:prstGeom prst="rect">
            <a:avLst/>
          </a:prstGeom>
        </p:spPr>
      </p:pic>
      <p:sp>
        <p:nvSpPr>
          <p:cNvPr id="106" name="CuadroTexto 274">
            <a:extLst>
              <a:ext uri="{FF2B5EF4-FFF2-40B4-BE49-F238E27FC236}">
                <a16:creationId xmlns:a16="http://schemas.microsoft.com/office/drawing/2014/main" id="{D49B048D-F714-4C8D-9F0D-E8A9DDD899AD}"/>
              </a:ext>
            </a:extLst>
          </p:cNvPr>
          <p:cNvSpPr txBox="1"/>
          <p:nvPr/>
        </p:nvSpPr>
        <p:spPr>
          <a:xfrm rot="21308524">
            <a:off x="4929897" y="593858"/>
            <a:ext cx="2194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i="1" kern="0" dirty="0">
                <a:solidFill>
                  <a:srgbClr val="92D050"/>
                </a:solidFill>
              </a:rPr>
              <a:t>Sucesión secundaria temprana</a:t>
            </a:r>
            <a:endParaRPr kumimoji="0" lang="es-SV" sz="120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  <p:sp>
        <p:nvSpPr>
          <p:cNvPr id="107" name="CuadroTexto 274">
            <a:extLst>
              <a:ext uri="{FF2B5EF4-FFF2-40B4-BE49-F238E27FC236}">
                <a16:creationId xmlns:a16="http://schemas.microsoft.com/office/drawing/2014/main" id="{74965F5F-97F4-4120-882C-FF1A80F264D9}"/>
              </a:ext>
            </a:extLst>
          </p:cNvPr>
          <p:cNvSpPr txBox="1"/>
          <p:nvPr/>
        </p:nvSpPr>
        <p:spPr>
          <a:xfrm>
            <a:off x="7498922" y="114214"/>
            <a:ext cx="13620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i="1" kern="0" dirty="0">
                <a:solidFill>
                  <a:srgbClr val="00B050"/>
                </a:solidFill>
              </a:rPr>
              <a:t>Bosque secundario</a:t>
            </a:r>
            <a:endParaRPr kumimoji="0" lang="es-SV" sz="1200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A716D37-90BD-4945-BF0B-B9BDBD547113}"/>
              </a:ext>
            </a:extLst>
          </p:cNvPr>
          <p:cNvSpPr/>
          <p:nvPr/>
        </p:nvSpPr>
        <p:spPr>
          <a:xfrm>
            <a:off x="9699174" y="1004893"/>
            <a:ext cx="215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i="1" kern="0" dirty="0">
                <a:solidFill>
                  <a:srgbClr val="00B050"/>
                </a:solidFill>
              </a:rPr>
              <a:t>Bosque Primario o Bosque Secundario Maduro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C125B30-8D05-469C-8565-0FD9C7F2F06C}"/>
              </a:ext>
            </a:extLst>
          </p:cNvPr>
          <p:cNvSpPr txBox="1"/>
          <p:nvPr/>
        </p:nvSpPr>
        <p:spPr>
          <a:xfrm>
            <a:off x="10896605" y="5743582"/>
            <a:ext cx="1153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b="1" dirty="0">
                <a:latin typeface="+mj-lt"/>
              </a:rPr>
              <a:t>Fuente: </a:t>
            </a:r>
          </a:p>
          <a:p>
            <a:r>
              <a:rPr lang="es-419" sz="1000" b="1" dirty="0">
                <a:latin typeface="+mj-lt"/>
              </a:rPr>
              <a:t>Elaboración Propia</a:t>
            </a:r>
            <a:endParaRPr lang="es-419" sz="1000" b="1" i="1" dirty="0">
              <a:latin typeface="+mj-lt"/>
            </a:endParaRPr>
          </a:p>
          <a:p>
            <a:r>
              <a:rPr lang="es-419" sz="1000" i="1" dirty="0">
                <a:latin typeface="+mj-lt"/>
              </a:rPr>
              <a:t>(Jimenez, 2017)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2A1FC29C-AAB1-496C-A1ED-6399A871EE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75" y="6321879"/>
            <a:ext cx="778714" cy="27432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028D7AF0-24BF-450A-95EE-03CA7862B7F0}"/>
              </a:ext>
            </a:extLst>
          </p:cNvPr>
          <p:cNvSpPr txBox="1"/>
          <p:nvPr/>
        </p:nvSpPr>
        <p:spPr>
          <a:xfrm>
            <a:off x="10559147" y="4948926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>
                <a:latin typeface="+mj-lt"/>
              </a:rPr>
              <a:t>Ilustraciones cortesía de</a:t>
            </a:r>
            <a:r>
              <a:rPr lang="es-419" sz="1000" i="1" dirty="0">
                <a:latin typeface="+mj-lt"/>
              </a:rPr>
              <a:t> Pancel, 2016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C9532CA-A722-4AE3-9B02-A33244BAB876}"/>
              </a:ext>
            </a:extLst>
          </p:cNvPr>
          <p:cNvSpPr/>
          <p:nvPr/>
        </p:nvSpPr>
        <p:spPr>
          <a:xfrm>
            <a:off x="3686456" y="588222"/>
            <a:ext cx="1059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000" i="1" dirty="0">
                <a:latin typeface="+mj-lt"/>
              </a:rPr>
              <a:t>Dibujos cortesía de Pancel, 2013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2CB7566-171C-47E3-B032-7AAB0C2F8B07}"/>
              </a:ext>
            </a:extLst>
          </p:cNvPr>
          <p:cNvSpPr txBox="1"/>
          <p:nvPr/>
        </p:nvSpPr>
        <p:spPr>
          <a:xfrm>
            <a:off x="239486" y="4653915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i="1" dirty="0">
                <a:latin typeface="+mj-lt"/>
              </a:rPr>
              <a:t>Fotos cortesía de ICF-HONDURAS, 2014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F418676-073F-4F83-8774-1B0744D3A2F1}"/>
              </a:ext>
            </a:extLst>
          </p:cNvPr>
          <p:cNvSpPr/>
          <p:nvPr/>
        </p:nvSpPr>
        <p:spPr>
          <a:xfrm>
            <a:off x="315684" y="5236420"/>
            <a:ext cx="3363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Procesos de sucesión natural y antropogénica de la vegetación</a:t>
            </a:r>
            <a:endParaRPr lang="en-US" sz="24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499A58-0673-4342-A806-0CEC30FADB2C}"/>
              </a:ext>
            </a:extLst>
          </p:cNvPr>
          <p:cNvSpPr txBox="1"/>
          <p:nvPr/>
        </p:nvSpPr>
        <p:spPr>
          <a:xfrm>
            <a:off x="9622973" y="3218098"/>
            <a:ext cx="2427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>
                <a:solidFill>
                  <a:schemeClr val="bg1"/>
                </a:solidFill>
                <a:latin typeface="+mj-lt"/>
              </a:rPr>
              <a:t>Foro cortesía de</a:t>
            </a:r>
            <a:r>
              <a:rPr lang="es-419" sz="1000" i="1" dirty="0">
                <a:solidFill>
                  <a:schemeClr val="bg1"/>
                </a:solidFill>
                <a:latin typeface="+mj-lt"/>
              </a:rPr>
              <a:t> Programa REDD-CCAD/GIZ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11211B4-780D-4428-B8CF-9BC8D4F69A01}"/>
              </a:ext>
            </a:extLst>
          </p:cNvPr>
          <p:cNvSpPr/>
          <p:nvPr/>
        </p:nvSpPr>
        <p:spPr>
          <a:xfrm>
            <a:off x="-1" y="114300"/>
            <a:ext cx="3143251" cy="576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AB6C273-36AF-47C2-8FB2-5A21926CA935}"/>
              </a:ext>
            </a:extLst>
          </p:cNvPr>
          <p:cNvSpPr txBox="1">
            <a:spLocks/>
          </p:cNvSpPr>
          <p:nvPr/>
        </p:nvSpPr>
        <p:spPr>
          <a:xfrm>
            <a:off x="1" y="114300"/>
            <a:ext cx="3095624" cy="59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200" b="1" dirty="0"/>
              <a:t>MARCO CONCEPTUAL</a:t>
            </a:r>
          </a:p>
        </p:txBody>
      </p:sp>
    </p:spTree>
    <p:extLst>
      <p:ext uri="{BB962C8B-B14F-4D97-AF65-F5344CB8AC3E}">
        <p14:creationId xmlns:p14="http://schemas.microsoft.com/office/powerpoint/2010/main" val="24878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33" grpId="0" animBg="1"/>
      <p:bldP spid="78" grpId="0"/>
      <p:bldP spid="84" grpId="0"/>
      <p:bldP spid="85" grpId="0"/>
      <p:bldP spid="90" grpId="0"/>
      <p:bldP spid="95" grpId="0"/>
      <p:bldP spid="98" grpId="0"/>
      <p:bldP spid="99" grpId="0"/>
      <p:bldP spid="100" grpId="0"/>
      <p:bldP spid="101" grpId="0"/>
      <p:bldP spid="106" grpId="0"/>
      <p:bldP spid="107" grpId="0" animBg="1"/>
      <p:bldP spid="108" grpId="0"/>
      <p:bldP spid="114" grpId="0"/>
      <p:bldP spid="115" grpId="0"/>
      <p:bldP spid="120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64252B3-60BB-4D1E-9A1E-8490852EC80F}"/>
              </a:ext>
            </a:extLst>
          </p:cNvPr>
          <p:cNvSpPr/>
          <p:nvPr/>
        </p:nvSpPr>
        <p:spPr>
          <a:xfrm>
            <a:off x="-1" y="114300"/>
            <a:ext cx="4314549" cy="576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8582025" y="4848225"/>
            <a:ext cx="3543300" cy="1676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12700" cap="flat" cmpd="sng" algn="ctr">
            <a:solidFill>
              <a:srgbClr val="4472C4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endParaRPr lang="es-419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8543926" y="3428999"/>
            <a:ext cx="3590924" cy="117157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12700" cap="flat" cmpd="sng" algn="ctr">
            <a:solidFill>
              <a:srgbClr val="4472C4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endParaRPr lang="es-419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8564447" y="1477841"/>
            <a:ext cx="3570404" cy="172255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12700" cap="flat" cmpd="sng" algn="ctr">
            <a:solidFill>
              <a:srgbClr val="4472C4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endParaRPr lang="es-419" dirty="0"/>
          </a:p>
        </p:txBody>
      </p:sp>
      <p:sp>
        <p:nvSpPr>
          <p:cNvPr id="12" name="Rectangle 11"/>
          <p:cNvSpPr/>
          <p:nvPr/>
        </p:nvSpPr>
        <p:spPr>
          <a:xfrm>
            <a:off x="0" y="742955"/>
            <a:ext cx="12192000" cy="5539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6497337"/>
              </p:ext>
            </p:extLst>
          </p:nvPr>
        </p:nvGraphicFramePr>
        <p:xfrm>
          <a:off x="379090" y="1571625"/>
          <a:ext cx="8128000" cy="487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5032" y="774730"/>
            <a:ext cx="155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+mj-lt"/>
              </a:rPr>
              <a:t>CONTEXTO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2214" y="782753"/>
            <a:ext cx="3428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+mj-lt"/>
              </a:rPr>
              <a:t>METODOLOGÍA APLICADA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5889" y="773188"/>
            <a:ext cx="178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+mj-lt"/>
              </a:rPr>
              <a:t>RESULTADOS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4306" y="1545014"/>
            <a:ext cx="3350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419" sz="2000" b="1" dirty="0">
                <a:latin typeface="+mj-lt"/>
              </a:rPr>
              <a:t>Dinámica de los bosques </a:t>
            </a:r>
            <a:r>
              <a:rPr lang="es-419" sz="2000" dirty="0">
                <a:latin typeface="+mj-lt"/>
              </a:rPr>
              <a:t>a nivel regional - nacional </a:t>
            </a:r>
          </a:p>
          <a:p>
            <a:pPr marL="342900" indent="-342900">
              <a:buFontTx/>
              <a:buChar char="-"/>
            </a:pPr>
            <a:r>
              <a:rPr lang="es-419" sz="2000" b="1" dirty="0">
                <a:latin typeface="+mj-lt"/>
              </a:rPr>
              <a:t>Propuesta de zonificación </a:t>
            </a:r>
            <a:r>
              <a:rPr lang="es-419" sz="2000" dirty="0">
                <a:latin typeface="+mj-lt"/>
              </a:rPr>
              <a:t>basada en las sucesiones naturales y antropogénicas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3925" y="3494824"/>
            <a:ext cx="3686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419" sz="2000" b="1" dirty="0">
                <a:latin typeface="+mj-lt"/>
              </a:rPr>
              <a:t>Dinámica de los bosques </a:t>
            </a:r>
            <a:r>
              <a:rPr lang="es-419" sz="2000" dirty="0">
                <a:latin typeface="+mj-lt"/>
              </a:rPr>
              <a:t>en zonas tropicales seleccionadas de Suramérica, África y Asia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1731" y="4854394"/>
            <a:ext cx="34331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419" sz="2000" b="1" dirty="0">
                <a:latin typeface="+mj-lt"/>
              </a:rPr>
              <a:t>Patrones de variación espacio-temporal </a:t>
            </a:r>
            <a:r>
              <a:rPr lang="es-419" sz="2000" dirty="0">
                <a:latin typeface="+mj-lt"/>
              </a:rPr>
              <a:t>de la cobertura a nivel de pixel</a:t>
            </a:r>
          </a:p>
          <a:p>
            <a:pPr marL="342900" indent="-342900">
              <a:buFontTx/>
              <a:buChar char="-"/>
            </a:pPr>
            <a:r>
              <a:rPr lang="es-419" sz="2000" b="1" dirty="0">
                <a:latin typeface="+mj-lt"/>
              </a:rPr>
              <a:t>Sistema de alerta </a:t>
            </a:r>
            <a:r>
              <a:rPr lang="es-419" sz="2000" dirty="0">
                <a:latin typeface="+mj-lt"/>
              </a:rPr>
              <a:t>basado en </a:t>
            </a:r>
            <a:r>
              <a:rPr lang="es-419" sz="2000" i="1" dirty="0">
                <a:latin typeface="+mj-lt"/>
              </a:rPr>
              <a:t>“</a:t>
            </a:r>
            <a:r>
              <a:rPr lang="es-419" sz="2000" i="1" dirty="0" err="1">
                <a:latin typeface="+mj-lt"/>
              </a:rPr>
              <a:t>hotspot</a:t>
            </a:r>
            <a:r>
              <a:rPr lang="es-419" sz="2000" i="1" dirty="0">
                <a:latin typeface="+mj-lt"/>
              </a:rPr>
              <a:t>” </a:t>
            </a:r>
            <a:r>
              <a:rPr lang="es-419" sz="2000" dirty="0">
                <a:latin typeface="+mj-lt"/>
              </a:rPr>
              <a:t>de deforestación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6A2221-AF72-4AAA-923D-F9CA739423E8}"/>
              </a:ext>
            </a:extLst>
          </p:cNvPr>
          <p:cNvSpPr/>
          <p:nvPr/>
        </p:nvSpPr>
        <p:spPr>
          <a:xfrm>
            <a:off x="19050" y="1921720"/>
            <a:ext cx="428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339A6C-A131-4D38-BF67-EE1E4C0D5DB9}"/>
              </a:ext>
            </a:extLst>
          </p:cNvPr>
          <p:cNvSpPr/>
          <p:nvPr/>
        </p:nvSpPr>
        <p:spPr>
          <a:xfrm>
            <a:off x="19050" y="3531445"/>
            <a:ext cx="409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05B7D1-B682-4594-BA1B-0BD6FFEE6826}"/>
              </a:ext>
            </a:extLst>
          </p:cNvPr>
          <p:cNvSpPr/>
          <p:nvPr/>
        </p:nvSpPr>
        <p:spPr>
          <a:xfrm>
            <a:off x="19050" y="5303095"/>
            <a:ext cx="409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endParaRPr lang="en-US" sz="3200" b="1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9B0AEBE-2E58-47A8-94EC-003E3B1DB143}"/>
              </a:ext>
            </a:extLst>
          </p:cNvPr>
          <p:cNvSpPr txBox="1">
            <a:spLocks/>
          </p:cNvSpPr>
          <p:nvPr/>
        </p:nvSpPr>
        <p:spPr>
          <a:xfrm>
            <a:off x="1" y="114300"/>
            <a:ext cx="4438834" cy="59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200" b="1" dirty="0"/>
              <a:t>MARCO METODOLOGICO</a:t>
            </a:r>
          </a:p>
        </p:txBody>
      </p:sp>
    </p:spTree>
    <p:extLst>
      <p:ext uri="{BB962C8B-B14F-4D97-AF65-F5344CB8AC3E}">
        <p14:creationId xmlns:p14="http://schemas.microsoft.com/office/powerpoint/2010/main" val="207912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7">
            <a:extLst>
              <a:ext uri="{FF2B5EF4-FFF2-40B4-BE49-F238E27FC236}">
                <a16:creationId xmlns:a16="http://schemas.microsoft.com/office/drawing/2014/main" id="{0A8E8038-2E60-4692-89D1-7F84E386B3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88247"/>
            <a:ext cx="9658350" cy="66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0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41782-99E4-4015-816F-AD28D31F85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" y="723900"/>
            <a:ext cx="12004922" cy="54102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C9AD93-87B8-4866-B70D-0221562F2F40}"/>
              </a:ext>
            </a:extLst>
          </p:cNvPr>
          <p:cNvSpPr/>
          <p:nvPr/>
        </p:nvSpPr>
        <p:spPr>
          <a:xfrm>
            <a:off x="-1" y="114300"/>
            <a:ext cx="6320902" cy="576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48F0D4-6C49-45DB-865A-95AAE99318B1}"/>
              </a:ext>
            </a:extLst>
          </p:cNvPr>
          <p:cNvSpPr txBox="1">
            <a:spLocks/>
          </p:cNvSpPr>
          <p:nvPr/>
        </p:nvSpPr>
        <p:spPr>
          <a:xfrm>
            <a:off x="1" y="114300"/>
            <a:ext cx="6098958" cy="59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200" b="1" dirty="0"/>
              <a:t>AUTOMATIZACION DEL PROCESO</a:t>
            </a:r>
          </a:p>
        </p:txBody>
      </p:sp>
    </p:spTree>
    <p:extLst>
      <p:ext uri="{BB962C8B-B14F-4D97-AF65-F5344CB8AC3E}">
        <p14:creationId xmlns:p14="http://schemas.microsoft.com/office/powerpoint/2010/main" val="135970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E0E0BA-AB24-4262-914A-7BF3C3C079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7252"/>
            <a:ext cx="12069270" cy="59182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4D876-9470-4E0A-B914-3CA4BF102E1D}"/>
              </a:ext>
            </a:extLst>
          </p:cNvPr>
          <p:cNvSpPr/>
          <p:nvPr/>
        </p:nvSpPr>
        <p:spPr>
          <a:xfrm>
            <a:off x="-1" y="114300"/>
            <a:ext cx="2095131" cy="576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6B2AB3-37D0-4F17-BA33-A4EF0C9CFB73}"/>
              </a:ext>
            </a:extLst>
          </p:cNvPr>
          <p:cNvSpPr txBox="1">
            <a:spLocks/>
          </p:cNvSpPr>
          <p:nvPr/>
        </p:nvSpPr>
        <p:spPr>
          <a:xfrm>
            <a:off x="1" y="114300"/>
            <a:ext cx="2379215" cy="59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200" b="1" dirty="0"/>
              <a:t>Validación</a:t>
            </a:r>
          </a:p>
        </p:txBody>
      </p:sp>
    </p:spTree>
    <p:extLst>
      <p:ext uri="{BB962C8B-B14F-4D97-AF65-F5344CB8AC3E}">
        <p14:creationId xmlns:p14="http://schemas.microsoft.com/office/powerpoint/2010/main" val="171162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6EB875B-397B-4344-B2B4-8A3F09B7E90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0A05666-6027-4B86-8D33-E75C12B68239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E20FC127-4E67-47A3-9826-3A835628FE18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363A3D1E-BE7D-4301-9BEA-62A9D33FF89F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4E2B0F08-8493-427B-9C02-F1EF9A05882E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6D965673-2B93-403A-8DFA-3C2D8A40EA11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121B8D1B-1B96-4007-9407-0EF1A664CCB1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ADEE5A0D-DC3D-49CA-9572-E44F08D6D876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76BA9060-F95F-49A2-8DE7-6ECBAFAF0C85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86C48A44-28A3-44D6-8358-F3693EC4DD88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269829B4-74C3-46A5-92F5-605D53CA50FA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046F0C18-24A7-431F-9708-33684D43348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70DA718-6DB8-4A41-9857-22E104DC163F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FC3C4727-B1EC-4C81-BBEE-C028BEC4F8B2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ADEB1E73-9CBB-4187-9B9B-3917E83ABDBE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44841ADA-3498-4946-B850-31C8DCCB1AA9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0EE59A35-8F88-42C7-B57E-18D7AE7D2AC9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4DD568E5-9BD9-43BC-9402-061F4CB33E94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FBFC3004-551D-429A-AA3F-32AC83953FC7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F9ADFB67-1708-43D8-BF41-4A4DC4ECCF54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A5E73D19-0525-4E97-ABC9-06B65492F727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9417C5B6-4DA4-4699-AED6-914ECF0BE024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7158F90D-370C-4AD7-845F-EC8F60B04CE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9174AC9-954E-42AE-993E-A3DDA3A606EF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3BEE215E-07E8-4CBC-9D33-6A844E4AE8FB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42ACC2CF-F4D2-42A6-9CF8-A3F8CC3A1B28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7634A9DA-6158-452D-B1BD-869918CF7577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7465EB04-0407-482F-98BC-445CAE2B732E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5CF3820D-DD28-4A00-9D10-52F12C8891FF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9CFF6FE0-A8BD-45D9-87D8-BB51B075B405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45A42949-72C2-4797-A17F-F1778D0E809B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C6672ADE-F9CE-4EA5-AF32-C5A465937F37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1CAA5B73-471B-419D-A110-1B09A91B0BEB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691D4554-D50A-42D2-896F-FD003F335F9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8180F8D-35C8-4DF6-8B7E-EAE0634DE348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CDD9E4C6-31C4-4021-B233-9F8B0DEB024C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2C330B39-1652-4A37-B704-FEA4C34ABF6B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AD4AE75F-3708-4CD6-A15B-BC3D16AE2936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132FAFE8-1A25-4659-AF10-B250DCE3D7D6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9B760ABD-C448-429E-9F0B-129D0305F01C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01811B9A-70CC-4C76-A8C0-EDC4BBC67D68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36227D25-85F0-4FEF-B726-65AEBD631E2C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B8FD4FAA-026F-4E5B-9F94-CE3A395C17D6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553DB35A-FD79-4CFE-A0CF-4B4714F14026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C555BFC3-DBA9-4B05-A475-DF35E54D4C0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8119F6B-D0E8-4032-AAC2-83DC8351A660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F0FFB334-CD71-4E47-A525-4BE27A35025F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CF949CA3-B11B-4DBD-8EDD-D1E0D6983EDE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D2A51724-2D9F-4027-AE0D-D492801B5AF1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B55C05DA-A7FB-4D91-8E46-69B0E679FB52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993EE60C-C096-40C1-A0D2-0AE46DB97CAC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539115C6-2077-468F-918E-C28D7B7895E3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BAE80E5C-DCA8-4A15-B926-1AD69E84CF7C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DCDCB3D4-945A-4268-96E2-D1073B512008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FECE026B-20B8-4908-BB78-3798656DF231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031E36AD-E124-415E-A7F4-519BEFD5E725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3194687-E6BA-4493-8EFA-3A723680236B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AEE13274-C035-4E89-97C0-B5C1C4BA3FA5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0039A5BD-C44D-4AA7-9147-0FAD2D9EE297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D3C242A7-C250-49E7-9A93-0BA7D28F64CF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6254D3C2-265A-4FBF-8F1D-6DDC777862F9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CB7B6369-3C46-4C57-A06E-4A362817C750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1D3FAA28-C4E3-44F9-B0AF-73F7BE4B5A84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4103DA7D-7D97-484A-961A-632A114A6F7E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0E1EC481-E3EE-4198-83F2-269F8446115E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54D9F80C-B574-45E2-80FB-D0A1C83AD78F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963DF0CC-56DA-4FA3-91D9-5A699E70764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BCC44AC-E46E-4D77-BB13-19A47F56DFF1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48FF0DE5-A4DD-471E-9382-235B37DA9ABC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43122522-6D42-40A6-BF70-D254A6115D24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DE50E88E-26DA-4ED7-8CEA-2277C32237A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635B51C-F237-4B56-B206-7AA0C8373D4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CF6D1E2-0887-4FE0-9F78-E5C262601BEC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5F32786-D22A-4FCE-AF1A-59256613439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0A48944-B74C-4043-83E3-795FAD75DE3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95BEA07-DF98-4CD6-ABB7-B3DB077CA0D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A29C413-E8A7-4441-83D1-B266BCDBD74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F89E753-C239-46CC-AF34-FEDE6D9FD50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37EE907-49F7-49B7-A284-47F4C2E4289F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3E76709-092F-41EB-9DCE-C4773360783A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8EC51A2-ECEB-4620-9CE9-2F74ED6B2CB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9ECAF1FE-4D01-4990-89FA-44093AF1125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EE60A7D-721C-490E-B4E9-0F1B00DADA5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48F0DFC-4A88-4059-B5E4-A4EAB31C080A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B91C0A30-F989-4C3D-99DB-AC9159EEDED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29B2B81-CF42-4822-A405-7C1A87961AF7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8DDA395E-DD0C-420A-A483-FAD1512F808A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B58353C-CC7D-42E0-8855-6D5486A44829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04D2746A-B9BF-4610-93A9-2360AD5C5A6D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41CC652-FBB6-491E-83D7-C1BA9E88851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49CF2662-CB52-4796-AD03-2B76DF71FBBA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8D361508-BD55-42B5-906E-2904932EEC3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770952FC-DBD9-41BB-8F12-69BDDFB63E2B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0D912DE-18B4-4F1B-A7E1-0F5D5BD4438C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D81EE71B-D15C-4E5E-A188-39B6C735C2D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7B42D56B-26B1-4FE3-A0FB-878F452F47D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2C8A8AC-9E2B-4DD0-A4B9-775C9A48A4EC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2AB859AF-DF39-4EAB-B0F6-5E0C10539E2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5CC7DBD-96E8-4EC8-A61E-E96AB39E879D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8D2FB303-52D8-49CF-B594-3819F6FA42B0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71287E0-52C8-4906-8AA7-EF40A00ED6D5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34276FE-05B1-4BB4-9711-641A9CE64955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8E7934E1-0D48-43F7-91EA-0B19C1E7B1E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BA8C5C3B-7B39-4442-ACC1-CE907BD949BA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6492F312-A327-43DD-BC95-DAE4E52654D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B0296D8B-B67F-4071-95A0-001B687E6BC3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44F7BB7B-6AB6-4B2D-9E78-A3352BC6981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8CFDFEB-05DD-42D8-82E8-80038A3AEE7B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355528B-1124-4B77-8353-6F696FA586A6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1B75EA52-BD15-4F05-948D-D913682E84C6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6C0FE5C-3797-4BC7-AD67-7DD7D08EC8A0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82409F31-9EFF-4A77-83DB-2BB43D18AF69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93D34400-93E2-4F52-8CB9-74727B2F7154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BA7F2496-5791-45EE-A840-19CF9452B89C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E202B8D3-EB80-42DC-A18E-E4235E7B0353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F9B4F00F-3101-4E23-B04F-C4ABA6488E4F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6B55AB9A-A7EC-4A07-99D1-AE949F0BEDC2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C2BBDA57-383A-4BED-A4F6-773ADFB61C6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E269C29-B3CC-4E03-BE06-DBA47503E8C9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E4FA784-2E1E-4CFC-87C2-80AA89C94DA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263D4D20-C23D-426F-BD83-B04C34AB91D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B8ACD1F5-DD8C-47DA-B141-1F15E9171E86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2E6552E-0A65-426F-B312-B72E43BE7B09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D2CD1170-D204-4F0F-BF48-191ECFE15544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E32FE04C-093C-4C80-B5FA-A41E040181C2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2C7F64BF-57A9-417D-8277-4F380D41A9F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E620CA07-C2C5-4FAB-8297-883BE5FCCBF9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613C1E59-1E55-4174-8C74-45202380B084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B0BCEFD8-61C0-4C88-82B0-A712ECCF65B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5AFF2C4-3D5B-4DBD-A88B-61853E2EDB39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97B9F3C2-8683-4FCA-A3A1-7AEAB064F7C6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FDCB7FBF-7728-484C-AE61-550F16E5E872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67CA7845-F14F-441C-8173-7993BFCA7F5F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4A31672A-33B4-492E-873B-79E3A10C2631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FBFD804A-B7FF-470E-AE56-375CC5AD46AC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44673A5D-0FD3-481B-AB4A-1E157A823FC7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282184DC-6BE4-469C-AE85-4982BCBC95E7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1A2C8AC7-6E85-4765-904F-78D34636895F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E8A7407-391E-4F40-B466-EE21979F4888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DBDAA8AC-A392-4320-A8D7-9D2C4250AAB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7A9152D-327C-48CB-8D92-06A96C1C31E0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DC27E7D6-D82A-4A53-9A65-021835A504D6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DAE9DEC3-883A-4B08-8AAC-E157063096D0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07257105-77F4-43A1-AF21-A26A967D2E31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02135B39-F4C0-4DBD-9A1D-E6BEA9747A5D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9E96C95F-56C3-4881-9454-0AB117487953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C857A553-CB26-428A-8014-D899AA6B652A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2DAA38DE-A1C5-48E8-BA2A-6A9A3E93B540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572E028B-0747-4794-8108-E2E82F466300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368B3820-2EA0-44D8-A645-BF7E748A4FA1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B150A346-329A-4C4D-A2E8-A21B9672FAB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5DC21EE-0664-4831-9A89-8E11E38EE7D2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1E4F68E3-DC0D-469B-90F8-CD2AC77869DC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0F7C4772-9E5E-4CDE-8976-4398177DE947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DB5AE8B9-4FDC-4500-BE02-981C8AB5087F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24DCACB9-A4AD-457E-827A-809D3D4725AD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7A022455-28C8-4868-A4E5-2C7366365206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998DE742-DDAA-4AA4-A9D7-AE5798D8D809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C53E29DB-3697-4DA8-BEBA-8A73F2D08760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39E622C0-48FA-4D98-946D-F9B53090E904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0A93A558-154D-46AC-AEF9-5B4AEBC810FD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1E00FB01-74FA-49CF-A1BB-F8D8114730A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485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Mincho</vt:lpstr>
      <vt:lpstr>Arial</vt:lpstr>
      <vt:lpstr>Calibri</vt:lpstr>
      <vt:lpstr>Calibri Light</vt:lpstr>
      <vt:lpstr>Garamond</vt:lpstr>
      <vt:lpstr>Garamond-Bold</vt:lpstr>
      <vt:lpstr>Tahoma</vt:lpstr>
      <vt:lpstr>Times New Roman</vt:lpstr>
      <vt:lpstr>Office Theme</vt:lpstr>
      <vt:lpstr>Integración de herramientas geoespaciales y datos de sensores remotos multifuente para el mapeo de sucesiones naturales y antropogénicas de la vegetación en América Central.   Con aplicaciones potenciales a otras regiones tropicales de Suramérica, África y Asia</vt:lpstr>
      <vt:lpstr>PowerPoint Presentation</vt:lpstr>
      <vt:lpstr>Desafíos del mapeo de bosques en Centroamérica</vt:lpstr>
      <vt:lpstr>Objetivo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Aplicación a otras regiones tropicales del mundo</vt:lpstr>
      <vt:lpstr>Resultado</vt:lpstr>
      <vt:lpstr>Metodología VCF-MODIS: variaciones a nivel de pixel</vt:lpstr>
      <vt:lpstr>Metodología VCF-MODIS: variaciones a nivel de pixel</vt:lpstr>
      <vt:lpstr>Resultados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Abner Jimenez</dc:creator>
  <cp:lastModifiedBy>Abner Jimenez</cp:lastModifiedBy>
  <cp:revision>208</cp:revision>
  <dcterms:created xsi:type="dcterms:W3CDTF">2017-10-28T18:08:04Z</dcterms:created>
  <dcterms:modified xsi:type="dcterms:W3CDTF">2018-01-15T13:27:27Z</dcterms:modified>
</cp:coreProperties>
</file>