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8" r:id="rId3"/>
    <p:sldId id="267" r:id="rId4"/>
    <p:sldId id="269" r:id="rId5"/>
    <p:sldId id="270" r:id="rId6"/>
    <p:sldId id="268" r:id="rId7"/>
    <p:sldId id="273" r:id="rId8"/>
    <p:sldId id="274" r:id="rId9"/>
    <p:sldId id="275" r:id="rId10"/>
    <p:sldId id="277" r:id="rId11"/>
    <p:sldId id="276" r:id="rId12"/>
    <p:sldId id="278" r:id="rId13"/>
    <p:sldId id="265" r:id="rId1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EE6C"/>
    <a:srgbClr val="0000CC"/>
    <a:srgbClr val="3333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2" autoAdjust="0"/>
  </p:normalViewPr>
  <p:slideViewPr>
    <p:cSldViewPr>
      <p:cViewPr>
        <p:scale>
          <a:sx n="66" d="100"/>
          <a:sy n="66" d="100"/>
        </p:scale>
        <p:origin x="-1194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73458-5B95-4A8E-91D0-470A5724C48A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FF72CCE-E97C-4D3E-8A94-880904E4FCC5}">
      <dgm:prSet/>
      <dgm:spPr/>
      <dgm:t>
        <a:bodyPr/>
        <a:lstStyle/>
        <a:p>
          <a:endParaRPr lang="es-EC" dirty="0"/>
        </a:p>
      </dgm:t>
    </dgm:pt>
    <dgm:pt modelId="{F9891E11-3FCD-4928-9C50-B0628F2D59EA}" type="parTrans" cxnId="{FA5A6A3B-4C8C-47EF-841B-AE8C06625B99}">
      <dgm:prSet/>
      <dgm:spPr/>
      <dgm:t>
        <a:bodyPr/>
        <a:lstStyle/>
        <a:p>
          <a:endParaRPr lang="es-EC"/>
        </a:p>
      </dgm:t>
    </dgm:pt>
    <dgm:pt modelId="{818C9474-17A7-4C03-95BC-FF07FA9D1200}" type="sibTrans" cxnId="{FA5A6A3B-4C8C-47EF-841B-AE8C06625B99}">
      <dgm:prSet/>
      <dgm:spPr/>
      <dgm:t>
        <a:bodyPr/>
        <a:lstStyle/>
        <a:p>
          <a:endParaRPr lang="es-EC"/>
        </a:p>
      </dgm:t>
    </dgm:pt>
    <dgm:pt modelId="{F1C08065-FBF2-49C5-9842-3327152CE91D}">
      <dgm:prSet phldrT="[Texto]" phldr="1"/>
      <dgm:spPr/>
      <dgm:t>
        <a:bodyPr/>
        <a:lstStyle/>
        <a:p>
          <a:endParaRPr lang="es-EC" dirty="0"/>
        </a:p>
      </dgm:t>
    </dgm:pt>
    <dgm:pt modelId="{524E1343-48FE-4780-81ED-FC7AFF7093EC}" type="sibTrans" cxnId="{8EBED873-8684-42A7-BF9A-7C3ED0003AE0}">
      <dgm:prSet/>
      <dgm:spPr/>
      <dgm:t>
        <a:bodyPr/>
        <a:lstStyle/>
        <a:p>
          <a:endParaRPr lang="es-EC"/>
        </a:p>
      </dgm:t>
    </dgm:pt>
    <dgm:pt modelId="{FC2C4430-A6E3-4B9A-BD2B-7ABEAC171B95}" type="parTrans" cxnId="{8EBED873-8684-42A7-BF9A-7C3ED0003AE0}">
      <dgm:prSet/>
      <dgm:spPr/>
      <dgm:t>
        <a:bodyPr/>
        <a:lstStyle/>
        <a:p>
          <a:endParaRPr lang="es-EC"/>
        </a:p>
      </dgm:t>
    </dgm:pt>
    <dgm:pt modelId="{A89E85AC-FE5E-485B-A7E9-8835A16F6869}">
      <dgm:prSet phldrT="[Texto]" phldr="1"/>
      <dgm:spPr/>
      <dgm:t>
        <a:bodyPr/>
        <a:lstStyle/>
        <a:p>
          <a:endParaRPr lang="es-EC" dirty="0"/>
        </a:p>
      </dgm:t>
    </dgm:pt>
    <dgm:pt modelId="{4D645C86-8F0C-422F-8345-0CB13C4323C9}" type="sibTrans" cxnId="{AF38FE0D-9CE7-4FF9-B440-146362AD5A8C}">
      <dgm:prSet/>
      <dgm:spPr/>
      <dgm:t>
        <a:bodyPr/>
        <a:lstStyle/>
        <a:p>
          <a:endParaRPr lang="es-EC"/>
        </a:p>
      </dgm:t>
    </dgm:pt>
    <dgm:pt modelId="{BDA26461-D2FC-419A-B939-1729D7299093}" type="parTrans" cxnId="{AF38FE0D-9CE7-4FF9-B440-146362AD5A8C}">
      <dgm:prSet/>
      <dgm:spPr/>
      <dgm:t>
        <a:bodyPr/>
        <a:lstStyle/>
        <a:p>
          <a:endParaRPr lang="es-EC"/>
        </a:p>
      </dgm:t>
    </dgm:pt>
    <dgm:pt modelId="{A62E9FCD-5494-4389-9191-2643B435D392}">
      <dgm:prSet phldrT="[Texto]" phldr="1"/>
      <dgm:spPr/>
      <dgm:t>
        <a:bodyPr/>
        <a:lstStyle/>
        <a:p>
          <a:endParaRPr lang="es-EC" dirty="0"/>
        </a:p>
      </dgm:t>
    </dgm:pt>
    <dgm:pt modelId="{C871A742-9F28-41CC-9102-BF5BF575F814}" type="sibTrans" cxnId="{08469C99-CFFB-4D15-AC33-E0D310A67754}">
      <dgm:prSet/>
      <dgm:spPr/>
      <dgm:t>
        <a:bodyPr/>
        <a:lstStyle/>
        <a:p>
          <a:endParaRPr lang="es-EC"/>
        </a:p>
      </dgm:t>
    </dgm:pt>
    <dgm:pt modelId="{CBCE1D01-D8D6-4496-A569-1CA32AB50FEE}" type="parTrans" cxnId="{08469C99-CFFB-4D15-AC33-E0D310A67754}">
      <dgm:prSet/>
      <dgm:spPr/>
      <dgm:t>
        <a:bodyPr/>
        <a:lstStyle/>
        <a:p>
          <a:endParaRPr lang="es-EC"/>
        </a:p>
      </dgm:t>
    </dgm:pt>
    <dgm:pt modelId="{D053728D-7218-47E1-81CE-5036241C54EB}" type="pres">
      <dgm:prSet presAssocID="{55873458-5B95-4A8E-91D0-470A5724C48A}" presName="CompostProcess" presStyleCnt="0">
        <dgm:presLayoutVars>
          <dgm:dir/>
          <dgm:resizeHandles val="exact"/>
        </dgm:presLayoutVars>
      </dgm:prSet>
      <dgm:spPr/>
    </dgm:pt>
    <dgm:pt modelId="{D805161A-A794-472C-8C81-7137E3803EF1}" type="pres">
      <dgm:prSet presAssocID="{55873458-5B95-4A8E-91D0-470A5724C48A}" presName="arrow" presStyleLbl="bgShp" presStyleIdx="0" presStyleCnt="1" custScaleX="117647" custScaleY="92785"/>
      <dgm:spPr>
        <a:solidFill>
          <a:srgbClr val="006600"/>
        </a:solidFill>
      </dgm:spPr>
    </dgm:pt>
    <dgm:pt modelId="{F3468145-EEEC-4D70-B759-BEB88D2ADD8E}" type="pres">
      <dgm:prSet presAssocID="{55873458-5B95-4A8E-91D0-470A5724C48A}" presName="linearProcess" presStyleCnt="0"/>
      <dgm:spPr/>
    </dgm:pt>
    <dgm:pt modelId="{6F9B2B2D-D5AE-4E38-B440-64485C97DE6F}" type="pres">
      <dgm:prSet presAssocID="{A62E9FCD-5494-4389-9191-2643B435D39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F364FC-F618-4AD9-BAB5-40E07CAC9099}" type="pres">
      <dgm:prSet presAssocID="{C871A742-9F28-41CC-9102-BF5BF575F814}" presName="sibTrans" presStyleCnt="0"/>
      <dgm:spPr/>
    </dgm:pt>
    <dgm:pt modelId="{3951EE04-8AC6-4708-BE06-8CBD2F805802}" type="pres">
      <dgm:prSet presAssocID="{A89E85AC-FE5E-485B-A7E9-8835A16F6869}" presName="textNode" presStyleLbl="node1" presStyleIdx="1" presStyleCnt="4" custLinFactNeighborX="-62698" custLinFactNeighborY="24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BFC3BD-1914-46C4-9721-1CD12A2300C9}" type="pres">
      <dgm:prSet presAssocID="{4D645C86-8F0C-422F-8345-0CB13C4323C9}" presName="sibTrans" presStyleCnt="0"/>
      <dgm:spPr/>
    </dgm:pt>
    <dgm:pt modelId="{9D3904F1-1000-4A32-9EF9-910170715D10}" type="pres">
      <dgm:prSet presAssocID="{F1C08065-FBF2-49C5-9842-3327152CE91D}" presName="textNode" presStyleLbl="node1" presStyleIdx="2" presStyleCnt="4" custLinFactX="-3299" custLinFactNeighborX="-100000" custLinFactNeighborY="16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53CB65-7DD0-4831-9564-182E4BD6ED1B}" type="pres">
      <dgm:prSet presAssocID="{524E1343-48FE-4780-81ED-FC7AFF7093EC}" presName="sibTrans" presStyleCnt="0"/>
      <dgm:spPr/>
    </dgm:pt>
    <dgm:pt modelId="{0E19BE9C-63C1-43D0-9F67-7A10ABECCAC6}" type="pres">
      <dgm:prSet presAssocID="{EFF72CCE-E97C-4D3E-8A94-880904E4FCC5}" presName="textNode" presStyleLbl="node1" presStyleIdx="3" presStyleCnt="4" custLinFactX="-9220" custLinFactNeighborX="-100000" custLinFactNeighborY="28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FECBBF-943E-4686-9D8F-E0442567694A}" type="presOf" srcId="{F1C08065-FBF2-49C5-9842-3327152CE91D}" destId="{9D3904F1-1000-4A32-9EF9-910170715D10}" srcOrd="0" destOrd="0" presId="urn:microsoft.com/office/officeart/2005/8/layout/hProcess9"/>
    <dgm:cxn modelId="{9E17242B-DB15-44A7-ADCB-17598DA7A7E0}" type="presOf" srcId="{A89E85AC-FE5E-485B-A7E9-8835A16F6869}" destId="{3951EE04-8AC6-4708-BE06-8CBD2F805802}" srcOrd="0" destOrd="0" presId="urn:microsoft.com/office/officeart/2005/8/layout/hProcess9"/>
    <dgm:cxn modelId="{F5AE1197-A1DA-44A9-800B-BC7512FD2CD2}" type="presOf" srcId="{A62E9FCD-5494-4389-9191-2643B435D392}" destId="{6F9B2B2D-D5AE-4E38-B440-64485C97DE6F}" srcOrd="0" destOrd="0" presId="urn:microsoft.com/office/officeart/2005/8/layout/hProcess9"/>
    <dgm:cxn modelId="{08469C99-CFFB-4D15-AC33-E0D310A67754}" srcId="{55873458-5B95-4A8E-91D0-470A5724C48A}" destId="{A62E9FCD-5494-4389-9191-2643B435D392}" srcOrd="0" destOrd="0" parTransId="{CBCE1D01-D8D6-4496-A569-1CA32AB50FEE}" sibTransId="{C871A742-9F28-41CC-9102-BF5BF575F814}"/>
    <dgm:cxn modelId="{8EBED873-8684-42A7-BF9A-7C3ED0003AE0}" srcId="{55873458-5B95-4A8E-91D0-470A5724C48A}" destId="{F1C08065-FBF2-49C5-9842-3327152CE91D}" srcOrd="2" destOrd="0" parTransId="{FC2C4430-A6E3-4B9A-BD2B-7ABEAC171B95}" sibTransId="{524E1343-48FE-4780-81ED-FC7AFF7093EC}"/>
    <dgm:cxn modelId="{964A7529-38C2-4E16-BFB4-021649C6C993}" type="presOf" srcId="{55873458-5B95-4A8E-91D0-470A5724C48A}" destId="{D053728D-7218-47E1-81CE-5036241C54EB}" srcOrd="0" destOrd="0" presId="urn:microsoft.com/office/officeart/2005/8/layout/hProcess9"/>
    <dgm:cxn modelId="{FC6C5A05-4700-4537-BB5B-F0774EF45F5E}" type="presOf" srcId="{EFF72CCE-E97C-4D3E-8A94-880904E4FCC5}" destId="{0E19BE9C-63C1-43D0-9F67-7A10ABECCAC6}" srcOrd="0" destOrd="0" presId="urn:microsoft.com/office/officeart/2005/8/layout/hProcess9"/>
    <dgm:cxn modelId="{AF38FE0D-9CE7-4FF9-B440-146362AD5A8C}" srcId="{55873458-5B95-4A8E-91D0-470A5724C48A}" destId="{A89E85AC-FE5E-485B-A7E9-8835A16F6869}" srcOrd="1" destOrd="0" parTransId="{BDA26461-D2FC-419A-B939-1729D7299093}" sibTransId="{4D645C86-8F0C-422F-8345-0CB13C4323C9}"/>
    <dgm:cxn modelId="{FA5A6A3B-4C8C-47EF-841B-AE8C06625B99}" srcId="{55873458-5B95-4A8E-91D0-470A5724C48A}" destId="{EFF72CCE-E97C-4D3E-8A94-880904E4FCC5}" srcOrd="3" destOrd="0" parTransId="{F9891E11-3FCD-4928-9C50-B0628F2D59EA}" sibTransId="{818C9474-17A7-4C03-95BC-FF07FA9D1200}"/>
    <dgm:cxn modelId="{0F3E7685-E12E-4906-8152-82E3D4A1E060}" type="presParOf" srcId="{D053728D-7218-47E1-81CE-5036241C54EB}" destId="{D805161A-A794-472C-8C81-7137E3803EF1}" srcOrd="0" destOrd="0" presId="urn:microsoft.com/office/officeart/2005/8/layout/hProcess9"/>
    <dgm:cxn modelId="{AC63891A-F674-4689-B61C-749D4975E23E}" type="presParOf" srcId="{D053728D-7218-47E1-81CE-5036241C54EB}" destId="{F3468145-EEEC-4D70-B759-BEB88D2ADD8E}" srcOrd="1" destOrd="0" presId="urn:microsoft.com/office/officeart/2005/8/layout/hProcess9"/>
    <dgm:cxn modelId="{8BF70FAC-180A-4737-BEDF-6DF5B0047300}" type="presParOf" srcId="{F3468145-EEEC-4D70-B759-BEB88D2ADD8E}" destId="{6F9B2B2D-D5AE-4E38-B440-64485C97DE6F}" srcOrd="0" destOrd="0" presId="urn:microsoft.com/office/officeart/2005/8/layout/hProcess9"/>
    <dgm:cxn modelId="{4A0F4663-EC83-4695-9205-C8038D49B188}" type="presParOf" srcId="{F3468145-EEEC-4D70-B759-BEB88D2ADD8E}" destId="{1FF364FC-F618-4AD9-BAB5-40E07CAC9099}" srcOrd="1" destOrd="0" presId="urn:microsoft.com/office/officeart/2005/8/layout/hProcess9"/>
    <dgm:cxn modelId="{2D028E09-9526-4C7B-84C5-622BB668DF0E}" type="presParOf" srcId="{F3468145-EEEC-4D70-B759-BEB88D2ADD8E}" destId="{3951EE04-8AC6-4708-BE06-8CBD2F805802}" srcOrd="2" destOrd="0" presId="urn:microsoft.com/office/officeart/2005/8/layout/hProcess9"/>
    <dgm:cxn modelId="{91A5C279-A069-4DEF-94C7-2B5799658C74}" type="presParOf" srcId="{F3468145-EEEC-4D70-B759-BEB88D2ADD8E}" destId="{08BFC3BD-1914-46C4-9721-1CD12A2300C9}" srcOrd="3" destOrd="0" presId="urn:microsoft.com/office/officeart/2005/8/layout/hProcess9"/>
    <dgm:cxn modelId="{E4958A53-B862-442E-BA95-90F3C5B5451D}" type="presParOf" srcId="{F3468145-EEEC-4D70-B759-BEB88D2ADD8E}" destId="{9D3904F1-1000-4A32-9EF9-910170715D10}" srcOrd="4" destOrd="0" presId="urn:microsoft.com/office/officeart/2005/8/layout/hProcess9"/>
    <dgm:cxn modelId="{54FFBB2F-1EF9-453F-940B-EE219995B73D}" type="presParOf" srcId="{F3468145-EEEC-4D70-B759-BEB88D2ADD8E}" destId="{4D53CB65-7DD0-4831-9564-182E4BD6ED1B}" srcOrd="5" destOrd="0" presId="urn:microsoft.com/office/officeart/2005/8/layout/hProcess9"/>
    <dgm:cxn modelId="{C7C42D0E-25A4-40B6-9F36-E9EDB8E23A83}" type="presParOf" srcId="{F3468145-EEEC-4D70-B759-BEB88D2ADD8E}" destId="{0E19BE9C-63C1-43D0-9F67-7A10ABECCAC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5161A-A794-472C-8C81-7137E3803EF1}">
      <dsp:nvSpPr>
        <dsp:cNvPr id="0" name=""/>
        <dsp:cNvSpPr/>
      </dsp:nvSpPr>
      <dsp:spPr>
        <a:xfrm>
          <a:off x="2" y="161964"/>
          <a:ext cx="8784971" cy="4165724"/>
        </a:xfrm>
        <a:prstGeom prst="rightArrow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B2B2D-D5AE-4E38-B440-64485C97DE6F}">
      <dsp:nvSpPr>
        <dsp:cNvPr id="0" name=""/>
        <dsp:cNvSpPr/>
      </dsp:nvSpPr>
      <dsp:spPr>
        <a:xfrm>
          <a:off x="3002" y="1346895"/>
          <a:ext cx="1950882" cy="1795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100" kern="1200" dirty="0"/>
        </a:p>
      </dsp:txBody>
      <dsp:txXfrm>
        <a:off x="90669" y="1434562"/>
        <a:ext cx="1775548" cy="1620527"/>
      </dsp:txXfrm>
    </dsp:sp>
    <dsp:sp modelId="{3951EE04-8AC6-4708-BE06-8CBD2F805802}">
      <dsp:nvSpPr>
        <dsp:cNvPr id="0" name=""/>
        <dsp:cNvSpPr/>
      </dsp:nvSpPr>
      <dsp:spPr>
        <a:xfrm>
          <a:off x="2075171" y="1390643"/>
          <a:ext cx="1950882" cy="1795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100" kern="1200" dirty="0"/>
        </a:p>
      </dsp:txBody>
      <dsp:txXfrm>
        <a:off x="2162838" y="1478310"/>
        <a:ext cx="1775548" cy="1620527"/>
      </dsp:txXfrm>
    </dsp:sp>
    <dsp:sp modelId="{9D3904F1-1000-4A32-9EF9-910170715D10}">
      <dsp:nvSpPr>
        <dsp:cNvPr id="0" name=""/>
        <dsp:cNvSpPr/>
      </dsp:nvSpPr>
      <dsp:spPr>
        <a:xfrm>
          <a:off x="4165554" y="1375809"/>
          <a:ext cx="1950882" cy="1795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100" kern="1200" dirty="0"/>
        </a:p>
      </dsp:txBody>
      <dsp:txXfrm>
        <a:off x="4253221" y="1463476"/>
        <a:ext cx="1775548" cy="1620527"/>
      </dsp:txXfrm>
    </dsp:sp>
    <dsp:sp modelId="{0E19BE9C-63C1-43D0-9F67-7A10ABECCAC6}">
      <dsp:nvSpPr>
        <dsp:cNvPr id="0" name=""/>
        <dsp:cNvSpPr/>
      </dsp:nvSpPr>
      <dsp:spPr>
        <a:xfrm>
          <a:off x="6326072" y="1398275"/>
          <a:ext cx="1950882" cy="17958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6413739" y="1485942"/>
        <a:ext cx="1775548" cy="1620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8DF1C-C82A-4554-A2CD-48D904EB1944}" type="datetimeFigureOut">
              <a:rPr lang="es-EC" smtClean="0"/>
              <a:t>14/01/2018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5BD8-E8F6-4CEA-A06E-CA8F261974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23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Las imágenes radar requiere de varios algoritmos especializados para ser calibradas y orto rectificadas, la retrodisperción depende del comportamiento de las característica físicas de la tierra primeramente de la geometría, de los elementos de la tierra y las características electromagnéticas,</a:t>
            </a:r>
            <a:r>
              <a:rPr lang="es-EC" baseline="0" dirty="0" smtClean="0"/>
              <a:t> debemos tomar en cuanta la bipolaridad 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Seguidamente realizamos la eliminación eficiente del ruido térmico de la imagen con los vectores de ruido calibrados por la ESA (Park et al., 2017) 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speckle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 ruido atribuido a la interferencia aleatoria entre la coherencia del retorno (información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polarimétrica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y las diferentes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retrodisperciones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filtro que se utiliza puede ser crítico para el paso de pre procesamiento de detección, clasificación y optimización(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Gagnon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L,)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corrección de la tierra usa un DEM SRTM de 30 y para convertirla a decibeles se usa el algoritmo (10°log10(x)) 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5BD8-E8F6-4CEA-A06E-CA8F261974B0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875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575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768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864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090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42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5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580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70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621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425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5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54E5-1C20-4300-9CC3-A626C2F65CCB}" type="datetimeFigureOut">
              <a:rPr lang="es-EC" smtClean="0"/>
              <a:t>13/01/2018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2015D-2AF7-434A-86FF-9E4547DDB7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79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file:///D:\MODIS_NDVI\MAPVIEW%20ARROZ%20ECUADOR\src\02.tiles%20coordenadas%20SHINY.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png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file:///D:\MODIS_NDVI\MAPAS%20CIRCULOS%20GOOGLEEARTH%20Y%20NDVI\NDVI%20CIRCULOS%20GE.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40507" y="1169991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48464" y="109798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sp>
        <p:nvSpPr>
          <p:cNvPr id="20" name="AutoShape 11" descr="Resultado de imagen para satel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0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3200" b="1" dirty="0">
              <a:solidFill>
                <a:schemeClr val="tx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2856"/>
            <a:ext cx="385192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3928939" y="2420888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SEGUIMIENTO Y MAPEO </a:t>
            </a:r>
            <a:r>
              <a:rPr lang="es-EC" b="1" dirty="0" smtClean="0"/>
              <a:t>DEL CULTIVO </a:t>
            </a:r>
            <a:r>
              <a:rPr lang="es-EC" b="1" dirty="0"/>
              <a:t>DE ARROZ </a:t>
            </a:r>
            <a:r>
              <a:rPr lang="es-EC" b="1" i="1" dirty="0" smtClean="0"/>
              <a:t>CON IMÁGENES </a:t>
            </a:r>
            <a:r>
              <a:rPr lang="es-EC" b="1" i="1" dirty="0"/>
              <a:t>RADAR SAR </a:t>
            </a:r>
            <a:r>
              <a:rPr lang="es-EC" b="1" i="1" dirty="0" smtClean="0"/>
              <a:t>Y </a:t>
            </a:r>
            <a:r>
              <a:rPr lang="es-EC" b="1" i="1" dirty="0" smtClean="0"/>
              <a:t>MULTIESPECTRALES </a:t>
            </a:r>
            <a:r>
              <a:rPr lang="es-EC" b="1" i="1" dirty="0"/>
              <a:t>EN </a:t>
            </a:r>
            <a:r>
              <a:rPr lang="es-EC" b="1" i="1" dirty="0" smtClean="0"/>
              <a:t>LA PROVINCIA </a:t>
            </a:r>
            <a:r>
              <a:rPr lang="es-EC" b="1" i="1" dirty="0"/>
              <a:t>DE LOS RÍOS</a:t>
            </a:r>
          </a:p>
          <a:p>
            <a:pPr algn="ctr"/>
            <a:r>
              <a:rPr lang="es-EC" b="1" i="1" dirty="0"/>
              <a:t>(ECUADOR)</a:t>
            </a:r>
            <a:endParaRPr lang="es-EC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173885" y="4213076"/>
            <a:ext cx="378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WILLIAM MUYULEMA CHIRIBOGA</a:t>
            </a:r>
            <a:endParaRPr lang="es-EC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004048" y="5303653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18 de Enero de </a:t>
            </a:r>
            <a:r>
              <a:rPr lang="es-EC" b="1" dirty="0" smtClean="0"/>
              <a:t>2018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011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PRESENTACIÓN EN UN ENTORNO WEB</a:t>
            </a:r>
            <a:endParaRPr lang="es-EC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140968"/>
            <a:ext cx="6362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324113"/>
            <a:ext cx="1562210" cy="15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6048672" cy="36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30" y="3969641"/>
            <a:ext cx="1859494" cy="11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89" y="5395744"/>
            <a:ext cx="2543175" cy="67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BIBLIOGRAFÍA</a:t>
            </a:r>
            <a:endParaRPr lang="es-EC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140968"/>
            <a:ext cx="6362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4529" y="2276872"/>
            <a:ext cx="9361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Baeza Santiago, </a:t>
            </a:r>
            <a:r>
              <a:rPr lang="es-EC" dirty="0" err="1"/>
              <a:t>Baldassini</a:t>
            </a:r>
            <a:r>
              <a:rPr lang="es-EC" dirty="0"/>
              <a:t> Pablo, </a:t>
            </a:r>
            <a:r>
              <a:rPr lang="es-EC" dirty="0" err="1"/>
              <a:t>Bagnato</a:t>
            </a:r>
            <a:r>
              <a:rPr lang="es-EC" dirty="0"/>
              <a:t> Camilo, Pinto Priscila, </a:t>
            </a:r>
            <a:r>
              <a:rPr lang="es-EC" dirty="0" err="1"/>
              <a:t>Paruelo</a:t>
            </a:r>
            <a:r>
              <a:rPr lang="es-EC" dirty="0"/>
              <a:t> José. (2014). Caracterización del uso/cobertura del suelo en Uruguay a partir de series. </a:t>
            </a:r>
            <a:r>
              <a:rPr lang="es-EC" dirty="0" err="1"/>
              <a:t>Agrociencia</a:t>
            </a:r>
            <a:r>
              <a:rPr lang="es-EC" dirty="0"/>
              <a:t> Uruguay, 18, 95 - 105.</a:t>
            </a:r>
          </a:p>
          <a:p>
            <a:r>
              <a:rPr lang="es-EC" dirty="0"/>
              <a:t>Chasco, C. (2003). ANALISÍS EXPLORATORIO DE DATOS ESPACIALES AL SERVICIO DEL GEOMAARKETING. Madrid: Universidad </a:t>
            </a:r>
            <a:r>
              <a:rPr lang="es-EC" dirty="0" err="1"/>
              <a:t>Autonoma</a:t>
            </a:r>
            <a:r>
              <a:rPr lang="es-EC" dirty="0"/>
              <a:t> de Madrid.</a:t>
            </a:r>
          </a:p>
          <a:p>
            <a:r>
              <a:rPr lang="es-EC" dirty="0" err="1"/>
              <a:t>Chuvieco</a:t>
            </a:r>
            <a:r>
              <a:rPr lang="es-EC" dirty="0"/>
              <a:t>, E. (2008). Teledetección Ambiental: La observación de la Tierra desde el Espacio (3ra edición ed.). Barcelona, España: Ariel, S.A.</a:t>
            </a:r>
          </a:p>
          <a:p>
            <a:r>
              <a:rPr lang="es-EC" dirty="0" err="1"/>
              <a:t>Huete</a:t>
            </a:r>
            <a:r>
              <a:rPr lang="es-EC" dirty="0"/>
              <a:t>, A. R. (1988). A </a:t>
            </a:r>
            <a:r>
              <a:rPr lang="es-EC" dirty="0" err="1"/>
              <a:t>soil</a:t>
            </a:r>
            <a:r>
              <a:rPr lang="es-EC" dirty="0"/>
              <a:t>- </a:t>
            </a:r>
            <a:r>
              <a:rPr lang="es-EC" dirty="0" err="1"/>
              <a:t>adjuste</a:t>
            </a:r>
            <a:r>
              <a:rPr lang="es-EC" dirty="0"/>
              <a:t> </a:t>
            </a:r>
            <a:r>
              <a:rPr lang="es-EC" dirty="0" err="1"/>
              <a:t>vegetation</a:t>
            </a:r>
            <a:r>
              <a:rPr lang="es-EC" dirty="0"/>
              <a:t> </a:t>
            </a:r>
            <a:r>
              <a:rPr lang="es-EC" dirty="0" err="1"/>
              <a:t>index</a:t>
            </a:r>
            <a:r>
              <a:rPr lang="es-EC" dirty="0"/>
              <a:t> (SAVI). </a:t>
            </a:r>
            <a:r>
              <a:rPr lang="es-EC" dirty="0" err="1"/>
              <a:t>Remote</a:t>
            </a:r>
            <a:r>
              <a:rPr lang="es-EC" dirty="0"/>
              <a:t> </a:t>
            </a:r>
            <a:r>
              <a:rPr lang="es-EC" dirty="0" err="1"/>
              <a:t>Sensing</a:t>
            </a:r>
            <a:r>
              <a:rPr lang="es-EC" dirty="0"/>
              <a:t> of </a:t>
            </a:r>
            <a:r>
              <a:rPr lang="es-EC" dirty="0" err="1"/>
              <a:t>Enviroment</a:t>
            </a:r>
            <a:r>
              <a:rPr lang="es-EC" dirty="0"/>
              <a:t>, 2950-309.</a:t>
            </a:r>
          </a:p>
          <a:p>
            <a:r>
              <a:rPr lang="es-EC" dirty="0" err="1"/>
              <a:t>Huete</a:t>
            </a:r>
            <a:r>
              <a:rPr lang="es-EC" dirty="0"/>
              <a:t>. Alfredo, Solano Ramón-Barajas, Glenn Edward, Restrepo Natalia. (2011). Monitoreo de propiedades y procesos </a:t>
            </a:r>
            <a:r>
              <a:rPr lang="es-EC" dirty="0" err="1"/>
              <a:t>ecosistémicos</a:t>
            </a:r>
            <a:r>
              <a:rPr lang="es-EC" dirty="0"/>
              <a:t> con índices de vegetación MODIS. En J. Mas, Aplicaciones el sensor MODIS para el monitoreo del territorio (págs. 196-197). </a:t>
            </a:r>
            <a:r>
              <a:rPr lang="es-EC" dirty="0" err="1"/>
              <a:t>Mexico</a:t>
            </a:r>
            <a:r>
              <a:rPr lang="es-EC" dirty="0"/>
              <a:t>: SEMARNAT, INE, UNAM Y CIGA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48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BIBLIOGRAFÍA</a:t>
            </a:r>
            <a:endParaRPr lang="es-EC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140968"/>
            <a:ext cx="6362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6709" y="2276872"/>
            <a:ext cx="88107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Martin, C. (1 de febrero de 2015). GIG-Blog.com. Recuperado el 13 de octubre de 2016, de </a:t>
            </a:r>
            <a:r>
              <a:rPr lang="es-EC" dirty="0" err="1"/>
              <a:t>Remote</a:t>
            </a:r>
            <a:r>
              <a:rPr lang="es-EC" dirty="0"/>
              <a:t> </a:t>
            </a:r>
            <a:r>
              <a:rPr lang="es-EC" dirty="0" err="1"/>
              <a:t>Sensing</a:t>
            </a:r>
            <a:r>
              <a:rPr lang="es-EC" dirty="0"/>
              <a:t>, Web </a:t>
            </a:r>
            <a:r>
              <a:rPr lang="es-EC" dirty="0" err="1"/>
              <a:t>Mapping</a:t>
            </a:r>
            <a:r>
              <a:rPr lang="es-EC" dirty="0"/>
              <a:t>, </a:t>
            </a:r>
            <a:r>
              <a:rPr lang="es-EC" dirty="0" err="1"/>
              <a:t>GeoData</a:t>
            </a:r>
            <a:r>
              <a:rPr lang="es-EC" dirty="0"/>
              <a:t> Management, </a:t>
            </a:r>
            <a:r>
              <a:rPr lang="es-EC" dirty="0" err="1"/>
              <a:t>Environmental</a:t>
            </a:r>
            <a:r>
              <a:rPr lang="es-EC" dirty="0"/>
              <a:t> </a:t>
            </a:r>
            <a:r>
              <a:rPr lang="es-EC" dirty="0" err="1"/>
              <a:t>Statistics</a:t>
            </a:r>
            <a:r>
              <a:rPr lang="es-EC" dirty="0"/>
              <a:t>: http://www.gis-blog.com/r-raster-data-acquisition/</a:t>
            </a:r>
          </a:p>
          <a:p>
            <a:r>
              <a:rPr lang="es-EC" dirty="0"/>
              <a:t>R, C. t. (2014). R: A </a:t>
            </a:r>
            <a:r>
              <a:rPr lang="es-EC" dirty="0" err="1"/>
              <a:t>language</a:t>
            </a:r>
            <a:r>
              <a:rPr lang="es-EC" dirty="0"/>
              <a:t> and </a:t>
            </a:r>
            <a:r>
              <a:rPr lang="es-EC" dirty="0" err="1"/>
              <a:t>environment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statistical</a:t>
            </a:r>
            <a:r>
              <a:rPr lang="es-EC" dirty="0"/>
              <a:t> </a:t>
            </a:r>
            <a:r>
              <a:rPr lang="es-EC" dirty="0" err="1"/>
              <a:t>computing</a:t>
            </a:r>
            <a:r>
              <a:rPr lang="es-EC" dirty="0"/>
              <a:t>. </a:t>
            </a:r>
            <a:r>
              <a:rPr lang="es-EC" dirty="0" err="1"/>
              <a:t>Retrieved</a:t>
            </a:r>
            <a:r>
              <a:rPr lang="es-EC" dirty="0"/>
              <a:t> </a:t>
            </a:r>
            <a:r>
              <a:rPr lang="es-EC" dirty="0" err="1"/>
              <a:t>from</a:t>
            </a:r>
            <a:r>
              <a:rPr lang="es-EC" dirty="0"/>
              <a:t>. Recuperado el 25 de 07 de 2016, de http://www.R-project.org/.</a:t>
            </a:r>
          </a:p>
          <a:p>
            <a:r>
              <a:rPr lang="es-EC" dirty="0" err="1"/>
              <a:t>Rodriguez</a:t>
            </a:r>
            <a:r>
              <a:rPr lang="es-EC" dirty="0"/>
              <a:t>, E., Morris, C. S., </a:t>
            </a:r>
            <a:r>
              <a:rPr lang="es-EC" dirty="0" err="1"/>
              <a:t>Belz</a:t>
            </a:r>
            <a:r>
              <a:rPr lang="es-EC" dirty="0"/>
              <a:t>, J. E. (2006). A Global </a:t>
            </a:r>
            <a:r>
              <a:rPr lang="es-EC" dirty="0" err="1"/>
              <a:t>Assessment</a:t>
            </a:r>
            <a:r>
              <a:rPr lang="es-EC" dirty="0"/>
              <a:t> of </a:t>
            </a:r>
            <a:r>
              <a:rPr lang="es-EC" dirty="0" err="1"/>
              <a:t>the</a:t>
            </a:r>
            <a:r>
              <a:rPr lang="es-EC" dirty="0"/>
              <a:t> SRTM. Performance: </a:t>
            </a:r>
            <a:r>
              <a:rPr lang="es-EC" dirty="0" err="1"/>
              <a:t>Photogrammetric</a:t>
            </a:r>
            <a:r>
              <a:rPr lang="es-EC" dirty="0"/>
              <a:t> </a:t>
            </a:r>
            <a:r>
              <a:rPr lang="es-EC" dirty="0" err="1"/>
              <a:t>Engineering</a:t>
            </a:r>
            <a:r>
              <a:rPr lang="es-EC" dirty="0"/>
              <a:t> and </a:t>
            </a:r>
            <a:r>
              <a:rPr lang="es-EC" dirty="0" err="1"/>
              <a:t>Remote</a:t>
            </a:r>
            <a:r>
              <a:rPr lang="es-EC" dirty="0"/>
              <a:t> </a:t>
            </a:r>
            <a:r>
              <a:rPr lang="es-EC" dirty="0" err="1"/>
              <a:t>Sensing</a:t>
            </a:r>
            <a:r>
              <a:rPr lang="es-EC" dirty="0"/>
              <a:t>, 72(3), 249 - 260.</a:t>
            </a:r>
          </a:p>
          <a:p>
            <a:r>
              <a:rPr lang="es-EC" dirty="0"/>
              <a:t>Sean, T. (2014). </a:t>
            </a:r>
            <a:r>
              <a:rPr lang="es-EC" dirty="0" err="1"/>
              <a:t>MODISTools</a:t>
            </a:r>
            <a:r>
              <a:rPr lang="es-EC" dirty="0"/>
              <a:t> – </a:t>
            </a:r>
            <a:r>
              <a:rPr lang="es-EC" dirty="0" err="1"/>
              <a:t>downloading</a:t>
            </a:r>
            <a:r>
              <a:rPr lang="es-EC" dirty="0"/>
              <a:t> and </a:t>
            </a:r>
            <a:r>
              <a:rPr lang="es-EC" dirty="0" err="1"/>
              <a:t>processing</a:t>
            </a:r>
            <a:r>
              <a:rPr lang="es-EC" dirty="0"/>
              <a:t> MODIS </a:t>
            </a:r>
            <a:r>
              <a:rPr lang="es-EC" dirty="0" err="1"/>
              <a:t>remotely</a:t>
            </a:r>
            <a:r>
              <a:rPr lang="es-EC" dirty="0"/>
              <a:t> </a:t>
            </a:r>
            <a:r>
              <a:rPr lang="es-EC" dirty="0" err="1"/>
              <a:t>sensed</a:t>
            </a:r>
            <a:r>
              <a:rPr lang="es-EC" dirty="0"/>
              <a:t> data in R. </a:t>
            </a:r>
            <a:r>
              <a:rPr lang="es-EC" dirty="0" err="1"/>
              <a:t>Ecology</a:t>
            </a:r>
            <a:r>
              <a:rPr lang="es-EC" dirty="0"/>
              <a:t> and </a:t>
            </a:r>
            <a:r>
              <a:rPr lang="es-EC" dirty="0" err="1"/>
              <a:t>Evolution</a:t>
            </a:r>
            <a:r>
              <a:rPr lang="es-EC" dirty="0"/>
              <a:t>, 1 -11.</a:t>
            </a:r>
          </a:p>
          <a:p>
            <a:r>
              <a:rPr lang="es-EC" dirty="0" err="1"/>
              <a:t>Tuker</a:t>
            </a:r>
            <a:r>
              <a:rPr lang="es-EC" dirty="0"/>
              <a:t>, C. (1979). Red and </a:t>
            </a:r>
            <a:r>
              <a:rPr lang="es-EC" dirty="0" err="1"/>
              <a:t>photographic</a:t>
            </a:r>
            <a:r>
              <a:rPr lang="es-EC" dirty="0"/>
              <a:t> </a:t>
            </a:r>
            <a:r>
              <a:rPr lang="es-EC" dirty="0" err="1"/>
              <a:t>infrared</a:t>
            </a:r>
            <a:r>
              <a:rPr lang="es-EC" dirty="0"/>
              <a:t> linear </a:t>
            </a:r>
            <a:r>
              <a:rPr lang="es-EC" dirty="0" err="1"/>
              <a:t>combinationfor</a:t>
            </a:r>
            <a:r>
              <a:rPr lang="es-EC" dirty="0"/>
              <a:t> </a:t>
            </a:r>
            <a:r>
              <a:rPr lang="es-EC" dirty="0" err="1"/>
              <a:t>monitoring</a:t>
            </a:r>
            <a:r>
              <a:rPr lang="es-EC" dirty="0"/>
              <a:t> </a:t>
            </a:r>
            <a:r>
              <a:rPr lang="es-EC" dirty="0" err="1"/>
              <a:t>vegetation</a:t>
            </a:r>
            <a:r>
              <a:rPr lang="es-EC" dirty="0"/>
              <a:t>. </a:t>
            </a:r>
            <a:r>
              <a:rPr lang="es-EC" dirty="0" err="1"/>
              <a:t>Remote</a:t>
            </a:r>
            <a:r>
              <a:rPr lang="es-EC" dirty="0"/>
              <a:t> </a:t>
            </a:r>
            <a:r>
              <a:rPr lang="es-EC" dirty="0" err="1"/>
              <a:t>Sensing</a:t>
            </a:r>
            <a:r>
              <a:rPr lang="es-EC" dirty="0"/>
              <a:t> of </a:t>
            </a:r>
            <a:r>
              <a:rPr lang="es-EC" dirty="0" err="1"/>
              <a:t>Environment</a:t>
            </a:r>
            <a:r>
              <a:rPr lang="es-EC" dirty="0"/>
              <a:t>, 8, 127-150.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31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35496" y="1196752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48464" y="11247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54979" y="2967335"/>
            <a:ext cx="683405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2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74" y="1412776"/>
            <a:ext cx="4995778" cy="473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707904" y="1340768"/>
            <a:ext cx="5040560" cy="115212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	El arroz es el tercer producto con mayor 	superficie sembrada</a:t>
            </a:r>
          </a:p>
          <a:p>
            <a:pPr algn="ctr"/>
            <a:r>
              <a:rPr lang="es-EC" sz="900" dirty="0" smtClean="0"/>
              <a:t>Fuente: </a:t>
            </a:r>
            <a:r>
              <a:rPr lang="es-EC" sz="900" dirty="0" smtClean="0"/>
              <a:t>INEC 2016</a:t>
            </a:r>
            <a:r>
              <a:rPr lang="es-EC" dirty="0" smtClean="0"/>
              <a:t>	</a:t>
            </a:r>
            <a:endParaRPr lang="es-EC" dirty="0"/>
          </a:p>
        </p:txBody>
      </p:sp>
      <p:sp>
        <p:nvSpPr>
          <p:cNvPr id="14" name="13 Conector"/>
          <p:cNvSpPr/>
          <p:nvPr/>
        </p:nvSpPr>
        <p:spPr>
          <a:xfrm>
            <a:off x="2971917" y="1260440"/>
            <a:ext cx="1349127" cy="1254642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42" y="1289510"/>
            <a:ext cx="1305275" cy="1196501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4315521" y="1807141"/>
            <a:ext cx="230426" cy="2193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4851152" y="4081165"/>
            <a:ext cx="4046339" cy="16520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Las áreas arroceras se concentran (97%) en  las provincias de: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Guayas (63.85%)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 Los Ríos (28.19%)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Manabí (4.63%).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sz="800" b="1" dirty="0" smtClean="0">
                <a:solidFill>
                  <a:schemeClr val="tx1"/>
                </a:solidFill>
              </a:rPr>
              <a:t>Fuente: </a:t>
            </a:r>
            <a:r>
              <a:rPr lang="es-EC" sz="800" b="1" dirty="0" smtClean="0">
                <a:solidFill>
                  <a:schemeClr val="tx1"/>
                </a:solidFill>
              </a:rPr>
              <a:t>INEC 2016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5619989" y="4653136"/>
            <a:ext cx="318011" cy="16905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6030919" y="2708920"/>
            <a:ext cx="27998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15.34%</a:t>
            </a:r>
            <a:r>
              <a:rPr lang="es-EC" dirty="0" smtClean="0"/>
              <a:t> </a:t>
            </a:r>
          </a:p>
          <a:p>
            <a:pPr algn="ctr"/>
            <a:r>
              <a:rPr lang="es-EC" b="1" dirty="0" smtClean="0"/>
              <a:t>del área total bajo siembra </a:t>
            </a:r>
          </a:p>
          <a:p>
            <a:pPr algn="ctr"/>
            <a:r>
              <a:rPr lang="es-EC" b="1" dirty="0" smtClean="0"/>
              <a:t>del Ecuador</a:t>
            </a:r>
            <a:endParaRPr lang="es-EC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778996" y="5733257"/>
            <a:ext cx="289746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340 MIL HECTÁREAS</a:t>
            </a:r>
          </a:p>
          <a:p>
            <a:r>
              <a:rPr lang="es-EC" sz="700" dirty="0" smtClean="0"/>
              <a:t>FUENTE: </a:t>
            </a:r>
            <a:r>
              <a:rPr lang="es-EC" sz="700" dirty="0" smtClean="0"/>
              <a:t>ECUAQUIMICA 2015</a:t>
            </a:r>
            <a:endParaRPr lang="es-EC" sz="700" dirty="0"/>
          </a:p>
        </p:txBody>
      </p:sp>
      <p:sp>
        <p:nvSpPr>
          <p:cNvPr id="27" name="26 Flecha derecha"/>
          <p:cNvSpPr/>
          <p:nvPr/>
        </p:nvSpPr>
        <p:spPr>
          <a:xfrm>
            <a:off x="5622141" y="4917435"/>
            <a:ext cx="318011" cy="16905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5606779" y="5229200"/>
            <a:ext cx="318011" cy="16905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2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150176" y="2186746"/>
            <a:ext cx="7848872" cy="901651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3200" b="1" dirty="0" smtClean="0">
                <a:solidFill>
                  <a:schemeClr val="tx1"/>
                </a:solidFill>
              </a:rPr>
              <a:t>OBJETIVOS Y CICLOS DEL CULTIVO EN ECUADOR</a:t>
            </a:r>
            <a:endParaRPr lang="es-EC" sz="3200" b="1" dirty="0">
              <a:solidFill>
                <a:schemeClr val="tx1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sp>
        <p:nvSpPr>
          <p:cNvPr id="9" name="8 Rectángulo"/>
          <p:cNvSpPr/>
          <p:nvPr/>
        </p:nvSpPr>
        <p:spPr>
          <a:xfrm>
            <a:off x="184938" y="2303618"/>
            <a:ext cx="7809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chemeClr val="bg1"/>
                </a:solidFill>
              </a:rPr>
              <a:t>	Desarrollar una metodología para la identificación y mapeo del cultivo de arroz </a:t>
            </a:r>
            <a:r>
              <a:rPr lang="es-EC" sz="1400" i="1" dirty="0" err="1" smtClean="0">
                <a:solidFill>
                  <a:schemeClr val="bg1"/>
                </a:solidFill>
              </a:rPr>
              <a:t>oriza</a:t>
            </a:r>
            <a:r>
              <a:rPr lang="es-EC" sz="1400" i="1" dirty="0" smtClean="0">
                <a:solidFill>
                  <a:schemeClr val="bg1"/>
                </a:solidFill>
              </a:rPr>
              <a:t> sativa. 	L</a:t>
            </a:r>
            <a:r>
              <a:rPr lang="es-EC" sz="1400" dirty="0" smtClean="0">
                <a:solidFill>
                  <a:schemeClr val="bg1"/>
                </a:solidFill>
              </a:rPr>
              <a:t>) en base a su monitoreo a partir de imágenes de varios sensores para generar mapas 	actualizados de la cubierta de las zonas de producción de arroz</a:t>
            </a:r>
            <a:endParaRPr lang="es-EC" sz="1400" dirty="0">
              <a:solidFill>
                <a:schemeClr val="bg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1253887" y="3088397"/>
            <a:ext cx="7848872" cy="901651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 smtClean="0"/>
              <a:t>	Evaluar técnicas de clasificación de imágenes SAR (S-1A y S1B) y multiespectrales (Landsat 8, 	Sentinel 2, MODIS) combinadas para el seguimiento del cultivo de arroz</a:t>
            </a:r>
            <a:r>
              <a:rPr lang="es-EC" dirty="0" smtClean="0"/>
              <a:t>.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52220" y="4023519"/>
            <a:ext cx="7848872" cy="901651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s-EC" sz="1400" dirty="0" smtClean="0"/>
              <a:t>Evaluar la precisión de remuestreo de los modelos de seguimiento de cultivo desarrollados en este trabajo mediante rutinas de programación relacionadas con el remuestreo de datos desarrollados en programación R.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8" y="2309229"/>
            <a:ext cx="923151" cy="656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11" descr="Resultado de imagen para satel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84" y="3366958"/>
            <a:ext cx="908947" cy="61901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2"/>
          <a:stretch/>
        </p:blipFill>
        <p:spPr bwMode="auto">
          <a:xfrm>
            <a:off x="142299" y="4296681"/>
            <a:ext cx="861240" cy="5749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29495"/>
            <a:ext cx="8306374" cy="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7975" y="5159063"/>
            <a:ext cx="8306374" cy="461665"/>
          </a:xfrm>
          <a:prstGeom prst="rect">
            <a:avLst/>
          </a:prstGeom>
          <a:solidFill>
            <a:srgbClr val="00EE6C"/>
          </a:solidFill>
          <a:ln w="15875">
            <a:solidFill>
              <a:srgbClr val="0066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CICLOS DEL CULTIVO DE ARROZ AL AÑO EN ECUADOR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8137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664" y="-243408"/>
            <a:ext cx="6948264" cy="43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760" y="4833937"/>
            <a:ext cx="6362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251520" y="1694993"/>
            <a:ext cx="8784976" cy="2042512"/>
            <a:chOff x="295828" y="2348880"/>
            <a:chExt cx="8678346" cy="20425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28" y="2348880"/>
              <a:ext cx="8678346" cy="2013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 flipV="1">
              <a:off x="295828" y="4345673"/>
              <a:ext cx="8668659" cy="45719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251520" y="3783225"/>
            <a:ext cx="1584176" cy="2469999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0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2051720" y="3783225"/>
            <a:ext cx="1584176" cy="2494488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Rectángulo redondeado"/>
          <p:cNvSpPr/>
          <p:nvPr/>
        </p:nvSpPr>
        <p:spPr>
          <a:xfrm>
            <a:off x="3869499" y="3783225"/>
            <a:ext cx="1584176" cy="2462731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Rectángulo redondeado"/>
          <p:cNvSpPr/>
          <p:nvPr/>
        </p:nvSpPr>
        <p:spPr>
          <a:xfrm>
            <a:off x="5611097" y="3783225"/>
            <a:ext cx="1584176" cy="2482780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Rectángulo redondeado"/>
          <p:cNvSpPr/>
          <p:nvPr/>
        </p:nvSpPr>
        <p:spPr>
          <a:xfrm>
            <a:off x="7420619" y="3783225"/>
            <a:ext cx="1584176" cy="2469999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3225"/>
            <a:ext cx="1584176" cy="66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93" y="3783225"/>
            <a:ext cx="1603201" cy="67364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99" y="3783224"/>
            <a:ext cx="1584176" cy="67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79" y="3768236"/>
            <a:ext cx="1597294" cy="71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60491" y="4833937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espacial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22" y="3704797"/>
            <a:ext cx="1629673" cy="77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287595" y="5329577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temporal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51520" y="580931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</a:rPr>
              <a:t>Libre de nubes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218779" y="4926269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20 m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1164341" y="5421909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12 días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9552" y="4415974"/>
            <a:ext cx="110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</a:rPr>
              <a:t>ACTIVO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2091124" y="4883777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espacial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2118228" y="5379417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temporal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274449" y="5867857"/>
            <a:ext cx="116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</a:rPr>
              <a:t>Con nubes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049412" y="4976109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5m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2994974" y="5471749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1 día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2333930" y="4465814"/>
            <a:ext cx="110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</a:rPr>
              <a:t>PASIVO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3904443" y="4902643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espacial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931547" y="5398283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temporal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4862731" y="4994975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30 m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4772038" y="5490615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16 días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4147249" y="4484680"/>
            <a:ext cx="110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</a:rPr>
              <a:t>PASIVO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613697" y="4920496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espacial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5640801" y="5416136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temporal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6571985" y="5012828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10 m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6517547" y="5508468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12 días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5892758" y="4502533"/>
            <a:ext cx="110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</a:rPr>
              <a:t>PASIVO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7379719" y="4944122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espacial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406823" y="5439762"/>
            <a:ext cx="9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solidFill>
                  <a:schemeClr val="bg1"/>
                </a:solidFill>
              </a:rPr>
              <a:t>Resolución temporal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8338007" y="5036454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250 m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8283569" y="5532094"/>
            <a:ext cx="6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8 días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7658780" y="4526159"/>
            <a:ext cx="110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</a:rPr>
              <a:t>PASIVO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4117508" y="5851437"/>
            <a:ext cx="116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</a:rPr>
              <a:t>Con nubes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5818960" y="5851894"/>
            <a:ext cx="116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</a:rPr>
              <a:t>Con nubes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7599299" y="5867857"/>
            <a:ext cx="116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</a:rPr>
              <a:t>Con</a:t>
            </a:r>
            <a:r>
              <a:rPr lang="es-EC" sz="1600" b="1" dirty="0" smtClean="0"/>
              <a:t> </a:t>
            </a:r>
            <a:r>
              <a:rPr lang="es-EC" sz="1600" b="1" dirty="0" smtClean="0">
                <a:solidFill>
                  <a:schemeClr val="bg1"/>
                </a:solidFill>
              </a:rPr>
              <a:t>nubes</a:t>
            </a:r>
            <a:endParaRPr lang="es-EC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GEOLOCALIZACIÓN</a:t>
            </a:r>
            <a:endParaRPr lang="es-EC" sz="3600" b="1" spc="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760" y="4833937"/>
            <a:ext cx="6362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34" y="2675051"/>
            <a:ext cx="1748211" cy="2947565"/>
          </a:xfrm>
          <a:prstGeom prst="rect">
            <a:avLst/>
          </a:prstGeom>
        </p:spPr>
      </p:pic>
      <p:sp>
        <p:nvSpPr>
          <p:cNvPr id="4" name="3 Conector"/>
          <p:cNvSpPr/>
          <p:nvPr/>
        </p:nvSpPr>
        <p:spPr>
          <a:xfrm>
            <a:off x="3563888" y="2603043"/>
            <a:ext cx="147417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" y="3220835"/>
            <a:ext cx="2018381" cy="11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Llamada de flecha a la izquierda"/>
          <p:cNvSpPr/>
          <p:nvPr/>
        </p:nvSpPr>
        <p:spPr>
          <a:xfrm>
            <a:off x="3610436" y="2202420"/>
            <a:ext cx="3222029" cy="641159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90844"/>
            </a:avLst>
          </a:prstGeom>
          <a:solidFill>
            <a:srgbClr val="333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19 Llamada de flecha a la izquierda"/>
          <p:cNvSpPr/>
          <p:nvPr/>
        </p:nvSpPr>
        <p:spPr>
          <a:xfrm>
            <a:off x="3454774" y="4240668"/>
            <a:ext cx="3291832" cy="729701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9084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Llamada de flecha a la izquierda"/>
          <p:cNvSpPr/>
          <p:nvPr/>
        </p:nvSpPr>
        <p:spPr>
          <a:xfrm>
            <a:off x="3489675" y="5250820"/>
            <a:ext cx="3222030" cy="698460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9084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4724786" y="2377727"/>
            <a:ext cx="198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Fecha  y  hora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12" y="2334435"/>
            <a:ext cx="395841" cy="39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4156614" y="4397770"/>
            <a:ext cx="26889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/>
              <a:t>Localización  Geográfica </a:t>
            </a:r>
          </a:p>
          <a:p>
            <a:pPr algn="ctr"/>
            <a:r>
              <a:rPr lang="es-EC" sz="1050" b="1" dirty="0" smtClean="0"/>
              <a:t>Latitud y Longitud</a:t>
            </a:r>
            <a:endParaRPr lang="es-EC" sz="105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432995" y="5392301"/>
            <a:ext cx="18736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/>
              <a:t>Fotografía del sitio y el </a:t>
            </a:r>
            <a:r>
              <a:rPr lang="es-EC" sz="1050" b="1" dirty="0" err="1" smtClean="0"/>
              <a:t>estadío</a:t>
            </a:r>
            <a:r>
              <a:rPr lang="es-EC" sz="1050" b="1" dirty="0" smtClean="0"/>
              <a:t> del arroz</a:t>
            </a:r>
            <a:endParaRPr lang="es-EC" sz="105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36" y="4449312"/>
            <a:ext cx="363956" cy="36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Llamada de flecha a la izquierda"/>
          <p:cNvSpPr/>
          <p:nvPr/>
        </p:nvSpPr>
        <p:spPr>
          <a:xfrm>
            <a:off x="3563888" y="3142942"/>
            <a:ext cx="3222029" cy="790114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90844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9" r="60713" b="4989"/>
          <a:stretch/>
        </p:blipFill>
        <p:spPr bwMode="auto">
          <a:xfrm>
            <a:off x="4014693" y="3328153"/>
            <a:ext cx="410214" cy="47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4724786" y="3323929"/>
            <a:ext cx="197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Responsable 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31" y="5356780"/>
            <a:ext cx="677069" cy="45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007171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0" y="4602091"/>
            <a:ext cx="1738453" cy="102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Flecha izquierda y arriba"/>
          <p:cNvSpPr/>
          <p:nvPr/>
        </p:nvSpPr>
        <p:spPr>
          <a:xfrm rot="16200000">
            <a:off x="7186844" y="2319082"/>
            <a:ext cx="733879" cy="792088"/>
          </a:xfrm>
          <a:prstGeom prst="leftUpArrow">
            <a:avLst/>
          </a:prstGeom>
          <a:solidFill>
            <a:srgbClr val="00E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36 Flecha izquierda y arriba"/>
          <p:cNvSpPr/>
          <p:nvPr/>
        </p:nvSpPr>
        <p:spPr>
          <a:xfrm>
            <a:off x="7092280" y="5137682"/>
            <a:ext cx="923007" cy="811597"/>
          </a:xfrm>
          <a:prstGeom prst="leftUpArrow">
            <a:avLst/>
          </a:prstGeom>
          <a:solidFill>
            <a:srgbClr val="00E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10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6709" y="3140968"/>
            <a:ext cx="8949787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TRATAMIENTO RADAR</a:t>
            </a:r>
            <a:endParaRPr lang="es-EC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140968"/>
            <a:ext cx="6362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36" y="3392997"/>
            <a:ext cx="3321340" cy="15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8247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05" y="3372466"/>
            <a:ext cx="3450402" cy="178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curvada hacia abajo"/>
          <p:cNvSpPr/>
          <p:nvPr/>
        </p:nvSpPr>
        <p:spPr>
          <a:xfrm>
            <a:off x="401405" y="2404700"/>
            <a:ext cx="2265784" cy="432048"/>
          </a:xfrm>
          <a:prstGeom prst="curvedDownArrow">
            <a:avLst/>
          </a:prstGeom>
          <a:solidFill>
            <a:srgbClr val="00EE6C"/>
          </a:solidFill>
          <a:ln>
            <a:solidFill>
              <a:srgbClr val="00E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5" name="24 Flecha curvada hacia abajo"/>
          <p:cNvSpPr/>
          <p:nvPr/>
        </p:nvSpPr>
        <p:spPr>
          <a:xfrm>
            <a:off x="4702438" y="2404700"/>
            <a:ext cx="2768907" cy="432048"/>
          </a:xfrm>
          <a:prstGeom prst="curvedDownArrow">
            <a:avLst/>
          </a:prstGeom>
          <a:solidFill>
            <a:srgbClr val="00EE6C"/>
          </a:solidFill>
          <a:ln>
            <a:solidFill>
              <a:srgbClr val="00E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67189" y="2620724"/>
            <a:ext cx="2016224" cy="415498"/>
          </a:xfrm>
          <a:prstGeom prst="rect">
            <a:avLst/>
          </a:prstGeom>
          <a:noFill/>
          <a:ln w="15875" cap="rnd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/>
              <a:t>AUTOMATIZACIÓN DEL PROCESO CON GRAPHBUILDER</a:t>
            </a:r>
            <a:endParaRPr lang="es-EC" sz="1050" b="1" dirty="0"/>
          </a:p>
        </p:txBody>
      </p:sp>
    </p:spTree>
    <p:extLst>
      <p:ext uri="{BB962C8B-B14F-4D97-AF65-F5344CB8AC3E}">
        <p14:creationId xmlns:p14="http://schemas.microsoft.com/office/powerpoint/2010/main" val="22168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CLASIFICACIÓN  RADAR</a:t>
            </a:r>
            <a:endParaRPr lang="es-EC" sz="3600" b="1" spc="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140968"/>
            <a:ext cx="6362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001732309"/>
              </p:ext>
            </p:extLst>
          </p:nvPr>
        </p:nvGraphicFramePr>
        <p:xfrm>
          <a:off x="251520" y="1970895"/>
          <a:ext cx="8784976" cy="448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5809"/>
            <a:ext cx="1688668" cy="119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59" y="3526180"/>
            <a:ext cx="1594668" cy="126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4239"/>
            <a:ext cx="1571843" cy="10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987842" y="47906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TIF</a:t>
            </a:r>
            <a:endParaRPr lang="es-EC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059832" y="479067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ROI</a:t>
            </a:r>
            <a:endParaRPr lang="es-EC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535996" y="4745681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</a:t>
            </a:r>
          </a:p>
          <a:p>
            <a:pPr algn="ctr"/>
            <a:r>
              <a:rPr lang="es-EC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MÁXIMA VEROSIMILITUD</a:t>
            </a:r>
            <a:endParaRPr lang="es-EC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720175"/>
            <a:ext cx="1577159" cy="97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6917932" y="4764920"/>
            <a:ext cx="146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SHAPEFILE</a:t>
            </a:r>
            <a:endParaRPr lang="es-EC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95" y="5546720"/>
            <a:ext cx="2700300" cy="66725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61" y="5261185"/>
            <a:ext cx="2426001" cy="90035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CLASIFICACIÓN VISUAL IMAGEN RAPID EYE</a:t>
            </a:r>
            <a:endParaRPr lang="es-EC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140968"/>
            <a:ext cx="63627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2560"/>
            <a:ext cx="2749701" cy="131952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15" y="2422561"/>
            <a:ext cx="2546391" cy="134269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47" y="2446864"/>
            <a:ext cx="2485736" cy="13183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9" y="4121145"/>
            <a:ext cx="2075745" cy="109452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37" y="4121145"/>
            <a:ext cx="1642658" cy="101640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53" y="5377545"/>
            <a:ext cx="1731600" cy="861369"/>
          </a:xfrm>
          <a:prstGeom prst="rect">
            <a:avLst/>
          </a:prstGeom>
          <a:solidFill>
            <a:srgbClr val="FFFFFF">
              <a:shade val="85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flecha hacia abajo"/>
          <p:cNvSpPr/>
          <p:nvPr/>
        </p:nvSpPr>
        <p:spPr>
          <a:xfrm>
            <a:off x="3878504" y="4629345"/>
            <a:ext cx="870960" cy="727894"/>
          </a:xfrm>
          <a:prstGeom prst="downArrowCallou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b="1" dirty="0" smtClean="0"/>
              <a:t>RESULTADO</a:t>
            </a:r>
            <a:endParaRPr lang="es-EC" sz="1050" b="1" dirty="0"/>
          </a:p>
        </p:txBody>
      </p:sp>
      <p:sp>
        <p:nvSpPr>
          <p:cNvPr id="30" name="29 Llamada de flecha hacia abajo"/>
          <p:cNvSpPr/>
          <p:nvPr/>
        </p:nvSpPr>
        <p:spPr>
          <a:xfrm>
            <a:off x="2150972" y="3802595"/>
            <a:ext cx="1124883" cy="318550"/>
          </a:xfrm>
          <a:prstGeom prst="downArrowCallou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RAPID EYE</a:t>
            </a:r>
            <a:endParaRPr lang="es-EC" sz="1200" dirty="0"/>
          </a:p>
        </p:txBody>
      </p:sp>
      <p:sp>
        <p:nvSpPr>
          <p:cNvPr id="31" name="30 Llamada de flecha hacia abajo"/>
          <p:cNvSpPr/>
          <p:nvPr/>
        </p:nvSpPr>
        <p:spPr>
          <a:xfrm>
            <a:off x="4949063" y="3802595"/>
            <a:ext cx="1124883" cy="318550"/>
          </a:xfrm>
          <a:prstGeom prst="downArrowCallou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SENTINEL 1</a:t>
            </a:r>
            <a:endParaRPr lang="es-EC" sz="1200" dirty="0"/>
          </a:p>
        </p:txBody>
      </p:sp>
      <p:sp>
        <p:nvSpPr>
          <p:cNvPr id="32" name="31 Llamada de flecha hacia abajo"/>
          <p:cNvSpPr/>
          <p:nvPr/>
        </p:nvSpPr>
        <p:spPr>
          <a:xfrm>
            <a:off x="1415580" y="2121434"/>
            <a:ext cx="1124883" cy="318550"/>
          </a:xfrm>
          <a:prstGeom prst="downArrowCallou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RAPID EYE</a:t>
            </a:r>
            <a:endParaRPr lang="es-EC" sz="1200" dirty="0"/>
          </a:p>
        </p:txBody>
      </p:sp>
      <p:sp>
        <p:nvSpPr>
          <p:cNvPr id="33" name="32 Llamada de flecha hacia abajo"/>
          <p:cNvSpPr/>
          <p:nvPr/>
        </p:nvSpPr>
        <p:spPr>
          <a:xfrm>
            <a:off x="3976656" y="2104010"/>
            <a:ext cx="1124883" cy="318550"/>
          </a:xfrm>
          <a:prstGeom prst="downArrowCallou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EDICIÓN VISUAL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3849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5496" y="1268760"/>
            <a:ext cx="900100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40507" y="1270545"/>
            <a:ext cx="87849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onector"/>
          <p:cNvSpPr/>
          <p:nvPr/>
        </p:nvSpPr>
        <p:spPr>
          <a:xfrm>
            <a:off x="8753475" y="119853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21"/>
            <a:ext cx="2276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86709" y="639899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William Muyulema Ch.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1505" y="6414383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b="1" dirty="0"/>
              <a:t>SEGUIMIENTO Y MAPEO </a:t>
            </a:r>
            <a:r>
              <a:rPr lang="es-EC" sz="800" b="1" dirty="0" smtClean="0"/>
              <a:t>DEL CULTIVO </a:t>
            </a:r>
            <a:r>
              <a:rPr lang="es-EC" sz="800" b="1" dirty="0"/>
              <a:t>DE ARROZ </a:t>
            </a:r>
            <a:r>
              <a:rPr lang="es-EC" sz="800" b="1" i="1" dirty="0" smtClean="0"/>
              <a:t>CON IMÁGENES </a:t>
            </a:r>
            <a:r>
              <a:rPr lang="es-EC" sz="800" b="1" i="1" dirty="0"/>
              <a:t>RADAR SAR </a:t>
            </a:r>
            <a:r>
              <a:rPr lang="es-EC" sz="800" b="1" i="1" dirty="0" smtClean="0"/>
              <a:t>Y MULTIESPECTRAL </a:t>
            </a:r>
            <a:r>
              <a:rPr lang="es-EC" sz="800" b="1" i="1" dirty="0"/>
              <a:t>EN </a:t>
            </a:r>
            <a:r>
              <a:rPr lang="es-EC" sz="800" b="1" i="1" dirty="0" smtClean="0"/>
              <a:t>LA PROVINCIA </a:t>
            </a:r>
            <a:r>
              <a:rPr lang="es-EC" sz="800" b="1" i="1" dirty="0"/>
              <a:t>DE LOS </a:t>
            </a:r>
            <a:r>
              <a:rPr lang="es-EC" sz="800" b="1" i="1" dirty="0" smtClean="0"/>
              <a:t>RÍOS (</a:t>
            </a:r>
            <a:r>
              <a:rPr lang="es-EC" sz="800" b="1" i="1" dirty="0"/>
              <a:t>ECUADOR)</a:t>
            </a:r>
            <a:endParaRPr lang="es-EC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6460549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hmuyulema@mag.gob.ec</a:t>
            </a:r>
            <a:endParaRPr lang="es-EC" sz="1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89" y="2329829"/>
            <a:ext cx="2913826" cy="13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84907"/>
            <a:ext cx="1443559" cy="144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49464" y="1866418"/>
            <a:ext cx="9065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500" b="1" dirty="0" smtClean="0"/>
              <a:t>+</a:t>
            </a:r>
            <a:endParaRPr lang="es-EC" sz="11500" b="1" dirty="0"/>
          </a:p>
        </p:txBody>
      </p:sp>
      <p:sp>
        <p:nvSpPr>
          <p:cNvPr id="9" name="8 Rectángulo"/>
          <p:cNvSpPr/>
          <p:nvPr/>
        </p:nvSpPr>
        <p:spPr>
          <a:xfrm>
            <a:off x="826686" y="4153538"/>
            <a:ext cx="3093033" cy="1011492"/>
          </a:xfrm>
          <a:prstGeom prst="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NDVI</a:t>
            </a:r>
            <a:endParaRPr lang="es-EC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49433" y="3322329"/>
            <a:ext cx="4499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require</a:t>
            </a:r>
            <a:r>
              <a:rPr lang="es-EC" dirty="0"/>
              <a:t>(</a:t>
            </a:r>
            <a:r>
              <a:rPr lang="es-EC" dirty="0" err="1"/>
              <a:t>shiny</a:t>
            </a:r>
            <a:r>
              <a:rPr lang="es-EC" dirty="0"/>
              <a:t>)</a:t>
            </a:r>
          </a:p>
          <a:p>
            <a:r>
              <a:rPr lang="es-EC" dirty="0" err="1"/>
              <a:t>require</a:t>
            </a:r>
            <a:r>
              <a:rPr lang="es-EC" dirty="0"/>
              <a:t>(</a:t>
            </a:r>
            <a:r>
              <a:rPr lang="es-EC" dirty="0" err="1"/>
              <a:t>leaflet</a:t>
            </a:r>
            <a:r>
              <a:rPr lang="es-EC" dirty="0"/>
              <a:t>)</a:t>
            </a:r>
          </a:p>
          <a:p>
            <a:r>
              <a:rPr lang="es-EC" dirty="0" err="1"/>
              <a:t>require</a:t>
            </a:r>
            <a:r>
              <a:rPr lang="es-EC" dirty="0"/>
              <a:t>(</a:t>
            </a:r>
            <a:r>
              <a:rPr lang="es-EC" dirty="0" err="1"/>
              <a:t>xts</a:t>
            </a:r>
            <a:r>
              <a:rPr lang="es-EC" dirty="0"/>
              <a:t>)</a:t>
            </a:r>
          </a:p>
          <a:p>
            <a:r>
              <a:rPr lang="es-EC" dirty="0" err="1"/>
              <a:t>require</a:t>
            </a:r>
            <a:r>
              <a:rPr lang="es-EC" dirty="0"/>
              <a:t>(</a:t>
            </a:r>
            <a:r>
              <a:rPr lang="es-EC" dirty="0" err="1"/>
              <a:t>dygraphs</a:t>
            </a:r>
            <a:r>
              <a:rPr lang="es-EC" dirty="0"/>
              <a:t>)</a:t>
            </a:r>
          </a:p>
          <a:p>
            <a:endParaRPr lang="es-EC" dirty="0"/>
          </a:p>
          <a:p>
            <a:r>
              <a:rPr lang="es-EC" dirty="0" err="1"/>
              <a:t>setwd</a:t>
            </a:r>
            <a:r>
              <a:rPr lang="es-EC" dirty="0"/>
              <a:t>('D:/MODIS_NDVI/MAPAS ESRIWORLDIMAGERY SHINYDASBOARD/</a:t>
            </a:r>
            <a:r>
              <a:rPr lang="es-EC" dirty="0" err="1"/>
              <a:t>dat</a:t>
            </a:r>
            <a:r>
              <a:rPr lang="es-EC" dirty="0"/>
              <a:t>')</a:t>
            </a:r>
          </a:p>
          <a:p>
            <a:r>
              <a:rPr lang="es-EC" dirty="0" err="1"/>
              <a:t>wh</a:t>
            </a:r>
            <a:r>
              <a:rPr lang="es-EC" dirty="0"/>
              <a:t>&lt;- </a:t>
            </a:r>
            <a:r>
              <a:rPr lang="es-EC" dirty="0" err="1"/>
              <a:t>list.files</a:t>
            </a:r>
            <a:r>
              <a:rPr lang="es-EC" dirty="0"/>
              <a:t>(</a:t>
            </a:r>
            <a:r>
              <a:rPr lang="es-EC" dirty="0" err="1"/>
              <a:t>pattern</a:t>
            </a:r>
            <a:r>
              <a:rPr lang="es-EC" dirty="0"/>
              <a:t> = '.</a:t>
            </a:r>
            <a:r>
              <a:rPr lang="es-EC" dirty="0" err="1"/>
              <a:t>asc</a:t>
            </a:r>
            <a:r>
              <a:rPr lang="es-EC" dirty="0"/>
              <a:t>')</a:t>
            </a:r>
          </a:p>
          <a:p>
            <a:r>
              <a:rPr lang="es-EC" dirty="0" err="1"/>
              <a:t>fg</a:t>
            </a:r>
            <a:r>
              <a:rPr lang="es-EC" dirty="0"/>
              <a:t>&lt;-  read.csv(</a:t>
            </a:r>
            <a:r>
              <a:rPr lang="es-EC" dirty="0" err="1"/>
              <a:t>wh</a:t>
            </a:r>
            <a:r>
              <a:rPr lang="es-EC" dirty="0"/>
              <a:t>[1],</a:t>
            </a:r>
            <a:r>
              <a:rPr lang="es-EC" dirty="0" err="1"/>
              <a:t>header</a:t>
            </a:r>
            <a:r>
              <a:rPr lang="es-EC" dirty="0"/>
              <a:t> = </a:t>
            </a:r>
            <a:r>
              <a:rPr lang="es-EC" dirty="0" err="1"/>
              <a:t>F,as.is</a:t>
            </a:r>
            <a:r>
              <a:rPr lang="es-EC" dirty="0"/>
              <a:t> = T, </a:t>
            </a:r>
            <a:r>
              <a:rPr lang="es-EC" dirty="0" err="1"/>
              <a:t>na.strings</a:t>
            </a:r>
            <a:r>
              <a:rPr lang="es-EC" dirty="0"/>
              <a:t> = '3000')</a:t>
            </a:r>
          </a:p>
          <a:p>
            <a:endParaRPr lang="es-EC" dirty="0"/>
          </a:p>
          <a:p>
            <a:r>
              <a:rPr lang="es-EC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339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1112</Words>
  <Application>Microsoft Office PowerPoint</Application>
  <PresentationFormat>Presentación en pantalla (4:3)</PresentationFormat>
  <Paragraphs>142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Harry William Muyulema Chiriboga</dc:creator>
  <cp:lastModifiedBy>Harry William Muyulema Chiriboga</cp:lastModifiedBy>
  <cp:revision>55</cp:revision>
  <dcterms:created xsi:type="dcterms:W3CDTF">2018-01-12T13:27:09Z</dcterms:created>
  <dcterms:modified xsi:type="dcterms:W3CDTF">2018-01-15T02:18:03Z</dcterms:modified>
</cp:coreProperties>
</file>