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9" r:id="rId2"/>
    <p:sldId id="354" r:id="rId3"/>
    <p:sldId id="357" r:id="rId4"/>
    <p:sldId id="459" r:id="rId5"/>
    <p:sldId id="383" r:id="rId6"/>
    <p:sldId id="356" r:id="rId7"/>
    <p:sldId id="491" r:id="rId8"/>
    <p:sldId id="384" r:id="rId9"/>
    <p:sldId id="498" r:id="rId10"/>
    <p:sldId id="360" r:id="rId11"/>
    <p:sldId id="493" r:id="rId12"/>
    <p:sldId id="492" r:id="rId13"/>
    <p:sldId id="366" r:id="rId14"/>
    <p:sldId id="495" r:id="rId15"/>
    <p:sldId id="382" r:id="rId16"/>
    <p:sldId id="390" r:id="rId17"/>
    <p:sldId id="391" r:id="rId18"/>
    <p:sldId id="494" r:id="rId19"/>
    <p:sldId id="497" r:id="rId20"/>
    <p:sldId id="496" r:id="rId21"/>
    <p:sldId id="350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Inria Sans" panose="020B0604020202020204" charset="0"/>
      <p:regular r:id="rId30"/>
      <p:bold r:id="rId31"/>
      <p:italic r:id="rId32"/>
      <p:boldItalic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34E"/>
    <a:srgbClr val="FEF5E8"/>
    <a:srgbClr val="FEF8E8"/>
    <a:srgbClr val="5B5F75"/>
    <a:srgbClr val="48A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87928" autoAdjust="0"/>
  </p:normalViewPr>
  <p:slideViewPr>
    <p:cSldViewPr snapToGrid="0">
      <p:cViewPr varScale="1">
        <p:scale>
          <a:sx n="75" d="100"/>
          <a:sy n="75" d="100"/>
        </p:scale>
        <p:origin x="9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24E4C-138A-4301-9D2B-C75C24F80454}" type="datetimeFigureOut">
              <a:rPr lang="es-ES" smtClean="0"/>
              <a:t>14/11/2023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1DC44-2C13-474E-86EE-D513E00082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251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438CA-3C17-4BA1-9339-D2021F18C625}" type="datetimeFigureOut">
              <a:rPr lang="es-ES" smtClean="0"/>
              <a:t>14/11/2023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F680-110E-4FCE-82B2-18C0A33774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11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60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10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2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density of pulses lead to different simulation metrics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59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density of pulses lead to different simulation metrics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9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9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726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92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https://dinaspampinato.com/visual-thinking/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FF680-110E-4FCE-82B2-18C0A33774F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049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52124" y="6134090"/>
            <a:ext cx="4993455" cy="365125"/>
          </a:xfrm>
        </p:spPr>
        <p:txBody>
          <a:bodyPr/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s-ES" dirty="0" err="1">
                <a:solidFill>
                  <a:schemeClr val="tx1"/>
                </a:solidFill>
              </a:rPr>
              <a:t>DD</a:t>
            </a:r>
            <a:r>
              <a:rPr lang="es-ES" dirty="0">
                <a:solidFill>
                  <a:schemeClr val="tx1"/>
                </a:solidFill>
              </a:rPr>
              <a:t>/MM/</a:t>
            </a:r>
            <a:r>
              <a:rPr lang="es-ES" dirty="0" err="1">
                <a:solidFill>
                  <a:schemeClr val="tx1"/>
                </a:solidFill>
              </a:rPr>
              <a:t>YY</a:t>
            </a:r>
            <a:r>
              <a:rPr lang="es-ES" dirty="0">
                <a:solidFill>
                  <a:schemeClr val="tx1"/>
                </a:solidFill>
              </a:rPr>
              <a:t>       </a:t>
            </a:r>
            <a:r>
              <a:rPr lang="es-ES" dirty="0" err="1"/>
              <a:t>Event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9" b="19099"/>
          <a:stretch/>
        </p:blipFill>
        <p:spPr>
          <a:xfrm>
            <a:off x="-195024" y="250663"/>
            <a:ext cx="5640603" cy="58492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673074" y="2254273"/>
            <a:ext cx="8085221" cy="1745331"/>
          </a:xfrm>
        </p:spPr>
        <p:txBody>
          <a:bodyPr anchor="ctr"/>
          <a:lstStyle>
            <a:lvl1pPr algn="l">
              <a:defRPr sz="6000" baseline="0"/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673074" y="4262550"/>
            <a:ext cx="8085221" cy="879303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6" y="558890"/>
            <a:ext cx="2502566" cy="942795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8023399" y="6046839"/>
            <a:ext cx="3774591" cy="600164"/>
            <a:chOff x="2925894" y="5150839"/>
            <a:chExt cx="3774591" cy="600164"/>
          </a:xfrm>
        </p:grpSpPr>
        <p:sp>
          <p:nvSpPr>
            <p:cNvPr id="9" name="CuadroTexto 8"/>
            <p:cNvSpPr txBox="1"/>
            <p:nvPr userDrawn="1"/>
          </p:nvSpPr>
          <p:spPr>
            <a:xfrm>
              <a:off x="3707934" y="5150839"/>
              <a:ext cx="29925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been granted funding from the European Union’s Horizon 2020 research and innovation </a:t>
              </a:r>
              <a:r>
                <a:rPr lang="en-US" sz="1100" b="0" i="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endParaRPr lang="es-ES" sz="1050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4" y="5203867"/>
              <a:ext cx="706539" cy="471026"/>
            </a:xfrm>
            <a:prstGeom prst="rect">
              <a:avLst/>
            </a:prstGeom>
          </p:spPr>
        </p:pic>
      </p:grpSp>
      <p:cxnSp>
        <p:nvCxnSpPr>
          <p:cNvPr id="14" name="Conector recto 13"/>
          <p:cNvCxnSpPr/>
          <p:nvPr userDrawn="1"/>
        </p:nvCxnSpPr>
        <p:spPr>
          <a:xfrm>
            <a:off x="1812546" y="6144653"/>
            <a:ext cx="995" cy="365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9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gradFill>
          <a:gsLst>
            <a:gs pos="17000">
              <a:schemeClr val="accent3">
                <a:alpha val="10000"/>
              </a:schemeClr>
            </a:gs>
            <a:gs pos="84000">
              <a:schemeClr val="accent2">
                <a:alpha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29" b="19099"/>
          <a:stretch/>
        </p:blipFill>
        <p:spPr>
          <a:xfrm>
            <a:off x="-195024" y="251895"/>
            <a:ext cx="5640603" cy="58492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673074" y="2254273"/>
            <a:ext cx="8085221" cy="1745331"/>
          </a:xfrm>
        </p:spPr>
        <p:txBody>
          <a:bodyPr anchor="ctr"/>
          <a:lstStyle>
            <a:lvl1pPr algn="l">
              <a:defRPr sz="6000" baseline="0"/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673074" y="4262550"/>
            <a:ext cx="8085221" cy="879303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subtitle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6" y="558890"/>
            <a:ext cx="2502566" cy="942795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8023399" y="6046839"/>
            <a:ext cx="3774591" cy="600164"/>
            <a:chOff x="2925894" y="5150839"/>
            <a:chExt cx="3774591" cy="600164"/>
          </a:xfrm>
        </p:grpSpPr>
        <p:sp>
          <p:nvSpPr>
            <p:cNvPr id="9" name="CuadroTexto 8"/>
            <p:cNvSpPr txBox="1"/>
            <p:nvPr userDrawn="1"/>
          </p:nvSpPr>
          <p:spPr>
            <a:xfrm>
              <a:off x="3707934" y="5150839"/>
              <a:ext cx="29925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been granted funding from the European Union’s Horizon 2020 research and innovation </a:t>
              </a:r>
              <a:r>
                <a:rPr lang="en-US" sz="1100" b="0" i="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endParaRPr lang="es-ES" sz="1050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4" y="5203867"/>
              <a:ext cx="706539" cy="471026"/>
            </a:xfrm>
            <a:prstGeom prst="rect">
              <a:avLst/>
            </a:prstGeom>
          </p:spPr>
        </p:pic>
      </p:grpSp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52124" y="6134090"/>
            <a:ext cx="4993455" cy="365125"/>
          </a:xfrm>
        </p:spPr>
        <p:txBody>
          <a:bodyPr/>
          <a:lstStyle>
            <a:lvl1pPr algn="l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s-ES" dirty="0" err="1">
                <a:solidFill>
                  <a:schemeClr val="tx1"/>
                </a:solidFill>
              </a:rPr>
              <a:t>DD</a:t>
            </a:r>
            <a:r>
              <a:rPr lang="es-ES" dirty="0">
                <a:solidFill>
                  <a:schemeClr val="tx1"/>
                </a:solidFill>
              </a:rPr>
              <a:t>/MM/</a:t>
            </a:r>
            <a:r>
              <a:rPr lang="es-ES" dirty="0" err="1">
                <a:solidFill>
                  <a:schemeClr val="tx1"/>
                </a:solidFill>
              </a:rPr>
              <a:t>YY</a:t>
            </a:r>
            <a:r>
              <a:rPr lang="es-ES" dirty="0">
                <a:solidFill>
                  <a:schemeClr val="tx1"/>
                </a:solidFill>
              </a:rPr>
              <a:t>       </a:t>
            </a:r>
            <a:r>
              <a:rPr lang="es-ES" dirty="0" err="1"/>
              <a:t>Event</a:t>
            </a:r>
            <a:endParaRPr lang="es-ES" dirty="0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1812546" y="6144653"/>
            <a:ext cx="995" cy="365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91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2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82" y="395653"/>
            <a:ext cx="5328498" cy="54836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6" y="563290"/>
            <a:ext cx="2502567" cy="734825"/>
          </a:xfrm>
          <a:prstGeom prst="rect">
            <a:avLst/>
          </a:prstGeom>
        </p:spPr>
      </p:pic>
      <p:grpSp>
        <p:nvGrpSpPr>
          <p:cNvPr id="21" name="Grupo 20"/>
          <p:cNvGrpSpPr/>
          <p:nvPr userDrawn="1"/>
        </p:nvGrpSpPr>
        <p:grpSpPr>
          <a:xfrm>
            <a:off x="8023399" y="6046839"/>
            <a:ext cx="3774591" cy="600164"/>
            <a:chOff x="2925894" y="5150839"/>
            <a:chExt cx="3774591" cy="600164"/>
          </a:xfrm>
        </p:grpSpPr>
        <p:sp>
          <p:nvSpPr>
            <p:cNvPr id="22" name="CuadroTexto 21"/>
            <p:cNvSpPr txBox="1"/>
            <p:nvPr userDrawn="1"/>
          </p:nvSpPr>
          <p:spPr>
            <a:xfrm>
              <a:off x="3707934" y="5150839"/>
              <a:ext cx="29925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 project has been granted funding from the European Union’s Horizon 2020 research and innovation </a:t>
              </a:r>
              <a:r>
                <a:rPr lang="en-US" sz="1100" b="0" i="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endParaRPr lang="es-ES" sz="1050" dirty="0">
                <a:solidFill>
                  <a:schemeClr val="bg1"/>
                </a:solidFill>
              </a:endParaRPr>
            </a:p>
          </p:txBody>
        </p:sp>
        <p:pic>
          <p:nvPicPr>
            <p:cNvPr id="23" name="Imagen 2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4" y="5203867"/>
              <a:ext cx="706539" cy="471026"/>
            </a:xfrm>
            <a:prstGeom prst="rect">
              <a:avLst/>
            </a:prstGeom>
          </p:spPr>
        </p:pic>
      </p:grpSp>
      <p:sp>
        <p:nvSpPr>
          <p:cNvPr id="27" name="Título 1"/>
          <p:cNvSpPr>
            <a:spLocks noGrp="1"/>
          </p:cNvSpPr>
          <p:nvPr>
            <p:ph type="ctrTitle" hasCustomPrompt="1"/>
          </p:nvPr>
        </p:nvSpPr>
        <p:spPr>
          <a:xfrm>
            <a:off x="1673074" y="2264836"/>
            <a:ext cx="8085221" cy="1745331"/>
          </a:xfrm>
        </p:spPr>
        <p:txBody>
          <a:bodyPr anchor="ctr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8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673074" y="4273113"/>
            <a:ext cx="8085221" cy="879303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52124" y="6134090"/>
            <a:ext cx="4993455" cy="365125"/>
          </a:xfrm>
        </p:spPr>
        <p:txBody>
          <a:bodyPr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/>
              <a:t>DD/MM/YY       Event</a:t>
            </a:r>
            <a:endParaRPr lang="es-ES" dirty="0"/>
          </a:p>
        </p:txBody>
      </p:sp>
      <p:cxnSp>
        <p:nvCxnSpPr>
          <p:cNvPr id="17" name="Conector recto 16"/>
          <p:cNvCxnSpPr/>
          <p:nvPr userDrawn="1"/>
        </p:nvCxnSpPr>
        <p:spPr>
          <a:xfrm>
            <a:off x="1812546" y="6144653"/>
            <a:ext cx="995" cy="365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38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3" y="5729106"/>
            <a:ext cx="1169617" cy="124541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2" y="1330779"/>
            <a:ext cx="10515597" cy="495572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438605"/>
            <a:ext cx="10515598" cy="6472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17" name="Marcador de número de diapositiva 5"/>
          <p:cNvSpPr txBox="1">
            <a:spLocks/>
          </p:cNvSpPr>
          <p:nvPr userDrawn="1"/>
        </p:nvSpPr>
        <p:spPr>
          <a:xfrm>
            <a:off x="11233740" y="5884640"/>
            <a:ext cx="740185" cy="770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fld id="{2FBF5151-AD0C-4B8A-ADED-7BAA3CF053A1}" type="slidenum">
              <a:rPr lang="es-E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ctr" defTabSz="914400" rtl="0" eaLnBrk="1" latinLnBrk="0" hangingPunct="1"/>
              <a:t>‹Nº›</a:t>
            </a:fld>
            <a:endParaRPr lang="es-E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30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8201" y="1314845"/>
            <a:ext cx="5143302" cy="481090"/>
          </a:xfrm>
        </p:spPr>
        <p:txBody>
          <a:bodyPr anchor="ctr">
            <a:normAutofit/>
          </a:bodyPr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8201" y="2024929"/>
            <a:ext cx="5143302" cy="426973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8" name="Marcador de contenido 3"/>
          <p:cNvSpPr>
            <a:spLocks noGrp="1"/>
          </p:cNvSpPr>
          <p:nvPr>
            <p:ph sz="half" idx="11" hasCustomPrompt="1"/>
          </p:nvPr>
        </p:nvSpPr>
        <p:spPr>
          <a:xfrm>
            <a:off x="6210498" y="2024930"/>
            <a:ext cx="5143301" cy="426973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3" y="5729106"/>
            <a:ext cx="1169617" cy="1245414"/>
          </a:xfrm>
          <a:prstGeom prst="rect">
            <a:avLst/>
          </a:prstGeom>
        </p:spPr>
      </p:pic>
      <p:sp>
        <p:nvSpPr>
          <p:cNvPr id="26" name="Marcador de texto 2"/>
          <p:cNvSpPr>
            <a:spLocks noGrp="1"/>
          </p:cNvSpPr>
          <p:nvPr>
            <p:ph type="body" idx="12" hasCustomPrompt="1"/>
          </p:nvPr>
        </p:nvSpPr>
        <p:spPr>
          <a:xfrm>
            <a:off x="6210498" y="1314845"/>
            <a:ext cx="5143301" cy="481090"/>
          </a:xfrm>
        </p:spPr>
        <p:txBody>
          <a:bodyPr anchor="ctr">
            <a:normAutofit/>
          </a:bodyPr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27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438605"/>
            <a:ext cx="10515598" cy="6472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31" name="Marcador de número de diapositiva 5"/>
          <p:cNvSpPr txBox="1">
            <a:spLocks/>
          </p:cNvSpPr>
          <p:nvPr userDrawn="1"/>
        </p:nvSpPr>
        <p:spPr>
          <a:xfrm>
            <a:off x="11233740" y="5884640"/>
            <a:ext cx="740185" cy="770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fld id="{2FBF5151-AD0C-4B8A-ADED-7BAA3CF053A1}" type="slidenum">
              <a:rPr lang="es-E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ctr" defTabSz="914400" rtl="0" eaLnBrk="1" latinLnBrk="0" hangingPunct="1"/>
              <a:t>‹Nº›</a:t>
            </a:fld>
            <a:endParaRPr lang="es-E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3" y="5729106"/>
            <a:ext cx="1169617" cy="1245414"/>
          </a:xfrm>
          <a:prstGeom prst="rect">
            <a:avLst/>
          </a:prstGeom>
        </p:spPr>
      </p:pic>
      <p:sp>
        <p:nvSpPr>
          <p:cNvPr id="26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438605"/>
            <a:ext cx="10515598" cy="6472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7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8201" y="1272611"/>
            <a:ext cx="5143302" cy="249112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28" name="Marcador de contenido 3"/>
          <p:cNvSpPr>
            <a:spLocks noGrp="1"/>
          </p:cNvSpPr>
          <p:nvPr>
            <p:ph sz="half" idx="11" hasCustomPrompt="1"/>
          </p:nvPr>
        </p:nvSpPr>
        <p:spPr>
          <a:xfrm>
            <a:off x="6210498" y="1272612"/>
            <a:ext cx="5143301" cy="249112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29" name="Marcador de contenido 3"/>
          <p:cNvSpPr>
            <a:spLocks noGrp="1"/>
          </p:cNvSpPr>
          <p:nvPr>
            <p:ph sz="half" idx="12" hasCustomPrompt="1"/>
          </p:nvPr>
        </p:nvSpPr>
        <p:spPr>
          <a:xfrm>
            <a:off x="838201" y="3950494"/>
            <a:ext cx="5143302" cy="249112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30" name="Marcador de contenido 3"/>
          <p:cNvSpPr>
            <a:spLocks noGrp="1"/>
          </p:cNvSpPr>
          <p:nvPr>
            <p:ph sz="half" idx="13" hasCustomPrompt="1"/>
          </p:nvPr>
        </p:nvSpPr>
        <p:spPr>
          <a:xfrm>
            <a:off x="6210498" y="3950495"/>
            <a:ext cx="5143301" cy="2491124"/>
          </a:xfrm>
        </p:spPr>
        <p:txBody>
          <a:bodyPr/>
          <a:lstStyle>
            <a:lvl1pPr>
              <a:defRPr sz="2600" baseline="0"/>
            </a:lvl1pPr>
          </a:lstStyle>
          <a:p>
            <a:pPr lvl="0"/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text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</p:txBody>
      </p:sp>
      <p:sp>
        <p:nvSpPr>
          <p:cNvPr id="31" name="Marcador de número de diapositiva 5"/>
          <p:cNvSpPr txBox="1">
            <a:spLocks/>
          </p:cNvSpPr>
          <p:nvPr userDrawn="1"/>
        </p:nvSpPr>
        <p:spPr>
          <a:xfrm>
            <a:off x="11233740" y="5884640"/>
            <a:ext cx="740185" cy="770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fld id="{2FBF5151-AD0C-4B8A-ADED-7BAA3CF053A1}" type="slidenum">
              <a:rPr lang="es-E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ctr" defTabSz="914400" rtl="0" eaLnBrk="1" latinLnBrk="0" hangingPunct="1"/>
              <a:t>‹Nº›</a:t>
            </a:fld>
            <a:endParaRPr lang="es-E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50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3" y="5729106"/>
            <a:ext cx="1169617" cy="1245414"/>
          </a:xfrm>
          <a:prstGeom prst="rect">
            <a:avLst/>
          </a:prstGeom>
        </p:spPr>
      </p:pic>
      <p:sp>
        <p:nvSpPr>
          <p:cNvPr id="20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438605"/>
            <a:ext cx="10515598" cy="6472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1" name="Marcador de número de diapositiva 5"/>
          <p:cNvSpPr txBox="1">
            <a:spLocks/>
          </p:cNvSpPr>
          <p:nvPr userDrawn="1"/>
        </p:nvSpPr>
        <p:spPr>
          <a:xfrm>
            <a:off x="11233740" y="5884640"/>
            <a:ext cx="740185" cy="770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fld id="{2FBF5151-AD0C-4B8A-ADED-7BAA3CF053A1}" type="slidenum">
              <a:rPr lang="es-E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ctr" defTabSz="914400" rtl="0" eaLnBrk="1" latinLnBrk="0" hangingPunct="1"/>
              <a:t>‹Nº›</a:t>
            </a:fld>
            <a:endParaRPr lang="es-E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ie de página 3"/>
          <p:cNvSpPr txBox="1">
            <a:spLocks/>
          </p:cNvSpPr>
          <p:nvPr userDrawn="1"/>
        </p:nvSpPr>
        <p:spPr>
          <a:xfrm>
            <a:off x="4389886" y="6326464"/>
            <a:ext cx="335845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/>
                </a:solidFill>
              </a:rPr>
              <a:t>12/04/21       </a:t>
            </a:r>
            <a:r>
              <a:rPr lang="es-ES" dirty="0"/>
              <a:t>KOM Meeting</a:t>
            </a:r>
          </a:p>
        </p:txBody>
      </p:sp>
      <p:cxnSp>
        <p:nvCxnSpPr>
          <p:cNvPr id="6" name="Conector recto 5"/>
          <p:cNvCxnSpPr/>
          <p:nvPr userDrawn="1"/>
        </p:nvCxnSpPr>
        <p:spPr>
          <a:xfrm>
            <a:off x="5497441" y="6326464"/>
            <a:ext cx="995" cy="365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30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abla 4"/>
          <p:cNvSpPr>
            <a:spLocks noGrp="1"/>
          </p:cNvSpPr>
          <p:nvPr>
            <p:ph type="tbl" sz="quarter" idx="10" hasCustomPrompt="1"/>
          </p:nvPr>
        </p:nvSpPr>
        <p:spPr>
          <a:xfrm>
            <a:off x="838200" y="1314845"/>
            <a:ext cx="10515599" cy="4979819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table</a:t>
            </a:r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3" y="5729106"/>
            <a:ext cx="1169617" cy="1245414"/>
          </a:xfrm>
          <a:prstGeom prst="rect">
            <a:avLst/>
          </a:prstGeom>
        </p:spPr>
      </p:pic>
      <p:sp>
        <p:nvSpPr>
          <p:cNvPr id="20" name="Título 1"/>
          <p:cNvSpPr>
            <a:spLocks noGrp="1"/>
          </p:cNvSpPr>
          <p:nvPr>
            <p:ph type="title" hasCustomPrompt="1"/>
          </p:nvPr>
        </p:nvSpPr>
        <p:spPr>
          <a:xfrm>
            <a:off x="838202" y="438605"/>
            <a:ext cx="10515598" cy="64724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22" name="Marcador de número de diapositiva 5"/>
          <p:cNvSpPr txBox="1">
            <a:spLocks/>
          </p:cNvSpPr>
          <p:nvPr userDrawn="1"/>
        </p:nvSpPr>
        <p:spPr>
          <a:xfrm>
            <a:off x="11233740" y="5884640"/>
            <a:ext cx="740185" cy="770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fld id="{2FBF5151-AD0C-4B8A-ADED-7BAA3CF053A1}" type="slidenum">
              <a:rPr lang="es-ES" sz="24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marL="0" algn="ctr" defTabSz="914400" rtl="0" eaLnBrk="1" latinLnBrk="0" hangingPunct="1"/>
              <a:t>‹Nº›</a:t>
            </a:fld>
            <a:endParaRPr lang="es-ES" sz="24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ie de página 3"/>
          <p:cNvSpPr txBox="1">
            <a:spLocks/>
          </p:cNvSpPr>
          <p:nvPr userDrawn="1"/>
        </p:nvSpPr>
        <p:spPr>
          <a:xfrm>
            <a:off x="4389886" y="6326464"/>
            <a:ext cx="3358451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olidFill>
                  <a:schemeClr val="tx1"/>
                </a:solidFill>
              </a:rPr>
              <a:t>12/04/21       </a:t>
            </a:r>
            <a:r>
              <a:rPr lang="es-ES" dirty="0"/>
              <a:t>KOM Meeting</a:t>
            </a:r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5497441" y="6326464"/>
            <a:ext cx="995" cy="36512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99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cover_3">
    <p:bg>
      <p:bgPr>
        <a:gradFill>
          <a:gsLst>
            <a:gs pos="84000">
              <a:schemeClr val="accent2">
                <a:alpha val="10000"/>
              </a:schemeClr>
            </a:gs>
            <a:gs pos="17000">
              <a:schemeClr val="accent3">
                <a:alpha val="10000"/>
              </a:schemeClr>
            </a:gs>
          </a:gsLst>
          <a:lin ang="2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090736" y="3707181"/>
            <a:ext cx="4010527" cy="87930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84" y="1893003"/>
            <a:ext cx="5164633" cy="1945678"/>
          </a:xfrm>
          <a:prstGeom prst="rect">
            <a:avLst/>
          </a:prstGeom>
        </p:spPr>
      </p:pic>
      <p:grpSp>
        <p:nvGrpSpPr>
          <p:cNvPr id="7" name="Grupo 6"/>
          <p:cNvGrpSpPr/>
          <p:nvPr userDrawn="1"/>
        </p:nvGrpSpPr>
        <p:grpSpPr>
          <a:xfrm>
            <a:off x="4208703" y="5325053"/>
            <a:ext cx="3774591" cy="600164"/>
            <a:chOff x="2925894" y="5150839"/>
            <a:chExt cx="3774591" cy="600164"/>
          </a:xfrm>
        </p:grpSpPr>
        <p:sp>
          <p:nvSpPr>
            <p:cNvPr id="8" name="CuadroTexto 7"/>
            <p:cNvSpPr txBox="1"/>
            <p:nvPr userDrawn="1"/>
          </p:nvSpPr>
          <p:spPr>
            <a:xfrm>
              <a:off x="3707934" y="5150839"/>
              <a:ext cx="29925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This project has been granted funding from the European Union’s Horizon 2020 research and innovation </a:t>
              </a:r>
              <a:r>
                <a:rPr lang="en-US" sz="1100" b="0" i="0" kern="1200" dirty="0" err="1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rPr>
                <a:t>programme</a:t>
              </a:r>
              <a:endParaRPr lang="es-ES" sz="1050" dirty="0">
                <a:solidFill>
                  <a:schemeClr val="tx1"/>
                </a:solidFill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4" y="5203867"/>
              <a:ext cx="706539" cy="471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065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7742-A802-4E43-BC1C-52D11F97C50C}" type="datetime1">
              <a:rPr lang="es-ES" smtClean="0"/>
              <a:t>14/11/2023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E570A-1171-4CF4-BF92-4E663C44F7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36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1" r:id="rId3"/>
    <p:sldLayoutId id="2147483650" r:id="rId4"/>
    <p:sldLayoutId id="2147483653" r:id="rId5"/>
    <p:sldLayoutId id="2147483671" r:id="rId6"/>
    <p:sldLayoutId id="2147483673" r:id="rId7"/>
    <p:sldLayoutId id="2147483654" r:id="rId8"/>
    <p:sldLayoutId id="2147483677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e.aragoneses@uah.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979222" y="1541298"/>
            <a:ext cx="8085221" cy="1745331"/>
          </a:xfrm>
        </p:spPr>
        <p:txBody>
          <a:bodyPr>
            <a:noAutofit/>
          </a:bodyPr>
          <a:lstStyle/>
          <a:p>
            <a:r>
              <a:rPr lang="es-ES" sz="4800" b="1" dirty="0" err="1"/>
              <a:t>Estimating</a:t>
            </a:r>
            <a:r>
              <a:rPr lang="es-ES" sz="4800" b="1" dirty="0"/>
              <a:t> and </a:t>
            </a:r>
            <a:r>
              <a:rPr lang="es-ES" sz="4800" b="1" dirty="0" err="1"/>
              <a:t>mapping</a:t>
            </a:r>
            <a:r>
              <a:rPr lang="es-ES" sz="4800" b="1" dirty="0"/>
              <a:t> </a:t>
            </a:r>
            <a:r>
              <a:rPr lang="es-ES" sz="4800" b="1" dirty="0" err="1"/>
              <a:t>forest</a:t>
            </a:r>
            <a:r>
              <a:rPr lang="es-ES" sz="4800" b="1" dirty="0"/>
              <a:t> </a:t>
            </a:r>
            <a:r>
              <a:rPr lang="es-ES" sz="4800" b="1" dirty="0" err="1"/>
              <a:t>canopy</a:t>
            </a:r>
            <a:r>
              <a:rPr lang="es-ES" sz="4800" b="1" dirty="0"/>
              <a:t> fuel </a:t>
            </a:r>
            <a:r>
              <a:rPr lang="es-ES" sz="4800" b="1" dirty="0" err="1"/>
              <a:t>parameters</a:t>
            </a:r>
            <a:r>
              <a:rPr lang="es-ES" sz="4800" b="1" dirty="0"/>
              <a:t> </a:t>
            </a:r>
            <a:r>
              <a:rPr lang="es-ES" sz="4800" b="1" dirty="0" err="1"/>
              <a:t>from</a:t>
            </a:r>
            <a:r>
              <a:rPr lang="es-ES" sz="4800" b="1" dirty="0"/>
              <a:t> GEDI </a:t>
            </a:r>
            <a:r>
              <a:rPr lang="es-ES" sz="4800" b="1" dirty="0" err="1"/>
              <a:t>LiDAR</a:t>
            </a:r>
            <a:r>
              <a:rPr lang="es-ES" sz="4800" b="1" dirty="0"/>
              <a:t> data in </a:t>
            </a:r>
            <a:r>
              <a:rPr lang="es-ES" sz="4800" b="1" dirty="0" err="1"/>
              <a:t>Europe</a:t>
            </a:r>
            <a:endParaRPr lang="es-ES" sz="4800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979222" y="3868558"/>
            <a:ext cx="8821213" cy="1768314"/>
          </a:xfrm>
        </p:spPr>
        <p:txBody>
          <a:bodyPr>
            <a:normAutofit lnSpcReduction="10000"/>
          </a:bodyPr>
          <a:lstStyle/>
          <a:p>
            <a:r>
              <a:rPr lang="es-ES" u="sng"/>
              <a:t>Elena Aragoneses</a:t>
            </a:r>
            <a:r>
              <a:rPr lang="es-ES"/>
              <a:t>, Mariano García, Paloma Ruiz-Benito </a:t>
            </a:r>
            <a:r>
              <a:rPr lang="es-ES" dirty="0"/>
              <a:t>&amp; </a:t>
            </a:r>
            <a:r>
              <a:rPr lang="es-ES"/>
              <a:t>Emilio Chuvieco</a:t>
            </a:r>
          </a:p>
          <a:p>
            <a:r>
              <a:rPr lang="es-ES"/>
              <a:t>(</a:t>
            </a:r>
            <a:r>
              <a:rPr lang="es-ES">
                <a:hlinkClick r:id="rId2"/>
              </a:rPr>
              <a:t>e.aragoneses@uah.es</a:t>
            </a:r>
            <a:r>
              <a:rPr lang="es-ES"/>
              <a:t>)</a:t>
            </a:r>
          </a:p>
          <a:p>
            <a:r>
              <a:rPr lang="es-ES"/>
              <a:t>University </a:t>
            </a:r>
            <a:r>
              <a:rPr lang="es-ES" err="1"/>
              <a:t>of</a:t>
            </a:r>
            <a:r>
              <a:rPr lang="es-ES"/>
              <a:t> Alcalá (Spain)</a:t>
            </a:r>
            <a:endParaRPr lang="es-ES" dirty="0"/>
          </a:p>
        </p:txBody>
      </p:sp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340E3443-326D-4541-8364-A3858265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772" y="6158158"/>
            <a:ext cx="10335310" cy="365125"/>
          </a:xfrm>
        </p:spPr>
        <p:txBody>
          <a:bodyPr/>
          <a:lstStyle/>
          <a:p>
            <a:r>
              <a:rPr lang="es-ES" dirty="0"/>
              <a:t>15/11/2023            V Simposio de Doctorandos TIG UAH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F5F4CB25-2B40-4458-BCCC-4BE4DC390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28" y="1416640"/>
            <a:ext cx="1468709" cy="840890"/>
          </a:xfrm>
          <a:prstGeom prst="rect">
            <a:avLst/>
          </a:prstGeom>
        </p:spPr>
      </p:pic>
      <p:pic>
        <p:nvPicPr>
          <p:cNvPr id="12" name="Imagen 1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7668B8D-9103-4D63-9FB4-53F4B5206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435" y="2530339"/>
            <a:ext cx="1821345" cy="7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6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">
            <a:extLst>
              <a:ext uri="{FF2B5EF4-FFF2-40B4-BE49-F238E27FC236}">
                <a16:creationId xmlns:a16="http://schemas.microsoft.com/office/drawing/2014/main" id="{7D170F46-66ED-7375-12D3-85972D6A1F79}"/>
              </a:ext>
            </a:extLst>
          </p:cNvPr>
          <p:cNvSpPr/>
          <p:nvPr/>
        </p:nvSpPr>
        <p:spPr>
          <a:xfrm>
            <a:off x="4827401" y="2215858"/>
            <a:ext cx="3723371" cy="699983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Inria Sans"/>
              </a:rPr>
              <a:t>Mixed-effects</a:t>
            </a:r>
            <a:r>
              <a:rPr lang="en-GB" sz="1800" b="0" i="0" u="none" strike="noStrike" kern="1200" cap="none" spc="0">
                <a:solidFill>
                  <a:srgbClr val="FFFFFF"/>
                </a:solidFill>
                <a:uFillTx/>
                <a:latin typeface="Inria Sans"/>
              </a:rPr>
              <a:t> models based on tree height and DBH</a:t>
            </a:r>
            <a:endParaRPr lang="en-GB" sz="1800" b="0" i="0" u="none" strike="noStrike" kern="1200" cap="none" spc="0" baseline="0" dirty="0">
              <a:solidFill>
                <a:srgbClr val="BF9000"/>
              </a:solidFill>
              <a:uFillTx/>
              <a:latin typeface="Inria Sans"/>
            </a:endParaRPr>
          </a:p>
        </p:txBody>
      </p:sp>
      <p:sp>
        <p:nvSpPr>
          <p:cNvPr id="8" name="Rectángulo 5">
            <a:extLst>
              <a:ext uri="{FF2B5EF4-FFF2-40B4-BE49-F238E27FC236}">
                <a16:creationId xmlns:a16="http://schemas.microsoft.com/office/drawing/2014/main" id="{DCB9C772-4BAF-DD10-3C2B-E5DEDE14B895}"/>
              </a:ext>
            </a:extLst>
          </p:cNvPr>
          <p:cNvSpPr/>
          <p:nvPr/>
        </p:nvSpPr>
        <p:spPr>
          <a:xfrm>
            <a:off x="8870153" y="2067861"/>
            <a:ext cx="3231991" cy="1027666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>
                <a:solidFill>
                  <a:schemeClr val="bg1"/>
                </a:solidFill>
              </a:rPr>
              <a:t>CBH reference data for GEDI-based model calibration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>
                <a:solidFill>
                  <a:schemeClr val="bg1"/>
                </a:solidFill>
              </a:rPr>
              <a:t>Using data from 3 and 4 SNFI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F622C37E-7C56-487A-C9B7-66DCF6D5E18C}"/>
              </a:ext>
            </a:extLst>
          </p:cNvPr>
          <p:cNvSpPr/>
          <p:nvPr/>
        </p:nvSpPr>
        <p:spPr>
          <a:xfrm>
            <a:off x="188101" y="1946093"/>
            <a:ext cx="2337489" cy="1027666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Inria Sans"/>
              </a:rPr>
              <a:t>Spain -&gt; 4 </a:t>
            </a:r>
            <a:r>
              <a:rPr lang="en-GB">
                <a:solidFill>
                  <a:srgbClr val="FFFFFF"/>
                </a:solidFill>
                <a:latin typeface="Inria Sans"/>
              </a:rPr>
              <a:t>areas</a:t>
            </a: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Inria Sans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9231168-97B0-BF0D-BE08-D9BFD46EDE15}"/>
              </a:ext>
            </a:extLst>
          </p:cNvPr>
          <p:cNvSpPr txBox="1">
            <a:spLocks/>
          </p:cNvSpPr>
          <p:nvPr/>
        </p:nvSpPr>
        <p:spPr>
          <a:xfrm>
            <a:off x="225734" y="28572"/>
            <a:ext cx="10627076" cy="128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Methodology : reference data for CBH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4506E23-9547-9484-03CB-083F3406007C}"/>
              </a:ext>
            </a:extLst>
          </p:cNvPr>
          <p:cNvSpPr txBox="1">
            <a:spLocks/>
          </p:cNvSpPr>
          <p:nvPr/>
        </p:nvSpPr>
        <p:spPr>
          <a:xfrm>
            <a:off x="119475" y="1271714"/>
            <a:ext cx="3577900" cy="765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/>
              <a:t>Spanish National Forest Inventory (SNFI)</a:t>
            </a:r>
            <a:endParaRPr lang="es-ES" sz="2100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8370D69-15C1-C11D-7E24-13C16B2F745B}"/>
              </a:ext>
            </a:extLst>
          </p:cNvPr>
          <p:cNvSpPr txBox="1"/>
          <p:nvPr/>
        </p:nvSpPr>
        <p:spPr>
          <a:xfrm>
            <a:off x="5230176" y="1800514"/>
            <a:ext cx="4460790" cy="4865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>
                <a:solidFill>
                  <a:srgbClr val="282D49"/>
                </a:solidFill>
                <a:latin typeface="Inria Sans"/>
              </a:rPr>
              <a:t>CBH m</a:t>
            </a:r>
            <a:r>
              <a:rPr lang="es-ES" sz="2100" b="0" i="0" u="none" strike="noStrike" kern="1200" cap="none" spc="0" baseline="0">
                <a:solidFill>
                  <a:srgbClr val="282D49"/>
                </a:solidFill>
                <a:uFillTx/>
                <a:latin typeface="Inria Sans"/>
              </a:rPr>
              <a:t>odels by</a:t>
            </a:r>
            <a:r>
              <a:rPr lang="es-ES" sz="2100" b="0" i="0" u="none" strike="noStrike" kern="1200" cap="none" spc="0">
                <a:solidFill>
                  <a:srgbClr val="282D49"/>
                </a:solidFill>
                <a:uFillTx/>
                <a:latin typeface="Inria Sans"/>
              </a:rPr>
              <a:t> species</a:t>
            </a:r>
            <a:endParaRPr lang="es-ES" sz="21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C63F2F1-4802-99A9-6DD8-F37D359FCC69}"/>
              </a:ext>
            </a:extLst>
          </p:cNvPr>
          <p:cNvSpPr txBox="1"/>
          <p:nvPr/>
        </p:nvSpPr>
        <p:spPr>
          <a:xfrm>
            <a:off x="9227477" y="1395071"/>
            <a:ext cx="2776422" cy="7651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 b="0" i="0" u="none" strike="noStrike" kern="1200" cap="none" spc="0" baseline="0">
                <a:solidFill>
                  <a:srgbClr val="282D49"/>
                </a:solidFill>
                <a:uFillTx/>
                <a:latin typeface="Inria Sans"/>
              </a:rPr>
              <a:t>Predict for the PNOA LiDAR</a:t>
            </a:r>
            <a:r>
              <a:rPr lang="es-ES" sz="2100" b="0" i="0" u="none" strike="noStrike" kern="1200" cap="none" spc="0">
                <a:solidFill>
                  <a:srgbClr val="282D49"/>
                </a:solidFill>
                <a:uFillTx/>
                <a:latin typeface="Inria Sans"/>
              </a:rPr>
              <a:t> year</a:t>
            </a:r>
            <a:endParaRPr lang="es-ES" sz="21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6AE0F19-D382-F1D8-12B7-B6596135D61B}"/>
              </a:ext>
            </a:extLst>
          </p:cNvPr>
          <p:cNvCxnSpPr>
            <a:stCxn id="9" idx="3"/>
          </p:cNvCxnSpPr>
          <p:nvPr/>
        </p:nvCxnSpPr>
        <p:spPr>
          <a:xfrm>
            <a:off x="2525591" y="2459922"/>
            <a:ext cx="481084" cy="0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E36AD8BB-2EB1-E43B-3C39-B5664EBD3FBF}"/>
              </a:ext>
            </a:extLst>
          </p:cNvPr>
          <p:cNvCxnSpPr>
            <a:cxnSpLocks/>
            <a:stCxn id="18" idx="3"/>
            <a:endCxn id="7" idx="1"/>
          </p:cNvCxnSpPr>
          <p:nvPr/>
        </p:nvCxnSpPr>
        <p:spPr>
          <a:xfrm flipV="1">
            <a:off x="4434995" y="2565850"/>
            <a:ext cx="392406" cy="12074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cxnSp>
        <p:nvCxnSpPr>
          <p:cNvPr id="17" name="Conector recto de flecha 18">
            <a:extLst>
              <a:ext uri="{FF2B5EF4-FFF2-40B4-BE49-F238E27FC236}">
                <a16:creationId xmlns:a16="http://schemas.microsoft.com/office/drawing/2014/main" id="{3BBFD41E-D1A7-2D04-6480-D989BC34827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8550772" y="2565850"/>
            <a:ext cx="319381" cy="15844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sp>
        <p:nvSpPr>
          <p:cNvPr id="18" name="Subtítulo 2">
            <a:extLst>
              <a:ext uri="{FF2B5EF4-FFF2-40B4-BE49-F238E27FC236}">
                <a16:creationId xmlns:a16="http://schemas.microsoft.com/office/drawing/2014/main" id="{A8C7544D-AFAF-9AC7-9B2E-3AF95ECEDBF5}"/>
              </a:ext>
            </a:extLst>
          </p:cNvPr>
          <p:cNvSpPr txBox="1"/>
          <p:nvPr/>
        </p:nvSpPr>
        <p:spPr>
          <a:xfrm>
            <a:off x="3006675" y="2064091"/>
            <a:ext cx="1428320" cy="1027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 fontScale="85000" lnSpcReduction="20000"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 b="0" i="0" u="none" strike="noStrike" kern="1200" cap="none" spc="0" baseline="0">
                <a:solidFill>
                  <a:srgbClr val="282D49"/>
                </a:solidFill>
                <a:uFillTx/>
                <a:latin typeface="Inria Sans"/>
              </a:rPr>
              <a:t>CBH measures in 2 SNFI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>
                <a:solidFill>
                  <a:srgbClr val="282D49"/>
                </a:solidFill>
                <a:latin typeface="Inria Sans"/>
              </a:rPr>
              <a:t>(1986-1996)</a:t>
            </a:r>
            <a:endParaRPr lang="es-ES" sz="2100" b="0" i="0" u="none" strike="noStrike" kern="1200" cap="none" spc="0" baseline="0">
              <a:solidFill>
                <a:srgbClr val="282D49"/>
              </a:solidFill>
              <a:uFillTx/>
              <a:latin typeface="Inria Sans"/>
            </a:endParaRPr>
          </a:p>
        </p:txBody>
      </p:sp>
      <p:pic>
        <p:nvPicPr>
          <p:cNvPr id="53" name="Imagen 52" descr="Logotipo&#10;&#10;Descripción generada automáticamente">
            <a:extLst>
              <a:ext uri="{FF2B5EF4-FFF2-40B4-BE49-F238E27FC236}">
                <a16:creationId xmlns:a16="http://schemas.microsoft.com/office/drawing/2014/main" id="{B5676EDB-0C2D-7608-41FC-9F7562955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" y="3193698"/>
            <a:ext cx="2933102" cy="2850089"/>
          </a:xfrm>
          <a:prstGeom prst="rect">
            <a:avLst/>
          </a:prstGeom>
        </p:spPr>
      </p:pic>
      <p:pic>
        <p:nvPicPr>
          <p:cNvPr id="57" name="Imagen 56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8AF96470-CCC1-7A50-DF09-97B54EC20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62" y="3193697"/>
            <a:ext cx="3352108" cy="2793423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AAC73017-91C7-05F9-084C-25821A521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2362"/>
          <a:stretch/>
        </p:blipFill>
        <p:spPr>
          <a:xfrm>
            <a:off x="4827401" y="3199574"/>
            <a:ext cx="3272890" cy="284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8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501AEE59-1EDC-E1FA-DA07-1561CCD9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432" y="1243695"/>
            <a:ext cx="5200258" cy="5527221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724E48D-FEFC-404D-CE56-FAAAFA8C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8605"/>
            <a:ext cx="10515598" cy="647246"/>
          </a:xfrm>
        </p:spPr>
        <p:txBody>
          <a:bodyPr anchor="ctr">
            <a:normAutofit/>
          </a:bodyPr>
          <a:lstStyle/>
          <a:p>
            <a:r>
              <a:rPr lang="en-GB"/>
              <a:t>Results: CBH reference models by species in SNFI </a:t>
            </a:r>
          </a:p>
        </p:txBody>
      </p:sp>
    </p:spTree>
    <p:extLst>
      <p:ext uri="{BB962C8B-B14F-4D97-AF65-F5344CB8AC3E}">
        <p14:creationId xmlns:p14="http://schemas.microsoft.com/office/powerpoint/2010/main" val="260058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5">
            <a:extLst>
              <a:ext uri="{FF2B5EF4-FFF2-40B4-BE49-F238E27FC236}">
                <a16:creationId xmlns:a16="http://schemas.microsoft.com/office/drawing/2014/main" id="{DCB9C772-4BAF-DD10-3C2B-E5DEDE14B895}"/>
              </a:ext>
            </a:extLst>
          </p:cNvPr>
          <p:cNvSpPr/>
          <p:nvPr/>
        </p:nvSpPr>
        <p:spPr>
          <a:xfrm>
            <a:off x="4315683" y="2200184"/>
            <a:ext cx="3231991" cy="641981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Simulation -&gt; Extract metrics</a:t>
            </a:r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F622C37E-7C56-487A-C9B7-66DCF6D5E18C}"/>
              </a:ext>
            </a:extLst>
          </p:cNvPr>
          <p:cNvSpPr/>
          <p:nvPr/>
        </p:nvSpPr>
        <p:spPr>
          <a:xfrm>
            <a:off x="188101" y="2079095"/>
            <a:ext cx="2337489" cy="1027666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Spain -&gt; 4 </a:t>
            </a:r>
            <a:r>
              <a:rPr lang="en-GB" dirty="0">
                <a:solidFill>
                  <a:srgbClr val="FFFFFF"/>
                </a:solidFill>
                <a:latin typeface="Inria Sans"/>
              </a:rPr>
              <a:t>areas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Germany -&gt; 2 areas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rgbClr val="FFFFFF"/>
                </a:solidFill>
                <a:latin typeface="Inria Sans"/>
              </a:rPr>
              <a:t>Slovenia -&gt; 1 area</a:t>
            </a:r>
            <a:endParaRPr lang="en-GB" sz="1800" b="0" i="0" u="none" strike="noStrike" kern="1200" cap="none" spc="0" baseline="0" dirty="0">
              <a:solidFill>
                <a:srgbClr val="FFFFFF"/>
              </a:solidFill>
              <a:uFillTx/>
              <a:latin typeface="Inria Sans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9231168-97B0-BF0D-BE08-D9BFD46EDE15}"/>
              </a:ext>
            </a:extLst>
          </p:cNvPr>
          <p:cNvSpPr txBox="1">
            <a:spLocks/>
          </p:cNvSpPr>
          <p:nvPr/>
        </p:nvSpPr>
        <p:spPr>
          <a:xfrm>
            <a:off x="352828" y="53635"/>
            <a:ext cx="10627076" cy="1280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/>
              <a:t>Methodology</a:t>
            </a:r>
            <a:r>
              <a:rPr lang="es-ES" dirty="0"/>
              <a:t> : </a:t>
            </a:r>
            <a:r>
              <a:rPr lang="es-ES" dirty="0" err="1"/>
              <a:t>Calibration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GEDI-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models</a:t>
            </a:r>
            <a:endParaRPr lang="es-ES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4506E23-9547-9484-03CB-083F3406007C}"/>
              </a:ext>
            </a:extLst>
          </p:cNvPr>
          <p:cNvSpPr txBox="1">
            <a:spLocks/>
          </p:cNvSpPr>
          <p:nvPr/>
        </p:nvSpPr>
        <p:spPr>
          <a:xfrm>
            <a:off x="119475" y="1434772"/>
            <a:ext cx="3577900" cy="684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/>
              <a:t>Forest </a:t>
            </a:r>
            <a:r>
              <a:rPr lang="es-ES" sz="2100" dirty="0" err="1"/>
              <a:t>inventory</a:t>
            </a:r>
            <a:r>
              <a:rPr lang="es-ES" sz="2100" dirty="0"/>
              <a:t> data and input </a:t>
            </a:r>
            <a:r>
              <a:rPr lang="es-ES" sz="2100" dirty="0" err="1"/>
              <a:t>airborne</a:t>
            </a:r>
            <a:r>
              <a:rPr lang="es-ES" sz="2100" dirty="0"/>
              <a:t> </a:t>
            </a:r>
            <a:r>
              <a:rPr lang="es-ES" sz="2100" dirty="0" err="1"/>
              <a:t>LiDAR</a:t>
            </a:r>
            <a:r>
              <a:rPr lang="es-ES" sz="2100" dirty="0"/>
              <a:t> (ALS)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C63F2F1-4802-99A9-6DD8-F37D359FCC69}"/>
              </a:ext>
            </a:extLst>
          </p:cNvPr>
          <p:cNvSpPr txBox="1"/>
          <p:nvPr/>
        </p:nvSpPr>
        <p:spPr>
          <a:xfrm>
            <a:off x="4230288" y="1485572"/>
            <a:ext cx="2776731" cy="10697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Simulate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satellite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GEDI-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like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waveforms</a:t>
            </a:r>
            <a:endParaRPr lang="es-ES" sz="21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1E1D8DFD-491E-99EF-4D03-B0B82C1BB3B9}"/>
              </a:ext>
            </a:extLst>
          </p:cNvPr>
          <p:cNvSpPr txBox="1"/>
          <p:nvPr/>
        </p:nvSpPr>
        <p:spPr>
          <a:xfrm>
            <a:off x="8846719" y="1904060"/>
            <a:ext cx="3345282" cy="9397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lnSpcReduction="1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GEDI-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based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model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using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reference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data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from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ALS</a:t>
            </a:r>
            <a:r>
              <a:rPr lang="es-ES" sz="21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and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forest</a:t>
            </a:r>
            <a:r>
              <a:rPr lang="es-ES" sz="21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1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inventory</a:t>
            </a:r>
            <a:endParaRPr lang="es-ES" sz="21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6AE0F19-D382-F1D8-12B7-B6596135D61B}"/>
              </a:ext>
            </a:extLst>
          </p:cNvPr>
          <p:cNvCxnSpPr>
            <a:stCxn id="9" idx="3"/>
          </p:cNvCxnSpPr>
          <p:nvPr/>
        </p:nvCxnSpPr>
        <p:spPr>
          <a:xfrm>
            <a:off x="2525591" y="2592924"/>
            <a:ext cx="481084" cy="0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cxnSp>
        <p:nvCxnSpPr>
          <p:cNvPr id="17" name="Conector recto de flecha 18">
            <a:extLst>
              <a:ext uri="{FF2B5EF4-FFF2-40B4-BE49-F238E27FC236}">
                <a16:creationId xmlns:a16="http://schemas.microsoft.com/office/drawing/2014/main" id="{3BBFD41E-D1A7-2D04-6480-D989BC348278}"/>
              </a:ext>
            </a:extLst>
          </p:cNvPr>
          <p:cNvCxnSpPr>
            <a:cxnSpLocks/>
            <a:stCxn id="18" idx="3"/>
            <a:endCxn id="8" idx="1"/>
          </p:cNvCxnSpPr>
          <p:nvPr/>
        </p:nvCxnSpPr>
        <p:spPr>
          <a:xfrm flipV="1">
            <a:off x="4042026" y="2521175"/>
            <a:ext cx="273657" cy="68914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sp>
        <p:nvSpPr>
          <p:cNvPr id="18" name="Subtítulo 2">
            <a:extLst>
              <a:ext uri="{FF2B5EF4-FFF2-40B4-BE49-F238E27FC236}">
                <a16:creationId xmlns:a16="http://schemas.microsoft.com/office/drawing/2014/main" id="{A8C7544D-AFAF-9AC7-9B2E-3AF95ECEDBF5}"/>
              </a:ext>
            </a:extLst>
          </p:cNvPr>
          <p:cNvSpPr txBox="1"/>
          <p:nvPr/>
        </p:nvSpPr>
        <p:spPr>
          <a:xfrm>
            <a:off x="2960960" y="2076256"/>
            <a:ext cx="1081066" cy="1027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rm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100" b="0" i="0" u="none" strike="noStrike" kern="1200" cap="none" spc="0" baseline="0">
                <a:solidFill>
                  <a:srgbClr val="282D49"/>
                </a:solidFill>
                <a:uFillTx/>
                <a:latin typeface="Inria Sans"/>
              </a:rPr>
              <a:t>Clip by forest plots</a:t>
            </a:r>
          </a:p>
        </p:txBody>
      </p:sp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BAB67375-900A-F21E-AD4F-6077A46B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44" y="3120341"/>
            <a:ext cx="2333439" cy="25956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Imagen 19" descr="Diagrama&#10;&#10;Descripción generada automáticamente">
            <a:extLst>
              <a:ext uri="{FF2B5EF4-FFF2-40B4-BE49-F238E27FC236}">
                <a16:creationId xmlns:a16="http://schemas.microsoft.com/office/drawing/2014/main" id="{5FEC4E4E-08F4-F46F-1D94-148218E25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88" y="3047591"/>
            <a:ext cx="2872157" cy="26964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Imagen 21">
            <a:extLst>
              <a:ext uri="{FF2B5EF4-FFF2-40B4-BE49-F238E27FC236}">
                <a16:creationId xmlns:a16="http://schemas.microsoft.com/office/drawing/2014/main" id="{6F396C87-405B-5E07-7D6C-01FBD2D0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603" y="3300789"/>
            <a:ext cx="1316772" cy="249911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22" name="Conector: angular 50">
            <a:extLst>
              <a:ext uri="{FF2B5EF4-FFF2-40B4-BE49-F238E27FC236}">
                <a16:creationId xmlns:a16="http://schemas.microsoft.com/office/drawing/2014/main" id="{D1F28F53-5E27-218B-3ABD-B07F18B2C0B1}"/>
              </a:ext>
            </a:extLst>
          </p:cNvPr>
          <p:cNvCxnSpPr>
            <a:cxnSpLocks/>
            <a:stCxn id="8" idx="3"/>
            <a:endCxn id="14" idx="0"/>
          </p:cNvCxnSpPr>
          <p:nvPr/>
        </p:nvCxnSpPr>
        <p:spPr>
          <a:xfrm flipV="1">
            <a:off x="7547674" y="1904060"/>
            <a:ext cx="2971686" cy="617115"/>
          </a:xfrm>
          <a:prstGeom prst="bentConnector4">
            <a:avLst>
              <a:gd name="adj1" fmla="val 21857"/>
              <a:gd name="adj2" fmla="val 137043"/>
            </a:avLst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sp>
        <p:nvSpPr>
          <p:cNvPr id="24" name="CuadroTexto 22">
            <a:extLst>
              <a:ext uri="{FF2B5EF4-FFF2-40B4-BE49-F238E27FC236}">
                <a16:creationId xmlns:a16="http://schemas.microsoft.com/office/drawing/2014/main" id="{73B55783-614E-08B2-1C0B-045EA558B006}"/>
              </a:ext>
            </a:extLst>
          </p:cNvPr>
          <p:cNvSpPr txBox="1"/>
          <p:nvPr/>
        </p:nvSpPr>
        <p:spPr>
          <a:xfrm>
            <a:off x="82817" y="5713268"/>
            <a:ext cx="4099035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https://mundogeo.com/2000/01/01/sistemas-laser-aerotransportados-la-revolucion-de-modelos-digitales</a:t>
            </a:r>
            <a:r>
              <a: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/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1BA2FF2-0FA1-6758-6A16-0C361F3AEF1E}"/>
              </a:ext>
            </a:extLst>
          </p:cNvPr>
          <p:cNvSpPr txBox="1"/>
          <p:nvPr/>
        </p:nvSpPr>
        <p:spPr>
          <a:xfrm>
            <a:off x="82817" y="6086764"/>
            <a:ext cx="4427186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https://www.science20.com/news_articles/weighing_trees_now_with_lasers-151665</a:t>
            </a:r>
          </a:p>
        </p:txBody>
      </p:sp>
      <p:sp>
        <p:nvSpPr>
          <p:cNvPr id="27" name="CuadroTexto 28">
            <a:extLst>
              <a:ext uri="{FF2B5EF4-FFF2-40B4-BE49-F238E27FC236}">
                <a16:creationId xmlns:a16="http://schemas.microsoft.com/office/drawing/2014/main" id="{0C0EDBD3-012E-294E-F48C-46A43125EF44}"/>
              </a:ext>
            </a:extLst>
          </p:cNvPr>
          <p:cNvSpPr txBox="1"/>
          <p:nvPr/>
        </p:nvSpPr>
        <p:spPr>
          <a:xfrm>
            <a:off x="4199299" y="5637126"/>
            <a:ext cx="6106335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https://hal.archives-ouvertes.fr/hal-01522855/document</a:t>
            </a:r>
          </a:p>
        </p:txBody>
      </p:sp>
      <p:pic>
        <p:nvPicPr>
          <p:cNvPr id="31" name="Imagen 30" descr="Diagrama&#10;&#10;Descripción generada automáticamente">
            <a:extLst>
              <a:ext uri="{FF2B5EF4-FFF2-40B4-BE49-F238E27FC236}">
                <a16:creationId xmlns:a16="http://schemas.microsoft.com/office/drawing/2014/main" id="{E109A35B-B79F-698C-8DBF-7076BF953F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6"/>
          <a:stretch/>
        </p:blipFill>
        <p:spPr>
          <a:xfrm>
            <a:off x="8212523" y="2676611"/>
            <a:ext cx="3979477" cy="41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3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0945E2B-E7AC-315F-1B91-92BAA9E96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199" y="3695311"/>
            <a:ext cx="3830481" cy="3115898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5" y="142240"/>
            <a:ext cx="7063045" cy="1491207"/>
          </a:xfrm>
        </p:spPr>
        <p:txBody>
          <a:bodyPr anchor="ctr">
            <a:normAutofit/>
          </a:bodyPr>
          <a:lstStyle/>
          <a:p>
            <a:r>
              <a:rPr lang="en-GB" dirty="0"/>
              <a:t>Results: calibration of GEDI with reference data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A92BD3C-201F-A72B-8652-2B96D1218C3A}"/>
              </a:ext>
            </a:extLst>
          </p:cNvPr>
          <p:cNvGrpSpPr/>
          <p:nvPr/>
        </p:nvGrpSpPr>
        <p:grpSpPr>
          <a:xfrm>
            <a:off x="162560" y="2205354"/>
            <a:ext cx="7366000" cy="3677286"/>
            <a:chOff x="0" y="0"/>
            <a:chExt cx="5759450" cy="275209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2B21C2A-EDCF-8984-2A36-169071C67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35"/>
            <a:stretch/>
          </p:blipFill>
          <p:spPr bwMode="auto">
            <a:xfrm>
              <a:off x="0" y="243840"/>
              <a:ext cx="5759450" cy="25082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Imagen 4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4AA00E4F-4CCB-0051-FD37-193730C20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849"/>
            <a:stretch/>
          </p:blipFill>
          <p:spPr bwMode="auto">
            <a:xfrm>
              <a:off x="0" y="0"/>
              <a:ext cx="5759450" cy="1828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B7F71568-8B47-26CD-5794-4BDDDE51F47B}"/>
              </a:ext>
            </a:extLst>
          </p:cNvPr>
          <p:cNvSpPr txBox="1"/>
          <p:nvPr/>
        </p:nvSpPr>
        <p:spPr>
          <a:xfrm>
            <a:off x="3216997" y="1633447"/>
            <a:ext cx="1831299" cy="460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Canopy height</a:t>
            </a:r>
            <a:endParaRPr lang="en-GB" sz="18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512304-37E3-D4BD-6793-7085E647EAE7}"/>
              </a:ext>
            </a:extLst>
          </p:cNvPr>
          <p:cNvSpPr txBox="1"/>
          <p:nvPr/>
        </p:nvSpPr>
        <p:spPr>
          <a:xfrm>
            <a:off x="8661120" y="3319893"/>
            <a:ext cx="2431338" cy="460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Canopy base height</a:t>
            </a:r>
            <a:endParaRPr lang="en-GB" sz="18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9F17F6-BC85-E762-5E97-8350EA51A77A}"/>
              </a:ext>
            </a:extLst>
          </p:cNvPr>
          <p:cNvSpPr txBox="1"/>
          <p:nvPr/>
        </p:nvSpPr>
        <p:spPr>
          <a:xfrm>
            <a:off x="9032260" y="-60474"/>
            <a:ext cx="1831299" cy="460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b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Canopy cover</a:t>
            </a:r>
            <a:endParaRPr lang="en-GB" sz="18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6F0EFE-FD7E-E438-DDB2-A4CCABAFD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199" y="387564"/>
            <a:ext cx="3893286" cy="285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A3206DDC-272C-EED5-3DBC-5A73860F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2" y="1431017"/>
            <a:ext cx="6687558" cy="4955721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8605"/>
            <a:ext cx="10515598" cy="647246"/>
          </a:xfrm>
        </p:spPr>
        <p:txBody>
          <a:bodyPr anchor="ctr">
            <a:normAutofit/>
          </a:bodyPr>
          <a:lstStyle/>
          <a:p>
            <a:r>
              <a:rPr lang="en-GB"/>
              <a:t>Results: CBH</a:t>
            </a:r>
            <a:r>
              <a:rPr lang="es-ES"/>
              <a:t> GEDI-based model</a:t>
            </a:r>
            <a:endParaRPr lang="en-GB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389F87-D385-6EAB-0448-93AEF39CE6B9}"/>
              </a:ext>
            </a:extLst>
          </p:cNvPr>
          <p:cNvSpPr txBox="1"/>
          <p:nvPr/>
        </p:nvSpPr>
        <p:spPr>
          <a:xfrm>
            <a:off x="6063344" y="1656341"/>
            <a:ext cx="6128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CBH (m) = – 0.0006515 GE** +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0.1958871 SE* –</a:t>
            </a:r>
            <a:r>
              <a:rPr lang="en-GB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0.2642275 RH10* + 0.1649544 RH85*** + 2.5386346***	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98FDCC4B-DF7B-22DC-6D33-8C26D32E783D}"/>
              </a:ext>
            </a:extLst>
          </p:cNvPr>
          <p:cNvSpPr txBox="1"/>
          <p:nvPr/>
        </p:nvSpPr>
        <p:spPr>
          <a:xfrm>
            <a:off x="7137299" y="2635369"/>
            <a:ext cx="5054701" cy="27916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62500" lnSpcReduction="2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>
                <a:solidFill>
                  <a:srgbClr val="282D49"/>
                </a:solidFill>
                <a:latin typeface="Inria Sans"/>
              </a:rPr>
              <a:t>GE: ground elevation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>
                <a:solidFill>
                  <a:srgbClr val="282D49"/>
                </a:solidFill>
                <a:latin typeface="Inria Sans"/>
              </a:rPr>
              <a:t>SE: signal start </a:t>
            </a:r>
            <a:r>
              <a:rPr lang="es-ES" sz="2800">
                <a:solidFill>
                  <a:srgbClr val="282D49"/>
                </a:solidFill>
                <a:latin typeface="Inria Sans"/>
                <a:sym typeface="Wingdings" panose="05000000000000000000" pitchFamily="2" charset="2"/>
              </a:rPr>
              <a:t> RH0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>
                <a:solidFill>
                  <a:srgbClr val="282D49"/>
                </a:solidFill>
                <a:latin typeface="Inria Sans"/>
                <a:sym typeface="Wingdings" panose="05000000000000000000" pitchFamily="2" charset="2"/>
              </a:rPr>
              <a:t>RH: relative height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80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>
                <a:solidFill>
                  <a:srgbClr val="282D49"/>
                </a:solidFill>
                <a:latin typeface="Inria Sans"/>
              </a:rPr>
              <a:t>Exhaustive search for parameters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i="0" u="none" strike="noStrike" kern="1200" cap="none" spc="0" baseline="0">
                <a:solidFill>
                  <a:srgbClr val="282D49"/>
                </a:solidFill>
                <a:uFillTx/>
                <a:latin typeface="Inria Sans"/>
              </a:rPr>
              <a:t>Most pasimoniosus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>
                <a:solidFill>
                  <a:srgbClr val="282D49"/>
                </a:solidFill>
                <a:latin typeface="Inria Sans"/>
              </a:rPr>
              <a:t>Lowest AIC</a:t>
            </a:r>
            <a:endParaRPr lang="es-ES" sz="2800" kern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i="0" u="none" strike="noStrike" kern="0" cap="none" spc="0" baseline="0">
                <a:solidFill>
                  <a:srgbClr val="282D49"/>
                </a:solidFill>
                <a:uFillTx/>
                <a:latin typeface="Inria Sans"/>
              </a:rPr>
              <a:t>No multicollinearity between params. (low VIF</a:t>
            </a:r>
            <a:r>
              <a:rPr lang="es-ES" sz="2800" b="1" i="0" u="none" strike="noStrike" kern="0" cap="none" spc="0" baseline="0">
                <a:solidFill>
                  <a:srgbClr val="282D49"/>
                </a:solidFill>
                <a:uFillTx/>
                <a:latin typeface="Inria Sans"/>
              </a:rPr>
              <a:t>)</a:t>
            </a:r>
            <a:endParaRPr lang="es-ES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</p:spTree>
    <p:extLst>
      <p:ext uri="{BB962C8B-B14F-4D97-AF65-F5344CB8AC3E}">
        <p14:creationId xmlns:p14="http://schemas.microsoft.com/office/powerpoint/2010/main" val="3677715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5258A55-70EB-4948-9C92-4A43C4C2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63" y="87032"/>
            <a:ext cx="11178791" cy="1270662"/>
          </a:xfrm>
        </p:spPr>
        <p:txBody>
          <a:bodyPr>
            <a:normAutofit/>
          </a:bodyPr>
          <a:lstStyle/>
          <a:p>
            <a:r>
              <a:rPr lang="en-GB"/>
              <a:t>Methodology: Interpolation </a:t>
            </a:r>
            <a:r>
              <a:rPr lang="en-GB" dirty="0"/>
              <a:t>model </a:t>
            </a:r>
            <a:r>
              <a:rPr lang="en-GB"/>
              <a:t>of GEDI data</a:t>
            </a:r>
            <a:endParaRPr lang="en-GB" dirty="0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F973AB79-7C00-02A3-5881-90CD9A646E57}"/>
              </a:ext>
            </a:extLst>
          </p:cNvPr>
          <p:cNvSpPr txBox="1"/>
          <p:nvPr/>
        </p:nvSpPr>
        <p:spPr>
          <a:xfrm>
            <a:off x="6723372" y="1224280"/>
            <a:ext cx="5228740" cy="55320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 dirty="0">
                <a:solidFill>
                  <a:schemeClr val="accent1"/>
                </a:solidFill>
                <a:uFillTx/>
                <a:latin typeface="Inria Sans"/>
              </a:rPr>
              <a:t>Inverse </a:t>
            </a:r>
            <a:r>
              <a:rPr lang="es-ES" sz="2800" b="1" i="0" u="none" strike="noStrike" kern="1200" cap="none" spc="0" baseline="0" dirty="0" err="1">
                <a:solidFill>
                  <a:schemeClr val="accent1"/>
                </a:solidFill>
                <a:uFillTx/>
                <a:latin typeface="Inria Sans"/>
              </a:rPr>
              <a:t>distance</a:t>
            </a:r>
            <a:r>
              <a:rPr lang="es-ES" sz="2800" b="1" i="0" u="none" strike="noStrike" kern="1200" cap="none" spc="0" baseline="0" dirty="0">
                <a:solidFill>
                  <a:schemeClr val="accent1"/>
                </a:solidFill>
                <a:uFillTx/>
                <a:latin typeface="Inria Sans"/>
              </a:rPr>
              <a:t> </a:t>
            </a:r>
            <a:r>
              <a:rPr lang="es-ES" sz="2800" b="1" i="0" u="none" strike="noStrike" kern="1200" cap="none" spc="0" baseline="0" dirty="0" err="1">
                <a:solidFill>
                  <a:schemeClr val="accent1"/>
                </a:solidFill>
                <a:uFillTx/>
                <a:latin typeface="Inria Sans"/>
              </a:rPr>
              <a:t>weight</a:t>
            </a:r>
            <a:r>
              <a:rPr lang="es-ES" sz="2800" b="1" i="0" u="none" strike="noStrike" kern="1200" cap="none" spc="0" baseline="0" dirty="0">
                <a:solidFill>
                  <a:schemeClr val="accent1"/>
                </a:solidFill>
                <a:uFillTx/>
                <a:latin typeface="Inria Sans"/>
              </a:rPr>
              <a:t> (IDW) </a:t>
            </a:r>
            <a:r>
              <a:rPr lang="es-ES" sz="2800" b="1" i="0" u="none" strike="noStrike" kern="1200" cap="none" spc="0" baseline="0" dirty="0" err="1">
                <a:solidFill>
                  <a:schemeClr val="accent1"/>
                </a:solidFill>
                <a:uFillTx/>
                <a:latin typeface="Inria Sans"/>
              </a:rPr>
              <a:t>interpolation</a:t>
            </a:r>
            <a:r>
              <a:rPr lang="es-ES" sz="2800" b="1" i="0" u="none" strike="noStrike" kern="1200" cap="none" spc="0" dirty="0">
                <a:solidFill>
                  <a:schemeClr val="accent1"/>
                </a:solidFill>
                <a:uFillTx/>
                <a:latin typeface="Inria Sans"/>
              </a:rPr>
              <a:t> </a:t>
            </a:r>
            <a:r>
              <a:rPr lang="es-ES" sz="28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of</a:t>
            </a:r>
            <a:r>
              <a:rPr lang="es-ES" sz="28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GEDI data</a:t>
            </a:r>
            <a:endParaRPr lang="es-ES" sz="2800" b="0" i="0" u="none" strike="noStrike" kern="1200" cap="none" spc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Forest fuel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polygons</a:t>
            </a: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with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spacebrone</a:t>
            </a: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GEDI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footprints</a:t>
            </a:r>
            <a:endParaRPr lang="es-ES" sz="2800" b="0" i="0" u="none" strike="noStrike" kern="1200" cap="none" spc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>
                <a:solidFill>
                  <a:srgbClr val="282D49"/>
                </a:solidFill>
                <a:latin typeface="Inria Sans"/>
              </a:rPr>
              <a:t>92 %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forest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under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51.6ºN</a:t>
            </a:r>
            <a:endParaRPr lang="es-ES" sz="2800" b="0" i="0" u="none" strike="noStrike" kern="1200" cap="none" spc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dirty="0" err="1">
                <a:solidFill>
                  <a:schemeClr val="accent1"/>
                </a:solidFill>
                <a:latin typeface="Inria Sans"/>
              </a:rPr>
              <a:t>Random</a:t>
            </a:r>
            <a:r>
              <a:rPr lang="es-ES" sz="2800" b="1" dirty="0">
                <a:solidFill>
                  <a:schemeClr val="accent1"/>
                </a:solidFill>
                <a:latin typeface="Inria Sans"/>
              </a:rPr>
              <a:t> </a:t>
            </a:r>
            <a:r>
              <a:rPr lang="es-ES" sz="2800" b="1" dirty="0" err="1">
                <a:solidFill>
                  <a:schemeClr val="accent1"/>
                </a:solidFill>
                <a:latin typeface="Inria Sans"/>
              </a:rPr>
              <a:t>forest</a:t>
            </a:r>
            <a:r>
              <a:rPr lang="es-ES" sz="2800" b="1" dirty="0">
                <a:solidFill>
                  <a:schemeClr val="accent1"/>
                </a:solidFill>
                <a:latin typeface="Inria Sans"/>
              </a:rPr>
              <a:t> </a:t>
            </a:r>
            <a:r>
              <a:rPr lang="es-ES" sz="2800" b="1" dirty="0" err="1">
                <a:solidFill>
                  <a:schemeClr val="accent1"/>
                </a:solidFill>
                <a:latin typeface="Inria Sans"/>
              </a:rPr>
              <a:t>regression</a:t>
            </a:r>
            <a:r>
              <a:rPr lang="es-ES" sz="2800" b="1" dirty="0">
                <a:solidFill>
                  <a:schemeClr val="accent1"/>
                </a:solidFill>
                <a:latin typeface="Inria Sans"/>
              </a:rPr>
              <a:t> </a:t>
            </a:r>
            <a:r>
              <a:rPr lang="es-ES" sz="2800" b="1" dirty="0" err="1">
                <a:solidFill>
                  <a:schemeClr val="accent1"/>
                </a:solidFill>
                <a:latin typeface="Inria Sans"/>
              </a:rPr>
              <a:t>models</a:t>
            </a:r>
            <a:r>
              <a:rPr lang="es-ES" sz="2800" dirty="0">
                <a:solidFill>
                  <a:schemeClr val="accent1"/>
                </a:solidFill>
                <a:latin typeface="Inria Sans"/>
              </a:rPr>
              <a:t>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of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</a:t>
            </a:r>
            <a:r>
              <a:rPr lang="es-ES" sz="28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GEDI + </a:t>
            </a:r>
            <a:r>
              <a:rPr lang="es-ES" sz="28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multispectral</a:t>
            </a:r>
            <a:r>
              <a:rPr lang="es-ES" sz="28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+ RADAR data + </a:t>
            </a:r>
            <a:r>
              <a:rPr lang="es-ES" sz="28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biopysical</a:t>
            </a:r>
            <a:r>
              <a:rPr lang="es-ES" sz="28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variables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Forest fuel </a:t>
            </a:r>
            <a:r>
              <a:rPr lang="es-ES" sz="28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polygons</a:t>
            </a: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without</a:t>
            </a: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spaceborne</a:t>
            </a:r>
            <a:r>
              <a:rPr lang="es-ES" sz="2800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GEDI </a:t>
            </a:r>
            <a:r>
              <a:rPr lang="es-ES" sz="2800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footprints</a:t>
            </a:r>
            <a:endParaRPr lang="es-ES" sz="28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(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small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polygons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under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51.6ºN and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all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polygons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above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 51.6ºN, GEDI </a:t>
            </a:r>
            <a:r>
              <a:rPr lang="es-ES" b="0" i="0" u="none" strike="noStrike" kern="1200" cap="none" spc="0" dirty="0" err="1">
                <a:solidFill>
                  <a:srgbClr val="282D49"/>
                </a:solidFill>
                <a:uFillTx/>
                <a:latin typeface="Inria Sans"/>
              </a:rPr>
              <a:t>coverage</a:t>
            </a:r>
            <a:r>
              <a:rPr lang="es-ES" b="0" i="0" u="none" strike="noStrike" kern="1200" cap="none" spc="0" dirty="0">
                <a:solidFill>
                  <a:srgbClr val="282D49"/>
                </a:solidFill>
                <a:uFillTx/>
                <a:latin typeface="Inria Sans"/>
              </a:rPr>
              <a:t>)</a:t>
            </a:r>
            <a:endParaRPr lang="es-ES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B0406D2-B5E9-D40F-127C-97FFF8DF84E8}"/>
              </a:ext>
            </a:extLst>
          </p:cNvPr>
          <p:cNvSpPr txBox="1"/>
          <p:nvPr/>
        </p:nvSpPr>
        <p:spPr>
          <a:xfrm>
            <a:off x="720503" y="1224281"/>
            <a:ext cx="5228740" cy="2135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 fontScale="70000" lnSpcReduction="20000"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Next step: 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Use </a:t>
            </a:r>
            <a:r>
              <a:rPr lang="es-ES" sz="4000" kern="0" dirty="0" err="1">
                <a:solidFill>
                  <a:schemeClr val="accent1"/>
                </a:solidFill>
                <a:latin typeface="Inria Sans"/>
              </a:rPr>
              <a:t>spaceborne</a:t>
            </a:r>
            <a:r>
              <a:rPr lang="es-ES" sz="4000" b="0" i="0" strike="noStrike" kern="1200" cap="none" spc="0" baseline="0" dirty="0">
                <a:solidFill>
                  <a:schemeClr val="accent1"/>
                </a:solidFill>
                <a:uFillTx/>
                <a:latin typeface="Inria Sans"/>
              </a:rPr>
              <a:t> GEDI data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to derive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forest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canopy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height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and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cover</a:t>
            </a:r>
            <a:endParaRPr lang="es-ES" sz="40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But we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need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to </a:t>
            </a:r>
            <a:r>
              <a:rPr lang="es-ES" sz="4000" b="1" i="0" u="none" strike="noStrike" kern="1200" cap="none" spc="0" baseline="0" dirty="0" err="1">
                <a:solidFill>
                  <a:schemeClr val="accent1"/>
                </a:solidFill>
                <a:uFillTx/>
                <a:latin typeface="Inria Sans"/>
              </a:rPr>
              <a:t>interpolate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because GEDI data is not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spatially</a:t>
            </a:r>
            <a:r>
              <a:rPr lang="es-ES" sz="4000" b="0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4000" b="0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continuous</a:t>
            </a:r>
            <a:endParaRPr lang="es-ES" sz="40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pic>
        <p:nvPicPr>
          <p:cNvPr id="21" name="Imagen 21" descr="Gráfico&#10;&#10;Descripción generada automáticamente">
            <a:extLst>
              <a:ext uri="{FF2B5EF4-FFF2-40B4-BE49-F238E27FC236}">
                <a16:creationId xmlns:a16="http://schemas.microsoft.com/office/drawing/2014/main" id="{05F8B2FD-B843-B6DD-2C5F-834618A6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538" y="3498314"/>
            <a:ext cx="3974201" cy="16045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4D24799-5948-6F2E-9205-F514212FB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248" y="5190737"/>
            <a:ext cx="1989203" cy="1217161"/>
          </a:xfrm>
          <a:prstGeom prst="rect">
            <a:avLst/>
          </a:prstGeom>
        </p:spPr>
      </p:pic>
      <p:sp>
        <p:nvSpPr>
          <p:cNvPr id="28" name="CuadroTexto 9">
            <a:extLst>
              <a:ext uri="{FF2B5EF4-FFF2-40B4-BE49-F238E27FC236}">
                <a16:creationId xmlns:a16="http://schemas.microsoft.com/office/drawing/2014/main" id="{52B56E1D-9DA7-28D5-4B0F-1CB5BD2B7ABD}"/>
              </a:ext>
            </a:extLst>
          </p:cNvPr>
          <p:cNvSpPr txBox="1"/>
          <p:nvPr/>
        </p:nvSpPr>
        <p:spPr>
          <a:xfrm>
            <a:off x="1016161" y="6510075"/>
            <a:ext cx="6098581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https://www.sciencedirect.com/science/article/pii/S2666017220300018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513ADB41-E253-C8ED-E3B0-EF56B67B5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935" y="1227419"/>
            <a:ext cx="298126" cy="39975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4DAC4B4-CF4B-3A23-E100-B6AAA20EC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9284" y="3577431"/>
            <a:ext cx="260198" cy="3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5258A55-70EB-4948-9C92-4A43C4C2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01" y="202391"/>
            <a:ext cx="8053586" cy="1270662"/>
          </a:xfrm>
        </p:spPr>
        <p:txBody>
          <a:bodyPr>
            <a:normAutofit/>
          </a:bodyPr>
          <a:lstStyle/>
          <a:p>
            <a:r>
              <a:rPr lang="en-GB"/>
              <a:t>Methodology: regression models</a:t>
            </a:r>
            <a:endParaRPr lang="en-GB" dirty="0"/>
          </a:p>
        </p:txBody>
      </p:sp>
      <p:sp>
        <p:nvSpPr>
          <p:cNvPr id="2" name="Rectángulo 7">
            <a:extLst>
              <a:ext uri="{FF2B5EF4-FFF2-40B4-BE49-F238E27FC236}">
                <a16:creationId xmlns:a16="http://schemas.microsoft.com/office/drawing/2014/main" id="{EE3C88B8-949C-999B-A596-9F272D6E13DA}"/>
              </a:ext>
            </a:extLst>
          </p:cNvPr>
          <p:cNvSpPr/>
          <p:nvPr/>
        </p:nvSpPr>
        <p:spPr>
          <a:xfrm>
            <a:off x="188101" y="1752520"/>
            <a:ext cx="3306213" cy="4983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1" i="0" strike="noStrike" kern="1200" cap="none" spc="0" baseline="0" dirty="0">
                <a:solidFill>
                  <a:schemeClr val="accent1"/>
                </a:solidFill>
                <a:uFillTx/>
                <a:latin typeface="Inria Sans"/>
              </a:rPr>
              <a:t>Optical imagery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Landsat 8 composites’ (May- September) statistics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6 spectral indices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chemeClr val="accent1"/>
                </a:solidFill>
                <a:latin typeface="Inria Sans"/>
              </a:rPr>
              <a:t>RADAR imagery 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Inria Sans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PALSAR</a:t>
            </a:r>
            <a:endParaRPr lang="en-GB" sz="1800" i="0" u="none" strike="noStrike" kern="1200" cap="none" spc="0" baseline="0" dirty="0">
              <a:solidFill>
                <a:schemeClr val="bg1">
                  <a:lumMod val="50000"/>
                </a:schemeClr>
              </a:solidFill>
              <a:uFillTx/>
              <a:latin typeface="Inria Sans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chemeClr val="accent1"/>
                </a:solidFill>
                <a:latin typeface="Inria Sans"/>
              </a:rPr>
              <a:t>Biophysical variables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Temperature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Precipitation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Biogeographic regions</a:t>
            </a:r>
            <a:endParaRPr lang="en-GB" sz="1800" b="0" i="0" u="none" strike="noStrike" kern="1200" cap="none" spc="0" baseline="0" dirty="0">
              <a:solidFill>
                <a:schemeClr val="bg1">
                  <a:lumMod val="50000"/>
                </a:schemeClr>
              </a:solidFill>
              <a:uFillTx/>
              <a:latin typeface="Inria Sans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Elevation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Slope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Net primary production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Tree cover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Top canopy height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Biomass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solidFill>
                  <a:schemeClr val="bg1">
                    <a:lumMod val="50000"/>
                  </a:schemeClr>
                </a:solidFill>
                <a:uFillTx/>
                <a:latin typeface="Inria Sans"/>
              </a:rPr>
              <a:t>Digital surface model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4F8285C-1BF1-DED0-7279-AD43EAB60236}"/>
              </a:ext>
            </a:extLst>
          </p:cNvPr>
          <p:cNvSpPr txBox="1">
            <a:spLocks/>
          </p:cNvSpPr>
          <p:nvPr/>
        </p:nvSpPr>
        <p:spPr>
          <a:xfrm>
            <a:off x="1050203" y="1330661"/>
            <a:ext cx="3577900" cy="48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/>
              <a:t>Input </a:t>
            </a:r>
            <a:r>
              <a:rPr lang="es-ES" sz="2100" dirty="0" err="1"/>
              <a:t>layers</a:t>
            </a:r>
            <a:endParaRPr lang="es-ES" sz="2100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92815DE6-031A-D0BC-BEAF-8A1C15D13715}"/>
              </a:ext>
            </a:extLst>
          </p:cNvPr>
          <p:cNvSpPr txBox="1">
            <a:spLocks/>
          </p:cNvSpPr>
          <p:nvPr/>
        </p:nvSpPr>
        <p:spPr>
          <a:xfrm>
            <a:off x="4847858" y="2138995"/>
            <a:ext cx="1979556" cy="3695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/>
              <a:t>Training (70%)</a:t>
            </a:r>
          </a:p>
        </p:txBody>
      </p:sp>
      <p:sp>
        <p:nvSpPr>
          <p:cNvPr id="10" name="Rectángulo 7">
            <a:extLst>
              <a:ext uri="{FF2B5EF4-FFF2-40B4-BE49-F238E27FC236}">
                <a16:creationId xmlns:a16="http://schemas.microsoft.com/office/drawing/2014/main" id="{17FE8BE9-1183-B87C-DEB2-3C138CA8049A}"/>
              </a:ext>
            </a:extLst>
          </p:cNvPr>
          <p:cNvSpPr/>
          <p:nvPr/>
        </p:nvSpPr>
        <p:spPr>
          <a:xfrm>
            <a:off x="8799686" y="2323759"/>
            <a:ext cx="2274699" cy="703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R="0" lvl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Inria Sans"/>
              </a:rPr>
              <a:t>Random forest regression model</a:t>
            </a:r>
            <a:endParaRPr lang="en-GB" b="0" i="0" u="none" strike="noStrike" kern="1200" cap="none" spc="0" baseline="0" dirty="0">
              <a:solidFill>
                <a:schemeClr val="bg1">
                  <a:lumMod val="50000"/>
                </a:schemeClr>
              </a:solidFill>
              <a:uFillTx/>
              <a:latin typeface="Inria Sans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5A1AA2C-92D2-F4BA-2BF6-0EEAA5E1DA3E}"/>
              </a:ext>
            </a:extLst>
          </p:cNvPr>
          <p:cNvSpPr txBox="1">
            <a:spLocks/>
          </p:cNvSpPr>
          <p:nvPr/>
        </p:nvSpPr>
        <p:spPr>
          <a:xfrm>
            <a:off x="4833934" y="4318332"/>
            <a:ext cx="2341403" cy="38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 err="1"/>
              <a:t>Validation</a:t>
            </a:r>
            <a:r>
              <a:rPr lang="es-ES" sz="2100" dirty="0"/>
              <a:t> (30%)</a:t>
            </a:r>
          </a:p>
        </p:txBody>
      </p:sp>
      <p:sp>
        <p:nvSpPr>
          <p:cNvPr id="12" name="Rectángulo 7">
            <a:extLst>
              <a:ext uri="{FF2B5EF4-FFF2-40B4-BE49-F238E27FC236}">
                <a16:creationId xmlns:a16="http://schemas.microsoft.com/office/drawing/2014/main" id="{C4EAA70B-0C0C-EC79-59D1-A1B05C798257}"/>
              </a:ext>
            </a:extLst>
          </p:cNvPr>
          <p:cNvSpPr/>
          <p:nvPr/>
        </p:nvSpPr>
        <p:spPr>
          <a:xfrm>
            <a:off x="8580565" y="3449485"/>
            <a:ext cx="2712942" cy="877586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R="0" lvl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1" dirty="0">
                <a:solidFill>
                  <a:srgbClr val="FFFFFF"/>
                </a:solidFill>
                <a:latin typeface="Inria Sans"/>
              </a:rPr>
              <a:t>C</a:t>
            </a:r>
            <a:r>
              <a:rPr lang="en-GB" b="1" i="0" u="none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ontinuous map for forest canopy parameters (1 km)</a:t>
            </a:r>
            <a:endParaRPr lang="en-GB" b="0" i="0" u="none" strike="noStrike" kern="1200" cap="none" spc="0" baseline="0" dirty="0">
              <a:solidFill>
                <a:srgbClr val="FFFFFF"/>
              </a:solidFill>
              <a:uFillTx/>
              <a:latin typeface="Inria Sans"/>
            </a:endParaRPr>
          </a:p>
        </p:txBody>
      </p: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2B68F047-0FB7-B826-1A36-DDB94635C7A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494314" y="3345878"/>
            <a:ext cx="1133789" cy="8984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B9369AC6-DB73-01C0-14AA-A1D3D346421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450081" y="2323760"/>
            <a:ext cx="397777" cy="102211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E762E6B9-C742-BF91-77A3-4C59B37B2962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50081" y="3345878"/>
            <a:ext cx="383853" cy="11662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7FA86A2-CF15-6159-F5B7-923A5E2A7B80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9937036" y="3027471"/>
            <a:ext cx="0" cy="422014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pic>
        <p:nvPicPr>
          <p:cNvPr id="68" name="Marcador de contenido 4">
            <a:extLst>
              <a:ext uri="{FF2B5EF4-FFF2-40B4-BE49-F238E27FC236}">
                <a16:creationId xmlns:a16="http://schemas.microsoft.com/office/drawing/2014/main" id="{B02B4EEE-AA34-77C3-D0FE-43BA0B46B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7981" y="4709225"/>
            <a:ext cx="3575957" cy="1505515"/>
          </a:xfrm>
        </p:spPr>
      </p:pic>
      <p:pic>
        <p:nvPicPr>
          <p:cNvPr id="74" name="Imagen 4">
            <a:extLst>
              <a:ext uri="{FF2B5EF4-FFF2-40B4-BE49-F238E27FC236}">
                <a16:creationId xmlns:a16="http://schemas.microsoft.com/office/drawing/2014/main" id="{03CB9FA9-CB54-A316-38D5-6BA002A70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5" t="15805"/>
          <a:stretch/>
        </p:blipFill>
        <p:spPr>
          <a:xfrm>
            <a:off x="8581359" y="4333167"/>
            <a:ext cx="2712943" cy="22950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D19FDF3-4E28-540D-BB20-C457A6C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07" y="2487028"/>
            <a:ext cx="2381250" cy="1571625"/>
          </a:xfrm>
          <a:prstGeom prst="rect">
            <a:avLst/>
          </a:prstGeom>
        </p:spPr>
      </p:pic>
      <p:pic>
        <p:nvPicPr>
          <p:cNvPr id="35" name="Imagen 21" descr="Gráfico&#10;&#10;Descripción generada automáticamente">
            <a:extLst>
              <a:ext uri="{FF2B5EF4-FFF2-40B4-BE49-F238E27FC236}">
                <a16:creationId xmlns:a16="http://schemas.microsoft.com/office/drawing/2014/main" id="{643D5A62-3517-F869-8FD1-7212B8AB0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7799" y="169147"/>
            <a:ext cx="3974201" cy="16045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CuadroTexto 9">
            <a:extLst>
              <a:ext uri="{FF2B5EF4-FFF2-40B4-BE49-F238E27FC236}">
                <a16:creationId xmlns:a16="http://schemas.microsoft.com/office/drawing/2014/main" id="{92713A26-9AC7-FC84-AFD2-81823C91E57F}"/>
              </a:ext>
            </a:extLst>
          </p:cNvPr>
          <p:cNvSpPr txBox="1"/>
          <p:nvPr/>
        </p:nvSpPr>
        <p:spPr>
          <a:xfrm>
            <a:off x="8241687" y="1818611"/>
            <a:ext cx="6098581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https://www.sciencedirect.com/science/article/pii/S2666017220300018</a:t>
            </a:r>
          </a:p>
        </p:txBody>
      </p:sp>
      <p:cxnSp>
        <p:nvCxnSpPr>
          <p:cNvPr id="34" name="Conector: angular 33">
            <a:extLst>
              <a:ext uri="{FF2B5EF4-FFF2-40B4-BE49-F238E27FC236}">
                <a16:creationId xmlns:a16="http://schemas.microsoft.com/office/drawing/2014/main" id="{DC63FF2B-F9EA-43E2-2B27-655050B3F227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 flipV="1">
            <a:off x="7122557" y="2675615"/>
            <a:ext cx="1677129" cy="5972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6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092F08F-F066-445B-A75A-7CCC4D61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97" y="70308"/>
            <a:ext cx="12138892" cy="1290442"/>
          </a:xfrm>
        </p:spPr>
        <p:txBody>
          <a:bodyPr>
            <a:normAutofit/>
          </a:bodyPr>
          <a:lstStyle/>
          <a:p>
            <a:r>
              <a:rPr lang="en-GB" dirty="0"/>
              <a:t>Results regression models: Example for canopy height</a:t>
            </a:r>
            <a:endParaRPr lang="en-GB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30F18-89E6-1976-8564-064D5AA00459}"/>
              </a:ext>
            </a:extLst>
          </p:cNvPr>
          <p:cNvSpPr txBox="1"/>
          <p:nvPr/>
        </p:nvSpPr>
        <p:spPr>
          <a:xfrm>
            <a:off x="13152616" y="5003460"/>
            <a:ext cx="6406342" cy="876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sz="180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lots of observed versus predicted forest anopy cover. The blue line is 1:1. The dashed line is the best fit line for our model. 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20D519A2-7868-26DD-539C-0E19CB944E65}"/>
              </a:ext>
            </a:extLst>
          </p:cNvPr>
          <p:cNvSpPr txBox="1"/>
          <p:nvPr/>
        </p:nvSpPr>
        <p:spPr>
          <a:xfrm>
            <a:off x="1522293" y="5522716"/>
            <a:ext cx="8797364" cy="17842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Most</a:t>
            </a:r>
            <a:r>
              <a:rPr lang="es-ES" sz="28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800" b="1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important</a:t>
            </a:r>
            <a:r>
              <a:rPr lang="es-ES" sz="28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variables </a:t>
            </a:r>
            <a:r>
              <a:rPr lang="es-ES" sz="2800" b="1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for</a:t>
            </a:r>
            <a:r>
              <a:rPr lang="es-ES" sz="28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the </a:t>
            </a:r>
            <a:r>
              <a:rPr lang="es-ES" sz="2800" b="1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three</a:t>
            </a:r>
            <a:r>
              <a:rPr lang="es-ES" sz="28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 </a:t>
            </a:r>
            <a:r>
              <a:rPr lang="es-ES" sz="2800" b="1" i="0" u="none" strike="noStrike" kern="1200" cap="none" spc="0" baseline="0" dirty="0" err="1">
                <a:solidFill>
                  <a:srgbClr val="282D49"/>
                </a:solidFill>
                <a:uFillTx/>
                <a:latin typeface="Inria Sans"/>
              </a:rPr>
              <a:t>parameters</a:t>
            </a:r>
            <a:r>
              <a:rPr lang="es-ES" sz="2800" b="1" i="0" u="none" strike="noStrike" kern="1200" cap="none" spc="0" baseline="0" dirty="0">
                <a:solidFill>
                  <a:srgbClr val="282D49"/>
                </a:solidFill>
                <a:uFillTx/>
                <a:latin typeface="Inria Sans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dirty="0">
                <a:solidFill>
                  <a:srgbClr val="282D49"/>
                </a:solidFill>
                <a:latin typeface="Inria Sans"/>
              </a:rPr>
              <a:t>Top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of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canopy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height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and HV </a:t>
            </a:r>
            <a:r>
              <a:rPr lang="es-ES" sz="2800" dirty="0" err="1">
                <a:solidFill>
                  <a:srgbClr val="282D49"/>
                </a:solidFill>
                <a:latin typeface="Inria Sans"/>
              </a:rPr>
              <a:t>polarization</a:t>
            </a:r>
            <a:r>
              <a:rPr lang="es-ES" sz="2800" dirty="0">
                <a:solidFill>
                  <a:srgbClr val="282D49"/>
                </a:solidFill>
                <a:latin typeface="Inria Sans"/>
              </a:rPr>
              <a:t> RADAR</a:t>
            </a: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dirty="0">
              <a:solidFill>
                <a:srgbClr val="282D49"/>
              </a:solidFill>
              <a:latin typeface="Inria Sans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900" b="0" i="0" u="none" strike="noStrike" kern="1200" cap="none" spc="0" baseline="0" dirty="0">
              <a:solidFill>
                <a:srgbClr val="282D49"/>
              </a:solidFill>
              <a:uFillTx/>
              <a:latin typeface="Inria San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D5009BC-5E71-7667-4270-D71D034E6562}"/>
              </a:ext>
            </a:extLst>
          </p:cNvPr>
          <p:cNvGrpSpPr/>
          <p:nvPr/>
        </p:nvGrpSpPr>
        <p:grpSpPr>
          <a:xfrm>
            <a:off x="1271545" y="1114097"/>
            <a:ext cx="8587157" cy="4327366"/>
            <a:chOff x="0" y="0"/>
            <a:chExt cx="5783984" cy="2650086"/>
          </a:xfrm>
        </p:grpSpPr>
        <p:pic>
          <p:nvPicPr>
            <p:cNvPr id="5" name="Imagen 4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6D7ACC55-A3ED-A18E-ABAC-3324971FE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834"/>
            <a:stretch/>
          </p:blipFill>
          <p:spPr bwMode="auto">
            <a:xfrm>
              <a:off x="27709" y="0"/>
              <a:ext cx="5756275" cy="1727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Imagen 6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1585DFF8-A7D2-D805-B1C3-7D05F4BC4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9"/>
            <a:stretch/>
          </p:blipFill>
          <p:spPr bwMode="auto">
            <a:xfrm>
              <a:off x="0" y="200891"/>
              <a:ext cx="5759450" cy="24491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1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77A7418-D6DA-3E6D-40C8-E6CF8852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924" b="49742"/>
          <a:stretch/>
        </p:blipFill>
        <p:spPr>
          <a:xfrm>
            <a:off x="0" y="979870"/>
            <a:ext cx="4702364" cy="418338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-283956"/>
            <a:ext cx="11772899" cy="1706356"/>
          </a:xfrm>
        </p:spPr>
        <p:txBody>
          <a:bodyPr anchor="ctr">
            <a:normAutofit/>
          </a:bodyPr>
          <a:lstStyle/>
          <a:p>
            <a:r>
              <a:rPr lang="en-GB" dirty="0"/>
              <a:t>Final results: wall-to-wall maps on canopy parameters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F0079C5-FD11-DB1C-A4C5-6C4B00C7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6" r="33114" b="49742"/>
          <a:stretch/>
        </p:blipFill>
        <p:spPr>
          <a:xfrm>
            <a:off x="3734441" y="2668870"/>
            <a:ext cx="4533833" cy="41891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27148B2-1D83-EEAC-ADA1-5903A734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61" b="49742"/>
          <a:stretch/>
        </p:blipFill>
        <p:spPr>
          <a:xfrm>
            <a:off x="7554602" y="1101791"/>
            <a:ext cx="4637398" cy="433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8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5258A55-70EB-4948-9C92-4A43C4C2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00" y="32176"/>
            <a:ext cx="8053586" cy="1270662"/>
          </a:xfrm>
        </p:spPr>
        <p:txBody>
          <a:bodyPr>
            <a:normAutofit/>
          </a:bodyPr>
          <a:lstStyle/>
          <a:p>
            <a:r>
              <a:rPr lang="en-GB" dirty="0"/>
              <a:t>Generation of uncertainty maps</a:t>
            </a:r>
          </a:p>
        </p:txBody>
      </p:sp>
      <p:sp>
        <p:nvSpPr>
          <p:cNvPr id="2" name="Rectángulo 7">
            <a:extLst>
              <a:ext uri="{FF2B5EF4-FFF2-40B4-BE49-F238E27FC236}">
                <a16:creationId xmlns:a16="http://schemas.microsoft.com/office/drawing/2014/main" id="{EE3C88B8-949C-999B-A596-9F272D6E13DA}"/>
              </a:ext>
            </a:extLst>
          </p:cNvPr>
          <p:cNvSpPr/>
          <p:nvPr/>
        </p:nvSpPr>
        <p:spPr>
          <a:xfrm>
            <a:off x="2789787" y="1308787"/>
            <a:ext cx="3306213" cy="1498680"/>
          </a:xfrm>
          <a:prstGeom prst="rect">
            <a:avLst/>
          </a:prstGeom>
          <a:solidFill>
            <a:srgbClr val="E5034E"/>
          </a:solidFill>
          <a:ln w="12701" cap="flat">
            <a:solidFill>
              <a:srgbClr val="A8023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FFFFFF"/>
                </a:solidFill>
                <a:latin typeface="Inria Sans"/>
              </a:rPr>
              <a:t>Generation of reference data</a:t>
            </a:r>
            <a:endParaRPr lang="en-GB" sz="1800" b="0" i="0" u="sng" strike="noStrike" kern="1200" cap="none" spc="0" baseline="0" dirty="0">
              <a:solidFill>
                <a:srgbClr val="FFFFFF"/>
              </a:solidFill>
              <a:uFillTx/>
              <a:latin typeface="Inria Sans"/>
            </a:endParaRP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sng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Calibration of GEDI models</a:t>
            </a:r>
          </a:p>
          <a:p>
            <a:pPr marL="285750" marR="0" lvl="0" indent="-28575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FFFFFF"/>
                </a:solidFill>
                <a:latin typeface="Inria Sans"/>
              </a:rPr>
              <a:t>Extrapolation (</a:t>
            </a:r>
            <a:r>
              <a:rPr lang="en-GB" sz="1800" b="0" i="0" u="none" strike="noStrike" kern="1200" cap="none" spc="0" baseline="0" dirty="0">
                <a:solidFill>
                  <a:srgbClr val="FFFFFF"/>
                </a:solidFill>
                <a:uFillTx/>
                <a:latin typeface="Inria Sans"/>
              </a:rPr>
              <a:t>IDW or RF)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4F8285C-1BF1-DED0-7279-AD43EAB60236}"/>
              </a:ext>
            </a:extLst>
          </p:cNvPr>
          <p:cNvSpPr txBox="1">
            <a:spLocks/>
          </p:cNvSpPr>
          <p:nvPr/>
        </p:nvSpPr>
        <p:spPr>
          <a:xfrm rot="16200000">
            <a:off x="794121" y="509741"/>
            <a:ext cx="3577900" cy="48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 err="1"/>
              <a:t>Steps</a:t>
            </a:r>
            <a:endParaRPr lang="es-ES" sz="2100" dirty="0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08A0B580-E73D-C9C2-673A-B8EF59C28055}"/>
              </a:ext>
            </a:extLst>
          </p:cNvPr>
          <p:cNvSpPr txBox="1">
            <a:spLocks/>
          </p:cNvSpPr>
          <p:nvPr/>
        </p:nvSpPr>
        <p:spPr>
          <a:xfrm>
            <a:off x="6816580" y="1714295"/>
            <a:ext cx="2585633" cy="687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100" dirty="0" err="1"/>
              <a:t>Propagation</a:t>
            </a:r>
            <a:r>
              <a:rPr lang="es-ES" sz="2100" dirty="0"/>
              <a:t> </a:t>
            </a:r>
            <a:r>
              <a:rPr lang="es-ES" sz="2100" dirty="0" err="1"/>
              <a:t>of</a:t>
            </a:r>
            <a:r>
              <a:rPr lang="es-ES" sz="2100" dirty="0"/>
              <a:t> </a:t>
            </a:r>
            <a:r>
              <a:rPr lang="es-ES" sz="2100" dirty="0" err="1"/>
              <a:t>independent</a:t>
            </a:r>
            <a:r>
              <a:rPr lang="es-ES" sz="2100" dirty="0"/>
              <a:t> </a:t>
            </a:r>
            <a:r>
              <a:rPr lang="es-ES" sz="2100" dirty="0" err="1"/>
              <a:t>errors</a:t>
            </a:r>
            <a:endParaRPr lang="es-ES" sz="2100" u="sng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E51C73CA-E4E1-AEE8-8AA8-41D4B66F7D4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6096000" y="2058127"/>
            <a:ext cx="720580" cy="0"/>
          </a:xfrm>
          <a:prstGeom prst="straightConnector1">
            <a:avLst/>
          </a:prstGeom>
          <a:noFill/>
          <a:ln w="6345" cap="flat">
            <a:solidFill>
              <a:srgbClr val="E5034E"/>
            </a:solidFill>
            <a:prstDash val="solid"/>
            <a:miter/>
            <a:tailEnd type="arrow"/>
          </a:ln>
        </p:spPr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70F88268-01C2-F581-843F-73E24E410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804"/>
          <a:stretch/>
        </p:blipFill>
        <p:spPr>
          <a:xfrm>
            <a:off x="-71120" y="3119224"/>
            <a:ext cx="12148870" cy="1609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31F2104-D778-56AE-86CF-DE680531D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96"/>
          <a:stretch/>
        </p:blipFill>
        <p:spPr>
          <a:xfrm>
            <a:off x="0" y="3291284"/>
            <a:ext cx="12056114" cy="35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contenido 1">
                <a:extLst>
                  <a:ext uri="{FF2B5EF4-FFF2-40B4-BE49-F238E27FC236}">
                    <a16:creationId xmlns:a16="http://schemas.microsoft.com/office/drawing/2014/main" id="{124C7024-FDBD-4A4C-AA17-144E3C38CC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3" y="1330779"/>
                <a:ext cx="5861856" cy="540253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Around 5 million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burn annually in the world</a:t>
                </a:r>
              </a:p>
              <a:p>
                <a:r>
                  <a:rPr lang="en-GB" dirty="0"/>
                  <a:t>EU countries 2020</a:t>
                </a:r>
              </a:p>
              <a:p>
                <a:pPr lvl="1"/>
                <a:r>
                  <a:rPr lang="en-GB" dirty="0"/>
                  <a:t>Total burnt area</a:t>
                </a:r>
              </a:p>
              <a:p>
                <a:pPr lvl="1"/>
                <a:r>
                  <a:rPr lang="en-GB" dirty="0"/>
                  <a:t>Cumulative area of fires</a:t>
                </a:r>
              </a:p>
              <a:p>
                <a:r>
                  <a:rPr lang="en-GB" dirty="0"/>
                  <a:t>surpassed 2008-2019 average values</a:t>
                </a:r>
              </a:p>
              <a:p>
                <a:r>
                  <a:rPr lang="en-GB" dirty="0"/>
                  <a:t>2% of European fires are </a:t>
                </a:r>
                <a:r>
                  <a:rPr lang="en-GB" b="1" dirty="0">
                    <a:solidFill>
                      <a:schemeClr val="accent1"/>
                    </a:solidFill>
                  </a:rPr>
                  <a:t>crown fires </a:t>
                </a:r>
                <a:r>
                  <a:rPr lang="en-GB" dirty="0">
                    <a:sym typeface="Wingdings" panose="05000000000000000000" pitchFamily="2" charset="2"/>
                  </a:rPr>
                  <a:t> extreme  most damages</a:t>
                </a:r>
              </a:p>
              <a:p>
                <a:pPr lvl="1"/>
                <a:r>
                  <a:rPr lang="en-GB" dirty="0"/>
                  <a:t>Europe 2000-2017</a:t>
                </a:r>
              </a:p>
              <a:p>
                <a:pPr lvl="2"/>
                <a:r>
                  <a:rPr lang="en-GB" dirty="0"/>
                  <a:t>480,000 burnt ha/year</a:t>
                </a:r>
              </a:p>
              <a:p>
                <a:pPr lvl="2"/>
                <a:r>
                  <a:rPr lang="en-GB" dirty="0"/>
                  <a:t>3 billion euros/year</a:t>
                </a:r>
              </a:p>
              <a:p>
                <a:pPr lvl="2"/>
                <a:r>
                  <a:rPr lang="en-GB" dirty="0"/>
                  <a:t>34 people/year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Marcador de contenido 1">
                <a:extLst>
                  <a:ext uri="{FF2B5EF4-FFF2-40B4-BE49-F238E27FC236}">
                    <a16:creationId xmlns:a16="http://schemas.microsoft.com/office/drawing/2014/main" id="{124C7024-FDBD-4A4C-AA17-144E3C38CC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3" y="1330779"/>
                <a:ext cx="5861856" cy="5402530"/>
              </a:xfrm>
              <a:blipFill>
                <a:blip r:embed="rId3"/>
                <a:stretch>
                  <a:fillRect l="-1873" t="-1917" b="-10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ítulo 2">
            <a:extLst>
              <a:ext uri="{FF2B5EF4-FFF2-40B4-BE49-F238E27FC236}">
                <a16:creationId xmlns:a16="http://schemas.microsoft.com/office/drawing/2014/main" id="{B7193CA0-1BFA-4821-A5B6-C04BFFB1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903F5A62-AB95-4BAD-8B62-CE316305D180}"/>
              </a:ext>
            </a:extLst>
          </p:cNvPr>
          <p:cNvSpPr txBox="1">
            <a:spLocks/>
          </p:cNvSpPr>
          <p:nvPr/>
        </p:nvSpPr>
        <p:spPr>
          <a:xfrm>
            <a:off x="8091545" y="723134"/>
            <a:ext cx="3082635" cy="203698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/>
              <a:t>Improving </a:t>
            </a:r>
            <a:r>
              <a:rPr lang="es-ES" dirty="0"/>
              <a:t>actual </a:t>
            </a:r>
            <a:r>
              <a:rPr lang="es-ES" dirty="0" err="1"/>
              <a:t>efforts</a:t>
            </a:r>
            <a:r>
              <a:rPr lang="es-ES" dirty="0"/>
              <a:t> to </a:t>
            </a:r>
            <a:r>
              <a:rPr lang="es-ES" dirty="0" err="1"/>
              <a:t>prevent</a:t>
            </a:r>
            <a:r>
              <a:rPr lang="es-ES" dirty="0"/>
              <a:t> </a:t>
            </a:r>
            <a:r>
              <a:rPr lang="es-ES"/>
              <a:t>and contain crown </a:t>
            </a:r>
            <a:r>
              <a:rPr lang="es-ES" dirty="0" err="1"/>
              <a:t>wildland</a:t>
            </a:r>
            <a:r>
              <a:rPr lang="es-ES" dirty="0"/>
              <a:t> </a:t>
            </a:r>
            <a:r>
              <a:rPr lang="es-ES" dirty="0" err="1"/>
              <a:t>fires</a:t>
            </a:r>
            <a:r>
              <a:rPr lang="es-ES" dirty="0"/>
              <a:t> in </a:t>
            </a:r>
            <a:r>
              <a:rPr lang="es-ES" dirty="0" err="1"/>
              <a:t>Europe</a:t>
            </a:r>
            <a:endParaRPr lang="en-GB" dirty="0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DAC594F-4C73-46AA-B4C4-11795DF94894}"/>
              </a:ext>
            </a:extLst>
          </p:cNvPr>
          <p:cNvSpPr/>
          <p:nvPr/>
        </p:nvSpPr>
        <p:spPr>
          <a:xfrm>
            <a:off x="6564082" y="1131348"/>
            <a:ext cx="1306285" cy="881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4D93BB-2BA5-AF15-5001-6D8808BF3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082" y="3358589"/>
            <a:ext cx="5374482" cy="2942528"/>
          </a:xfrm>
          <a:prstGeom prst="rect">
            <a:avLst/>
          </a:prstGeom>
          <a:noFill/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EC441B9C-45D2-BC1C-E7AD-F7D207F17F90}"/>
              </a:ext>
            </a:extLst>
          </p:cNvPr>
          <p:cNvSpPr/>
          <p:nvPr/>
        </p:nvSpPr>
        <p:spPr>
          <a:xfrm flipH="1">
            <a:off x="6780222" y="5328679"/>
            <a:ext cx="1692726" cy="5143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51CF50A-A3CB-EC4A-825A-1873F5D7B214}"/>
              </a:ext>
            </a:extLst>
          </p:cNvPr>
          <p:cNvSpPr/>
          <p:nvPr/>
        </p:nvSpPr>
        <p:spPr>
          <a:xfrm flipH="1">
            <a:off x="9792201" y="5328678"/>
            <a:ext cx="1692726" cy="5143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arcador de contenido 1">
            <a:extLst>
              <a:ext uri="{FF2B5EF4-FFF2-40B4-BE49-F238E27FC236}">
                <a16:creationId xmlns:a16="http://schemas.microsoft.com/office/drawing/2014/main" id="{B36BDF52-CB37-59F8-7B58-85F2E937643E}"/>
              </a:ext>
            </a:extLst>
          </p:cNvPr>
          <p:cNvSpPr txBox="1">
            <a:spLocks/>
          </p:cNvSpPr>
          <p:nvPr/>
        </p:nvSpPr>
        <p:spPr>
          <a:xfrm>
            <a:off x="7870367" y="6382269"/>
            <a:ext cx="2852055" cy="35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1200"/>
              <a:t>Source: Phd Thesis (M.L. Pettinari, 2015).</a:t>
            </a:r>
            <a:endParaRPr lang="en-GB" sz="1200" dirty="0"/>
          </a:p>
        </p:txBody>
      </p:sp>
      <p:sp>
        <p:nvSpPr>
          <p:cNvPr id="10" name="Título 2">
            <a:extLst>
              <a:ext uri="{FF2B5EF4-FFF2-40B4-BE49-F238E27FC236}">
                <a16:creationId xmlns:a16="http://schemas.microsoft.com/office/drawing/2014/main" id="{B55AD656-7373-3499-CAD1-CEDD09597951}"/>
              </a:ext>
            </a:extLst>
          </p:cNvPr>
          <p:cNvSpPr txBox="1">
            <a:spLocks/>
          </p:cNvSpPr>
          <p:nvPr/>
        </p:nvSpPr>
        <p:spPr>
          <a:xfrm>
            <a:off x="7870367" y="3084957"/>
            <a:ext cx="3714401" cy="384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Key element: fuel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9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8" y="-528119"/>
            <a:ext cx="11772899" cy="1706356"/>
          </a:xfrm>
        </p:spPr>
        <p:txBody>
          <a:bodyPr anchor="ctr">
            <a:normAutofit/>
          </a:bodyPr>
          <a:lstStyle/>
          <a:p>
            <a:r>
              <a:rPr lang="en-GB" dirty="0"/>
              <a:t>Final results: uncertainty maps on canopy parameters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0D2ABA1-4263-B2E6-9B9B-FD8093135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64" r="65794"/>
          <a:stretch/>
        </p:blipFill>
        <p:spPr>
          <a:xfrm>
            <a:off x="-6363" y="875030"/>
            <a:ext cx="4558692" cy="39017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FC725E-96DB-44E5-976B-5B5409854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7" t="51464" r="32544"/>
          <a:stretch/>
        </p:blipFill>
        <p:spPr>
          <a:xfrm>
            <a:off x="4129731" y="3073649"/>
            <a:ext cx="4248783" cy="37176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0E6A7D-5D04-A79B-D171-448ED5813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82" b="97286"/>
          <a:stretch/>
        </p:blipFill>
        <p:spPr>
          <a:xfrm>
            <a:off x="7751433" y="678815"/>
            <a:ext cx="4523750" cy="2144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421613B-3FB6-9C49-614B-0CD59DF07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82" b="97286"/>
          <a:stretch/>
        </p:blipFill>
        <p:spPr>
          <a:xfrm>
            <a:off x="-49852" y="682552"/>
            <a:ext cx="4523750" cy="21448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744AF3B-DE82-9115-B8D3-B05BEF21F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" t="548" r="65482" b="97286"/>
          <a:stretch/>
        </p:blipFill>
        <p:spPr>
          <a:xfrm>
            <a:off x="4133217" y="2915919"/>
            <a:ext cx="4384995" cy="1711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60C88C-7D99-F07D-0431-403E7160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57" t="51464"/>
          <a:stretch/>
        </p:blipFill>
        <p:spPr>
          <a:xfrm>
            <a:off x="7916543" y="875030"/>
            <a:ext cx="4248784" cy="3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6D715FD-E60B-034A-D5E2-8EF8A3EA0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4741643"/>
            <a:ext cx="2701435" cy="151955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80644" y="422277"/>
            <a:ext cx="10515598" cy="647246"/>
          </a:xfrm>
        </p:spPr>
        <p:txBody>
          <a:bodyPr/>
          <a:lstStyle/>
          <a:p>
            <a:pPr lvl="0"/>
            <a:r>
              <a:rPr lang="en-GB"/>
              <a:t>Discussion and conclusions</a:t>
            </a:r>
            <a:endParaRPr lang="en-GB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51765" y="1454527"/>
            <a:ext cx="8004556" cy="540347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accent1"/>
                </a:solidFill>
              </a:rPr>
              <a:t>We wanted to help preventing </a:t>
            </a:r>
            <a:r>
              <a:rPr lang="en-GB" sz="2600" b="1" u="sng" dirty="0">
                <a:solidFill>
                  <a:schemeClr val="accent1"/>
                </a:solidFill>
              </a:rPr>
              <a:t>crown fires</a:t>
            </a:r>
            <a:r>
              <a:rPr lang="en-GB" sz="2600" b="1" dirty="0">
                <a:solidFill>
                  <a:schemeClr val="accent1"/>
                </a:solidFill>
              </a:rPr>
              <a:t>, the most severe, by creating </a:t>
            </a:r>
            <a:r>
              <a:rPr lang="en-GB" sz="2600" b="1" u="sng" dirty="0">
                <a:solidFill>
                  <a:schemeClr val="accent1"/>
                </a:solidFill>
              </a:rPr>
              <a:t>pixel-level maps</a:t>
            </a:r>
            <a:r>
              <a:rPr lang="en-GB" sz="2600" b="1" dirty="0">
                <a:solidFill>
                  <a:schemeClr val="accent1"/>
                </a:solidFill>
              </a:rPr>
              <a:t> on canopy fuel parameters: canopy mean height, canopy cover, canopy base height</a:t>
            </a:r>
          </a:p>
          <a:p>
            <a:r>
              <a:rPr lang="en-GB" sz="2600" dirty="0"/>
              <a:t>Key technology: </a:t>
            </a:r>
            <a:r>
              <a:rPr lang="en-GB" sz="2600" b="1" dirty="0">
                <a:solidFill>
                  <a:schemeClr val="accent1"/>
                </a:solidFill>
              </a:rPr>
              <a:t>GEDI LiDAR</a:t>
            </a:r>
            <a:r>
              <a:rPr lang="en-GB" sz="2600" dirty="0"/>
              <a:t> (vertical structure of fuel types) both discrete and full-waveform</a:t>
            </a:r>
          </a:p>
          <a:p>
            <a:r>
              <a:rPr lang="en-GB" sz="2600" dirty="0"/>
              <a:t>Currently working on similar approaches to derive canopy bulk density </a:t>
            </a:r>
            <a:r>
              <a:rPr lang="en-GB" sz="2600" dirty="0">
                <a:sym typeface="Wingdings" panose="05000000000000000000" pitchFamily="2" charset="2"/>
              </a:rPr>
              <a:t> raw GEDI waveform</a:t>
            </a:r>
            <a:endParaRPr lang="en-GB" sz="2600" dirty="0"/>
          </a:p>
          <a:p>
            <a:endParaRPr lang="en-GB" sz="2600" dirty="0"/>
          </a:p>
        </p:txBody>
      </p:sp>
      <p:pic>
        <p:nvPicPr>
          <p:cNvPr id="3" name="Imagen 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D4FFAA7-2A65-17E7-0838-731ACA36F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187" y="1209005"/>
            <a:ext cx="3004672" cy="4657241"/>
          </a:xfrm>
          <a:prstGeom prst="rect">
            <a:avLst/>
          </a:prstGeom>
        </p:spPr>
      </p:pic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id="{B493CE4C-3B39-53B3-5D44-325E515BF9C0}"/>
              </a:ext>
            </a:extLst>
          </p:cNvPr>
          <p:cNvSpPr txBox="1">
            <a:spLocks/>
          </p:cNvSpPr>
          <p:nvPr/>
        </p:nvSpPr>
        <p:spPr>
          <a:xfrm>
            <a:off x="2771614" y="5349226"/>
            <a:ext cx="6648772" cy="6368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Inria Sans (Cuerpo)"/>
              </a:rPr>
              <a:t>Elena Aragoneses: e.aragoneses@uah.es</a:t>
            </a:r>
          </a:p>
        </p:txBody>
      </p:sp>
    </p:spTree>
    <p:extLst>
      <p:ext uri="{BB962C8B-B14F-4D97-AF65-F5344CB8AC3E}">
        <p14:creationId xmlns:p14="http://schemas.microsoft.com/office/powerpoint/2010/main" val="268247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D8C721A1-2514-0179-7801-843DE89B8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497"/>
            <a:ext cx="6690083" cy="562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6EA3BFB6-7F9F-4281-BAD0-22684CDB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377"/>
            <a:ext cx="10515598" cy="647246"/>
          </a:xfrm>
        </p:spPr>
        <p:txBody>
          <a:bodyPr>
            <a:normAutofit fontScale="90000"/>
          </a:bodyPr>
          <a:lstStyle/>
          <a:p>
            <a:r>
              <a:rPr lang="en-GB" dirty="0"/>
              <a:t>European fuel </a:t>
            </a:r>
            <a:r>
              <a:rPr lang="en-GB"/>
              <a:t>mapping background for fire risk prevention</a:t>
            </a:r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AE49C74-F7B1-1AF9-361A-A6CA13AAAC95}"/>
              </a:ext>
            </a:extLst>
          </p:cNvPr>
          <p:cNvSpPr txBox="1"/>
          <p:nvPr/>
        </p:nvSpPr>
        <p:spPr>
          <a:xfrm>
            <a:off x="729712" y="6438909"/>
            <a:ext cx="899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Aragoneses et al</a:t>
            </a:r>
            <a:r>
              <a:rPr lang="it-IT" sz="1800"/>
              <a:t>. 2023 </a:t>
            </a:r>
            <a:r>
              <a:rPr lang="en-GB"/>
              <a:t>https://doi.org/10.5194/essd-15-1287-2023</a:t>
            </a:r>
            <a:endParaRPr lang="it-IT" sz="1800" dirty="0"/>
          </a:p>
        </p:txBody>
      </p:sp>
      <p:pic>
        <p:nvPicPr>
          <p:cNvPr id="2" name="Imagen 79">
            <a:extLst>
              <a:ext uri="{FF2B5EF4-FFF2-40B4-BE49-F238E27FC236}">
                <a16:creationId xmlns:a16="http://schemas.microsoft.com/office/drawing/2014/main" id="{E38F49CE-5E67-7383-77C8-C965F58E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37" y="1191612"/>
            <a:ext cx="5517693" cy="52045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8CDC6110-C921-14B0-29C3-40C0078E7B8C}"/>
              </a:ext>
            </a:extLst>
          </p:cNvPr>
          <p:cNvSpPr txBox="1">
            <a:spLocks/>
          </p:cNvSpPr>
          <p:nvPr/>
        </p:nvSpPr>
        <p:spPr>
          <a:xfrm>
            <a:off x="9433153" y="3793862"/>
            <a:ext cx="2758847" cy="12736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solidFill>
                  <a:srgbClr val="E5034E"/>
                </a:solidFill>
              </a:rPr>
              <a:t>Hierarchical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solidFill>
                  <a:srgbClr val="E5034E"/>
                </a:solidFill>
              </a:rPr>
              <a:t>Europe’s diversity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>
                <a:solidFill>
                  <a:srgbClr val="E5034E"/>
                </a:solidFill>
              </a:rPr>
              <a:t>Surface and crown fuels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76E9CFE-8D76-7297-E445-CB0AF4CFE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" y="924998"/>
            <a:ext cx="2756562" cy="10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8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37708" y="1218139"/>
            <a:ext cx="3816925" cy="4955721"/>
          </a:xfrm>
        </p:spPr>
        <p:txBody>
          <a:bodyPr/>
          <a:lstStyle/>
          <a:p>
            <a:r>
              <a:rPr lang="en-GB" b="1" dirty="0">
                <a:solidFill>
                  <a:schemeClr val="accent1"/>
                </a:solidFill>
                <a:sym typeface="Wingdings" panose="05000000000000000000" pitchFamily="2" charset="2"/>
              </a:rPr>
              <a:t>Fuel parameters: </a:t>
            </a:r>
            <a:r>
              <a:rPr lang="en-GB" dirty="0"/>
              <a:t>Numerical values required to model the fuel fire behaviour (height, fuel load, particle size, etcetera)</a:t>
            </a:r>
          </a:p>
          <a:p>
            <a:r>
              <a:rPr lang="en-GB" b="1" dirty="0">
                <a:solidFill>
                  <a:schemeClr val="accent1"/>
                </a:solidFill>
              </a:rPr>
              <a:t>Why are they necessary? </a:t>
            </a:r>
            <a:r>
              <a:rPr lang="en-GB" dirty="0"/>
              <a:t>They serve to model fire behaviour </a:t>
            </a:r>
            <a:r>
              <a:rPr lang="en-GB" dirty="0">
                <a:sym typeface="Wingdings" panose="05000000000000000000" pitchFamily="2" charset="2"/>
              </a:rPr>
              <a:t> prevent fire risk</a:t>
            </a:r>
            <a:endParaRPr lang="en-GB" dirty="0"/>
          </a:p>
          <a:p>
            <a:endParaRPr lang="en-GB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EA3BFB6-7F9F-4281-BAD0-22684CDB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fire behaviour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023E88D-283C-F4E7-EA92-DDB539975573}"/>
              </a:ext>
            </a:extLst>
          </p:cNvPr>
          <p:cNvSpPr txBox="1">
            <a:spLocks/>
          </p:cNvSpPr>
          <p:nvPr/>
        </p:nvSpPr>
        <p:spPr>
          <a:xfrm>
            <a:off x="6552171" y="1636569"/>
            <a:ext cx="5040087" cy="372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Imagen 9" descr="Gráfico de superficie&#10;&#10;Descripción generada automáticamente con confianza baja">
            <a:extLst>
              <a:ext uri="{FF2B5EF4-FFF2-40B4-BE49-F238E27FC236}">
                <a16:creationId xmlns:a16="http://schemas.microsoft.com/office/drawing/2014/main" id="{1C9B7733-F245-6694-9721-D5F79486F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3" r="29940"/>
          <a:stretch/>
        </p:blipFill>
        <p:spPr>
          <a:xfrm>
            <a:off x="5253644" y="1085850"/>
            <a:ext cx="5659419" cy="54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7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829" y="438605"/>
            <a:ext cx="8175169" cy="647246"/>
          </a:xfrm>
        </p:spPr>
        <p:txBody>
          <a:bodyPr anchor="ctr">
            <a:normAutofit fontScale="90000"/>
          </a:bodyPr>
          <a:lstStyle/>
          <a:p>
            <a:r>
              <a:rPr lang="en-GB"/>
              <a:t>First assignment </a:t>
            </a:r>
            <a:r>
              <a:rPr lang="en-GB" dirty="0"/>
              <a:t>of standard </a:t>
            </a:r>
            <a:r>
              <a:rPr lang="en-GB"/>
              <a:t>fuel models</a:t>
            </a:r>
            <a:endParaRPr lang="en-GB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FC4A99-C6C1-F4DD-FC52-50D4E10F7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66" y="1463674"/>
            <a:ext cx="4196182" cy="49557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Crosswalk</a:t>
            </a:r>
            <a:r>
              <a:rPr lang="en-GB" dirty="0"/>
              <a:t> from </a:t>
            </a:r>
            <a:r>
              <a:rPr lang="en-GB" dirty="0" err="1"/>
              <a:t>FirEUrisk</a:t>
            </a:r>
            <a:r>
              <a:rPr lang="en-GB" dirty="0"/>
              <a:t> fuel types to FBFM fuel models (Scott and Burgan, 2005)</a:t>
            </a:r>
          </a:p>
          <a:p>
            <a:r>
              <a:rPr lang="en-GB" dirty="0">
                <a:effectLst/>
                <a:latin typeface="Arial" panose="020B0604020202020204" pitchFamily="34" charset="0"/>
              </a:rPr>
              <a:t>Use of </a:t>
            </a:r>
            <a:r>
              <a:rPr lang="en-GB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expert knowledge</a:t>
            </a:r>
          </a:p>
          <a:p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</a:rPr>
              <a:t>Only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</a:rPr>
              <a:t>surface</a:t>
            </a: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</a:rPr>
              <a:t> fuels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02633E-613F-D902-35F9-82D5F38E9076}"/>
              </a:ext>
            </a:extLst>
          </p:cNvPr>
          <p:cNvSpPr txBox="1"/>
          <p:nvPr/>
        </p:nvSpPr>
        <p:spPr>
          <a:xfrm>
            <a:off x="4854796" y="6503463"/>
            <a:ext cx="8997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Aragoneses et al</a:t>
            </a:r>
            <a:r>
              <a:rPr lang="it-IT" sz="1800"/>
              <a:t>. 2023 </a:t>
            </a:r>
            <a:r>
              <a:rPr lang="en-GB"/>
              <a:t>https://doi.org/10.5194/essd-15-1287-2023</a:t>
            </a:r>
            <a:endParaRPr lang="it-IT" sz="1800" dirty="0"/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3FC78A57-4D74-74B4-5867-1C0289090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79" y="986101"/>
            <a:ext cx="6700338" cy="556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3566835-F4A2-491A-96C5-1435E99EB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165" y="1909899"/>
            <a:ext cx="5430155" cy="5527221"/>
          </a:xfrm>
        </p:spPr>
        <p:txBody>
          <a:bodyPr>
            <a:normAutofit/>
          </a:bodyPr>
          <a:lstStyle/>
          <a:p>
            <a:r>
              <a:rPr lang="en-GB" b="1" dirty="0"/>
              <a:t>Parameterize European </a:t>
            </a:r>
            <a:r>
              <a:rPr lang="en-GB" b="1" dirty="0">
                <a:solidFill>
                  <a:schemeClr val="tx2"/>
                </a:solidFill>
              </a:rPr>
              <a:t>forest</a:t>
            </a:r>
            <a:r>
              <a:rPr lang="en-GB" b="1" dirty="0"/>
              <a:t> </a:t>
            </a:r>
            <a:r>
              <a:rPr lang="en-GB" b="1" dirty="0">
                <a:solidFill>
                  <a:schemeClr val="accent1"/>
                </a:solidFill>
              </a:rPr>
              <a:t>canopy</a:t>
            </a:r>
            <a:r>
              <a:rPr lang="en-GB" b="1" dirty="0"/>
              <a:t> fuels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b="1" dirty="0"/>
              <a:t> Serve for fire </a:t>
            </a:r>
            <a:r>
              <a:rPr lang="en-GB" b="1" dirty="0">
                <a:solidFill>
                  <a:schemeClr val="accent1"/>
                </a:solidFill>
              </a:rPr>
              <a:t>behaviour and propagation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b="1" dirty="0">
                <a:solidFill>
                  <a:schemeClr val="accent1"/>
                </a:solidFill>
                <a:sym typeface="Wingdings" panose="05000000000000000000" pitchFamily="2" charset="2"/>
              </a:rPr>
              <a:t> Reduce fire risk in Europe associated to crown fires</a:t>
            </a:r>
          </a:p>
          <a:p>
            <a:r>
              <a:rPr lang="en-GB" dirty="0">
                <a:sym typeface="Wingdings" panose="05000000000000000000" pitchFamily="2" charset="2"/>
              </a:rPr>
              <a:t>Approach: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800" dirty="0"/>
              <a:t>Create continuous maps of European forest canopy fuel parameters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4A7330D-A1AE-4FD1-8B82-62074082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65" y="914400"/>
            <a:ext cx="10515598" cy="647246"/>
          </a:xfrm>
        </p:spPr>
        <p:txBody>
          <a:bodyPr/>
          <a:lstStyle/>
          <a:p>
            <a:r>
              <a:rPr lang="en-GB" dirty="0"/>
              <a:t>Objective</a:t>
            </a:r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31C5250B-1AA0-72AE-2D06-7C46EC8D1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5" y="1239520"/>
            <a:ext cx="4704080" cy="47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10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48C793D1-6F17-3E74-6B2A-84E2E0A51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330779"/>
            <a:ext cx="5660569" cy="4955721"/>
          </a:xfrm>
        </p:spPr>
        <p:txBody>
          <a:bodyPr>
            <a:normAutofit lnSpcReduction="10000"/>
          </a:bodyPr>
          <a:lstStyle/>
          <a:p>
            <a:r>
              <a:rPr lang="en-GB"/>
              <a:t>Height from the ground to a forest stand's canopy bottom </a:t>
            </a:r>
            <a:r>
              <a:rPr lang="en-GB">
                <a:sym typeface="Wingdings" panose="05000000000000000000" pitchFamily="2" charset="2"/>
              </a:rPr>
              <a:t> transferability from surface to canopy fuels (surface to canopy fires: the most extreme)   </a:t>
            </a:r>
            <a:r>
              <a:rPr lang="en-GB" b="1">
                <a:sym typeface="Wingdings" panose="05000000000000000000" pitchFamily="2" charset="2"/>
              </a:rPr>
              <a:t>altura de base de copa</a:t>
            </a:r>
          </a:p>
          <a:p>
            <a:r>
              <a:rPr lang="en-GB">
                <a:sym typeface="Wingdings" panose="05000000000000000000" pitchFamily="2" charset="2"/>
              </a:rPr>
              <a:t>Lower the canopy base height + higher the understory  more transferability potential  </a:t>
            </a:r>
            <a:r>
              <a:rPr lang="en-GB">
                <a:solidFill>
                  <a:srgbClr val="FF0000"/>
                </a:solidFill>
                <a:sym typeface="Wingdings" panose="05000000000000000000" pitchFamily="2" charset="2"/>
              </a:rPr>
              <a:t>more risk of canopy fire (extreme fire)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Length of CBH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Presence of understory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Flame length</a:t>
            </a:r>
            <a:endParaRPr lang="en-GB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1A45CCD-46E8-BF14-5CB6-6772108DB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Canopy base height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C5CFB60-DF8E-04BF-622F-B6EDE9169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1"/>
          <a:stretch/>
        </p:blipFill>
        <p:spPr>
          <a:xfrm>
            <a:off x="6743700" y="-11870"/>
            <a:ext cx="5448300" cy="686987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33E8231-0366-7579-0D72-9C429331D39F}"/>
              </a:ext>
            </a:extLst>
          </p:cNvPr>
          <p:cNvSpPr/>
          <p:nvPr/>
        </p:nvSpPr>
        <p:spPr>
          <a:xfrm>
            <a:off x="10042074" y="4300311"/>
            <a:ext cx="1730826" cy="10123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69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6C12E7C-10B3-4EBF-B29C-94A2F039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38605"/>
            <a:ext cx="10515598" cy="647246"/>
          </a:xfrm>
        </p:spPr>
        <p:txBody>
          <a:bodyPr anchor="ctr">
            <a:normAutofit/>
          </a:bodyPr>
          <a:lstStyle/>
          <a:p>
            <a:r>
              <a:rPr lang="en-GB"/>
              <a:t>Crown fuel parameters and used data</a:t>
            </a:r>
            <a:endParaRPr lang="en-GB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A668F8-0997-871D-6E93-F135E76C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133" y="1428752"/>
            <a:ext cx="5028056" cy="4581749"/>
          </a:xfrm>
        </p:spPr>
        <p:txBody>
          <a:bodyPr>
            <a:normAutofit/>
          </a:bodyPr>
          <a:lstStyle/>
          <a:p>
            <a:r>
              <a:rPr lang="en-GB" dirty="0"/>
              <a:t>Forest canopy fuel parameters to be estimated – </a:t>
            </a:r>
            <a:r>
              <a:rPr lang="en-GB" dirty="0">
                <a:solidFill>
                  <a:schemeClr val="accent1"/>
                </a:solidFill>
              </a:rPr>
              <a:t>useful</a:t>
            </a:r>
            <a:r>
              <a:rPr lang="en-GB" dirty="0"/>
              <a:t> for fire behaviour modelling:</a:t>
            </a:r>
          </a:p>
          <a:p>
            <a:pPr lvl="1"/>
            <a:r>
              <a:rPr lang="en-GB" dirty="0"/>
              <a:t>Canopy mean height </a:t>
            </a:r>
            <a:r>
              <a:rPr lang="en-GB" b="1" dirty="0"/>
              <a:t>– DONE</a:t>
            </a:r>
          </a:p>
          <a:p>
            <a:pPr lvl="1"/>
            <a:r>
              <a:rPr lang="en-GB" dirty="0"/>
              <a:t>Canopy cover </a:t>
            </a:r>
            <a:r>
              <a:rPr lang="en-GB" b="1" dirty="0"/>
              <a:t>- DONE</a:t>
            </a:r>
          </a:p>
          <a:p>
            <a:pPr lvl="1"/>
            <a:r>
              <a:rPr lang="en-GB" dirty="0"/>
              <a:t>Canopy base height </a:t>
            </a:r>
            <a:r>
              <a:rPr lang="en-GB" b="1" dirty="0"/>
              <a:t>– DONE</a:t>
            </a:r>
          </a:p>
          <a:p>
            <a:pPr lvl="1"/>
            <a:r>
              <a:rPr lang="en-GB" dirty="0"/>
              <a:t>Fuel load </a:t>
            </a:r>
            <a:r>
              <a:rPr lang="en-GB" b="1" dirty="0"/>
              <a:t>- ONGOING</a:t>
            </a:r>
          </a:p>
          <a:p>
            <a:pPr lvl="1"/>
            <a:r>
              <a:rPr lang="en-GB" dirty="0"/>
              <a:t>Canopy bulk density </a:t>
            </a:r>
            <a:r>
              <a:rPr lang="en-GB" b="1" dirty="0"/>
              <a:t>- ONGOING</a:t>
            </a: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3249E543-2CD7-C37A-25DC-7CA0FF7E87DC}"/>
              </a:ext>
            </a:extLst>
          </p:cNvPr>
          <p:cNvSpPr txBox="1">
            <a:spLocks/>
          </p:cNvSpPr>
          <p:nvPr/>
        </p:nvSpPr>
        <p:spPr>
          <a:xfrm>
            <a:off x="6416605" y="1398361"/>
            <a:ext cx="5439597" cy="4955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/>
              <a:t>Forest inventory data</a:t>
            </a:r>
          </a:p>
          <a:p>
            <a:pPr lvl="1"/>
            <a:r>
              <a:rPr lang="en-GB"/>
              <a:t>Discrete </a:t>
            </a:r>
            <a:r>
              <a:rPr lang="en-GB" dirty="0"/>
              <a:t>waveforms: </a:t>
            </a:r>
            <a:r>
              <a:rPr lang="en-GB"/>
              <a:t>airborne LiDAR </a:t>
            </a:r>
            <a:r>
              <a:rPr lang="en-GB">
                <a:sym typeface="Wingdings" panose="05000000000000000000" pitchFamily="2" charset="2"/>
              </a:rPr>
              <a:t> calibration of models</a:t>
            </a:r>
            <a:endParaRPr lang="en-GB" dirty="0"/>
          </a:p>
          <a:p>
            <a:pPr lvl="1"/>
            <a:r>
              <a:rPr lang="en-GB" dirty="0"/>
              <a:t>Full-waveforms (continuous pulse of energy): satellite LiDAR (GEDI </a:t>
            </a:r>
            <a:r>
              <a:rPr lang="en-GB"/>
              <a:t>mission) </a:t>
            </a:r>
            <a:r>
              <a:rPr lang="en-GB">
                <a:sym typeface="Wingdings" panose="05000000000000000000" pitchFamily="2" charset="2"/>
              </a:rPr>
              <a:t> interpolation for wall-to-wall maps</a:t>
            </a:r>
            <a:endParaRPr lang="en-GB" dirty="0"/>
          </a:p>
          <a:p>
            <a:pPr lvl="2"/>
            <a:r>
              <a:rPr lang="en-GB" dirty="0"/>
              <a:t>Almost global coverage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D6D6DF-B58B-7391-726E-12C4794AA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539" y="4286301"/>
            <a:ext cx="3988377" cy="17907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A1DF358-06C7-6BA0-4C71-8DFE1D5F4498}"/>
              </a:ext>
            </a:extLst>
          </p:cNvPr>
          <p:cNvSpPr txBox="1"/>
          <p:nvPr/>
        </p:nvSpPr>
        <p:spPr>
          <a:xfrm>
            <a:off x="7540305" y="6050063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https://gedi.umd.edu/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8EE2024-91FF-FFBB-D78E-A3AE6E61C7B1}"/>
              </a:ext>
            </a:extLst>
          </p:cNvPr>
          <p:cNvSpPr/>
          <p:nvPr/>
        </p:nvSpPr>
        <p:spPr>
          <a:xfrm>
            <a:off x="1513121" y="3037841"/>
            <a:ext cx="4205754" cy="1117600"/>
          </a:xfrm>
          <a:prstGeom prst="rect">
            <a:avLst/>
          </a:prstGeom>
          <a:noFill/>
          <a:ln>
            <a:solidFill>
              <a:srgbClr val="E503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3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írculo&#10;&#10;Descripción generada automáticamente">
            <a:extLst>
              <a:ext uri="{FF2B5EF4-FFF2-40B4-BE49-F238E27FC236}">
                <a16:creationId xmlns:a16="http://schemas.microsoft.com/office/drawing/2014/main" id="{5C77EB49-A7C4-093F-9185-0065E042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870"/>
            <a:ext cx="7032356" cy="6858000"/>
          </a:xfrm>
          <a:prstGeom prst="rect">
            <a:avLst/>
          </a:prstGeom>
        </p:spPr>
      </p:pic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694F6925-6520-56B0-9FB5-5A9651E87E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21"/>
          <a:stretch/>
        </p:blipFill>
        <p:spPr>
          <a:xfrm>
            <a:off x="0" y="-23740"/>
            <a:ext cx="5448300" cy="686987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54A76-C631-AB5C-B260-850F2AE68ADA}"/>
              </a:ext>
            </a:extLst>
          </p:cNvPr>
          <p:cNvSpPr/>
          <p:nvPr/>
        </p:nvSpPr>
        <p:spPr>
          <a:xfrm>
            <a:off x="3298374" y="4288441"/>
            <a:ext cx="1730826" cy="10123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47A1315-FF2B-D51D-5E31-6A4DEBBB2E28}"/>
              </a:ext>
            </a:extLst>
          </p:cNvPr>
          <p:cNvSpPr/>
          <p:nvPr/>
        </p:nvSpPr>
        <p:spPr>
          <a:xfrm>
            <a:off x="209734" y="1311561"/>
            <a:ext cx="1730826" cy="10123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7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FirEUrisk">
      <a:dk1>
        <a:srgbClr val="282D49"/>
      </a:dk1>
      <a:lt1>
        <a:sysClr val="window" lastClr="FFFFFF"/>
      </a:lt1>
      <a:dk2>
        <a:srgbClr val="282D49"/>
      </a:dk2>
      <a:lt2>
        <a:srgbClr val="FFFFFF"/>
      </a:lt2>
      <a:accent1>
        <a:srgbClr val="E5034E"/>
      </a:accent1>
      <a:accent2>
        <a:srgbClr val="F0821C"/>
      </a:accent2>
      <a:accent3>
        <a:srgbClr val="F4C722"/>
      </a:accent3>
      <a:accent4>
        <a:srgbClr val="DB2047"/>
      </a:accent4>
      <a:accent5>
        <a:srgbClr val="43AA34"/>
      </a:accent5>
      <a:accent6>
        <a:srgbClr val="C7D300"/>
      </a:accent6>
      <a:hlink>
        <a:srgbClr val="E5034E"/>
      </a:hlink>
      <a:folHlink>
        <a:srgbClr val="E5034E"/>
      </a:folHlink>
    </a:clrScheme>
    <a:fontScheme name="FirEUrisk">
      <a:majorFont>
        <a:latin typeface="Inria Sans"/>
        <a:ea typeface=""/>
        <a:cs typeface=""/>
      </a:majorFont>
      <a:minorFont>
        <a:latin typeface="Inri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rEUrisk_Template" id="{72A48CC9-56AD-47E7-9DAB-D6F60144F616}" vid="{2D64C5D8-8DF1-4FC7-A2D5-1E9491C4556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3985</TotalTime>
  <Words>1044</Words>
  <Application>Microsoft Office PowerPoint</Application>
  <PresentationFormat>Panorámica</PresentationFormat>
  <Paragraphs>177</Paragraphs>
  <Slides>21</Slides>
  <Notes>9</Notes>
  <HiddenSlides>6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Wingdings</vt:lpstr>
      <vt:lpstr>Cambria Math</vt:lpstr>
      <vt:lpstr>Times New Roman</vt:lpstr>
      <vt:lpstr>Inria Sans</vt:lpstr>
      <vt:lpstr>Inria Sans (Cuerpo)</vt:lpstr>
      <vt:lpstr>Calibri</vt:lpstr>
      <vt:lpstr>Arial</vt:lpstr>
      <vt:lpstr>Tema de Office</vt:lpstr>
      <vt:lpstr>Estimating and mapping forest canopy fuel parameters from GEDI LiDAR data in Europe</vt:lpstr>
      <vt:lpstr>Introduction</vt:lpstr>
      <vt:lpstr>European fuel mapping background for fire risk prevention</vt:lpstr>
      <vt:lpstr>Modelling fire behaviour</vt:lpstr>
      <vt:lpstr>First assignment of standard fuel models</vt:lpstr>
      <vt:lpstr>Objective</vt:lpstr>
      <vt:lpstr>Canopy base height</vt:lpstr>
      <vt:lpstr>Crown fuel parameters and used data</vt:lpstr>
      <vt:lpstr>Presentación de PowerPoint</vt:lpstr>
      <vt:lpstr>Presentación de PowerPoint</vt:lpstr>
      <vt:lpstr>Results: CBH reference models by species in SNFI </vt:lpstr>
      <vt:lpstr>Presentación de PowerPoint</vt:lpstr>
      <vt:lpstr>Results: calibration of GEDI with reference data</vt:lpstr>
      <vt:lpstr>Results: CBH GEDI-based model</vt:lpstr>
      <vt:lpstr>Methodology: Interpolation model of GEDI data</vt:lpstr>
      <vt:lpstr>Methodology: regression models</vt:lpstr>
      <vt:lpstr>Results regression models: Example for canopy height</vt:lpstr>
      <vt:lpstr>Final results: wall-to-wall maps on canopy parameters</vt:lpstr>
      <vt:lpstr>Generation of uncertainty maps</vt:lpstr>
      <vt:lpstr>Final results: uncertainty maps on canopy parameters</vt:lpstr>
      <vt:lpstr>Discussion and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Contel Maza</dc:creator>
  <cp:lastModifiedBy>Aragoneses de la Rubia Elena</cp:lastModifiedBy>
  <cp:revision>348</cp:revision>
  <dcterms:created xsi:type="dcterms:W3CDTF">2021-03-18T10:14:32Z</dcterms:created>
  <dcterms:modified xsi:type="dcterms:W3CDTF">2023-11-14T04:49:03Z</dcterms:modified>
</cp:coreProperties>
</file>