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339" r:id="rId3"/>
    <p:sldId id="338" r:id="rId4"/>
    <p:sldId id="344" r:id="rId5"/>
    <p:sldId id="347" r:id="rId6"/>
    <p:sldId id="298" r:id="rId7"/>
    <p:sldId id="296" r:id="rId8"/>
    <p:sldId id="299" r:id="rId9"/>
    <p:sldId id="300" r:id="rId10"/>
    <p:sldId id="294" r:id="rId11"/>
    <p:sldId id="352" r:id="rId12"/>
    <p:sldId id="349" r:id="rId13"/>
    <p:sldId id="350" r:id="rId14"/>
    <p:sldId id="351" r:id="rId15"/>
    <p:sldId id="330" r:id="rId16"/>
    <p:sldId id="317" r:id="rId17"/>
    <p:sldId id="316" r:id="rId18"/>
    <p:sldId id="343" r:id="rId19"/>
    <p:sldId id="342" r:id="rId20"/>
    <p:sldId id="337" r:id="rId21"/>
    <p:sldId id="340" r:id="rId22"/>
    <p:sldId id="272" r:id="rId23"/>
    <p:sldId id="325" r:id="rId24"/>
    <p:sldId id="341" r:id="rId25"/>
    <p:sldId id="326" r:id="rId26"/>
    <p:sldId id="327" r:id="rId27"/>
    <p:sldId id="285" r:id="rId28"/>
    <p:sldId id="353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ondecyt lpt" initials="fl" lastIdx="4" clrIdx="0">
    <p:extLst>
      <p:ext uri="{19B8F6BF-5375-455C-9EA6-DF929625EA0E}">
        <p15:presenceInfo xmlns:p15="http://schemas.microsoft.com/office/powerpoint/2012/main" userId="67a5d0195d128a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FFC000"/>
    <a:srgbClr val="1558A5"/>
    <a:srgbClr val="FAC71D"/>
    <a:srgbClr val="EBC027"/>
    <a:srgbClr val="B9A846"/>
    <a:srgbClr val="6882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6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581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1DE3F-B7A7-47BD-8AFC-328FEF866228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B7DF7-AC4E-42A3-8DF8-21F906A01963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339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671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422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290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184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9372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446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43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955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542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3603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4307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AA975-107C-4588-BCA7-CF207C515EE1}" type="datetimeFigureOut">
              <a:rPr lang="es-ES" smtClean="0"/>
              <a:t>15/11/2023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29396-939C-4282-BB3D-92A54568246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409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0"/>
            <a:ext cx="12192000" cy="6818365"/>
            <a:chOff x="1649420" y="4002617"/>
            <a:chExt cx="6639075" cy="213904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420" y="4014410"/>
              <a:ext cx="2836333" cy="21272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753" y="4002617"/>
              <a:ext cx="3802742" cy="213904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4" name="CuadroTexto 13"/>
          <p:cNvSpPr txBox="1"/>
          <p:nvPr/>
        </p:nvSpPr>
        <p:spPr>
          <a:xfrm>
            <a:off x="3731216" y="5927265"/>
            <a:ext cx="4399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CRISTIÁN ANDRES VERGARA FERNÁNDEZ</a:t>
            </a:r>
            <a:endParaRPr lang="es-ES" b="1" dirty="0">
              <a:solidFill>
                <a:schemeClr val="bg1"/>
              </a:solidFill>
            </a:endParaRPr>
          </a:p>
        </p:txBody>
      </p:sp>
      <p:grpSp>
        <p:nvGrpSpPr>
          <p:cNvPr id="9" name="Grupo 5">
            <a:extLst>
              <a:ext uri="{FF2B5EF4-FFF2-40B4-BE49-F238E27FC236}">
                <a16:creationId xmlns:a16="http://schemas.microsoft.com/office/drawing/2014/main" id="{C3DB6AB8-4222-AC74-4D7C-6FAA0D718E47}"/>
              </a:ext>
            </a:extLst>
          </p:cNvPr>
          <p:cNvGrpSpPr/>
          <p:nvPr/>
        </p:nvGrpSpPr>
        <p:grpSpPr>
          <a:xfrm>
            <a:off x="0" y="0"/>
            <a:ext cx="12192000" cy="2415823"/>
            <a:chOff x="1649420" y="4002617"/>
            <a:chExt cx="6639075" cy="718813"/>
          </a:xfrm>
        </p:grpSpPr>
        <p:pic>
          <p:nvPicPr>
            <p:cNvPr id="11" name="Imagen 1">
              <a:extLst>
                <a:ext uri="{FF2B5EF4-FFF2-40B4-BE49-F238E27FC236}">
                  <a16:creationId xmlns:a16="http://schemas.microsoft.com/office/drawing/2014/main" id="{089C8482-4AEE-4433-54D6-73F6A3439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764"/>
            <a:stretch/>
          </p:blipFill>
          <p:spPr>
            <a:xfrm>
              <a:off x="1649420" y="4014410"/>
              <a:ext cx="2836333" cy="70702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2" name="Imagen 3">
              <a:extLst>
                <a:ext uri="{FF2B5EF4-FFF2-40B4-BE49-F238E27FC236}">
                  <a16:creationId xmlns:a16="http://schemas.microsoft.com/office/drawing/2014/main" id="{F9C9EC31-D008-4D20-2BF1-7BADB8957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96"/>
            <a:stretch/>
          </p:blipFill>
          <p:spPr>
            <a:xfrm>
              <a:off x="4485753" y="4002617"/>
              <a:ext cx="3802742" cy="71881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10" name="CuadroTexto 9"/>
          <p:cNvSpPr txBox="1"/>
          <p:nvPr/>
        </p:nvSpPr>
        <p:spPr>
          <a:xfrm>
            <a:off x="325929" y="145090"/>
            <a:ext cx="11540141" cy="175432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85000"/>
                <a:lumOff val="15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Analysis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of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Spatial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Patterns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and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Modeling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of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Landscape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Dynamics in South-Central Chile: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The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Impact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of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Forest </a:t>
            </a:r>
            <a:r>
              <a:rPr lang="es-CL" sz="36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Plantations</a:t>
            </a:r>
            <a:r>
              <a:rPr lang="es-CL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lang="es-E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264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69EBF-ED51-0AEE-89CA-1D388994DDA5}"/>
              </a:ext>
            </a:extLst>
          </p:cNvPr>
          <p:cNvSpPr txBox="1"/>
          <p:nvPr/>
        </p:nvSpPr>
        <p:spPr>
          <a:xfrm>
            <a:off x="1463040" y="2525347"/>
            <a:ext cx="563880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latin typeface="+mj-lt"/>
                <a:ea typeface="+mj-ea"/>
                <a:cs typeface="+mj-cs"/>
              </a:rPr>
              <a:t>IMPACTS OF FOREST PLANTATIONS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C7E286-14FB-2392-C8DC-0E4D0CFE2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" r="15749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3378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69EBF-ED51-0AEE-89CA-1D388994DDA5}"/>
              </a:ext>
            </a:extLst>
          </p:cNvPr>
          <p:cNvSpPr txBox="1"/>
          <p:nvPr/>
        </p:nvSpPr>
        <p:spPr>
          <a:xfrm>
            <a:off x="243840" y="-285597"/>
            <a:ext cx="916432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FOREST PLANTATION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BDD8A-4C0C-AE5C-90C2-29AB51520382}"/>
              </a:ext>
            </a:extLst>
          </p:cNvPr>
          <p:cNvSpPr txBox="1"/>
          <p:nvPr/>
        </p:nvSpPr>
        <p:spPr>
          <a:xfrm>
            <a:off x="1010666" y="1191561"/>
            <a:ext cx="10167620" cy="384366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Increase the risk of forest fires (</a:t>
            </a:r>
            <a:r>
              <a:rPr lang="en-US" sz="3600" dirty="0" err="1">
                <a:solidFill>
                  <a:schemeClr val="bg1"/>
                </a:solidFill>
              </a:rPr>
              <a:t>Pozo</a:t>
            </a:r>
            <a:r>
              <a:rPr lang="en-US" sz="3600" dirty="0">
                <a:solidFill>
                  <a:schemeClr val="bg1"/>
                </a:solidFill>
              </a:rPr>
              <a:t> et al., 2022, Gómez-González et al., 2018 )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E96B1-832E-C240-2B0E-EED41FBB9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995" y="2675349"/>
            <a:ext cx="7540691" cy="36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03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69EBF-ED51-0AEE-89CA-1D388994DDA5}"/>
              </a:ext>
            </a:extLst>
          </p:cNvPr>
          <p:cNvSpPr txBox="1"/>
          <p:nvPr/>
        </p:nvSpPr>
        <p:spPr>
          <a:xfrm>
            <a:off x="467359" y="-61749"/>
            <a:ext cx="9235441" cy="1392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FOREST PLANTATION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BDD8A-4C0C-AE5C-90C2-29AB51520382}"/>
              </a:ext>
            </a:extLst>
          </p:cNvPr>
          <p:cNvSpPr txBox="1"/>
          <p:nvPr/>
        </p:nvSpPr>
        <p:spPr>
          <a:xfrm>
            <a:off x="467359" y="1125950"/>
            <a:ext cx="11115041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 </a:t>
            </a:r>
            <a:r>
              <a:rPr lang="en-US" sz="3600" dirty="0">
                <a:solidFill>
                  <a:schemeClr val="bg1"/>
                </a:solidFill>
              </a:rPr>
              <a:t>Decrease water availability (Lara et al., 2009, Little et al., 2014)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D1F19DEF-58A3-1BA5-81EF-47CCFD4CA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381" y="2071636"/>
            <a:ext cx="6580139" cy="44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34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69EBF-ED51-0AEE-89CA-1D388994DDA5}"/>
              </a:ext>
            </a:extLst>
          </p:cNvPr>
          <p:cNvSpPr txBox="1"/>
          <p:nvPr/>
        </p:nvSpPr>
        <p:spPr>
          <a:xfrm>
            <a:off x="457200" y="365125"/>
            <a:ext cx="563880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FOREST PLANTATION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BDD8A-4C0C-AE5C-90C2-29AB51520382}"/>
              </a:ext>
            </a:extLst>
          </p:cNvPr>
          <p:cNvSpPr txBox="1"/>
          <p:nvPr/>
        </p:nvSpPr>
        <p:spPr>
          <a:xfrm>
            <a:off x="457200" y="1836515"/>
            <a:ext cx="527526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Decrease diversity (Braun et al., 2018)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Imagen 2">
            <a:extLst>
              <a:ext uri="{FF2B5EF4-FFF2-40B4-BE49-F238E27FC236}">
                <a16:creationId xmlns:a16="http://schemas.microsoft.com/office/drawing/2014/main" id="{FD05D1A4-2B88-4C76-E9AA-81A7A86FA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42" y="493696"/>
            <a:ext cx="4583160" cy="58706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47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869EBF-ED51-0AEE-89CA-1D388994DDA5}"/>
              </a:ext>
            </a:extLst>
          </p:cNvPr>
          <p:cNvSpPr txBox="1"/>
          <p:nvPr/>
        </p:nvSpPr>
        <p:spPr>
          <a:xfrm>
            <a:off x="457200" y="402364"/>
            <a:ext cx="8940800" cy="1242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FOREST PLANTATION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BDD8A-4C0C-AE5C-90C2-29AB51520382}"/>
              </a:ext>
            </a:extLst>
          </p:cNvPr>
          <p:cNvSpPr txBox="1"/>
          <p:nvPr/>
        </p:nvSpPr>
        <p:spPr>
          <a:xfrm>
            <a:off x="457200" y="2047696"/>
            <a:ext cx="4619621" cy="201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</a:rPr>
              <a:t>Increase soil erosion due to clear cut (</a:t>
            </a:r>
            <a:r>
              <a:rPr lang="en-US" sz="3600" dirty="0" err="1">
                <a:solidFill>
                  <a:schemeClr val="bg1"/>
                </a:solidFill>
              </a:rPr>
              <a:t>Aburto</a:t>
            </a:r>
            <a:r>
              <a:rPr lang="en-US" sz="3600" dirty="0">
                <a:solidFill>
                  <a:schemeClr val="bg1"/>
                </a:solidFill>
              </a:rPr>
              <a:t> et al., 2019)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92B64DD6-C00D-ABF7-7221-12E9BCF4D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03" y="2047696"/>
            <a:ext cx="6455097" cy="40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67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A33E757-20B9-301F-6C1E-C2E360E37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53" y="1673745"/>
            <a:ext cx="3252247" cy="264997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ACDA56-E866-714D-20B6-D945467E7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644" y="1042119"/>
            <a:ext cx="5932602" cy="9359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2FB6D5-5F3A-DCE2-3038-8FA398911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356" y="2448734"/>
            <a:ext cx="3908160" cy="39608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4558AF-8730-5F0C-6847-EBBDBC1FC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2976" y="2272208"/>
            <a:ext cx="3566875" cy="40966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D26C7FF-F78D-AD24-0EAA-9437B4108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70" y="4544087"/>
            <a:ext cx="4093526" cy="190098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475AB52A-7AA2-BF0E-E82B-72CE81017761}"/>
              </a:ext>
            </a:extLst>
          </p:cNvPr>
          <p:cNvSpPr txBox="1"/>
          <p:nvPr/>
        </p:nvSpPr>
        <p:spPr>
          <a:xfrm>
            <a:off x="503453" y="-123373"/>
            <a:ext cx="11317072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DISCUSSION RELATED TO THE FUTURE OF FOREST PLANTATIONS IN CHILE</a:t>
            </a:r>
            <a:endParaRPr lang="en-US" sz="4100" b="1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71063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1224C9F-A33A-CAB1-B295-6675E8F05C34}"/>
              </a:ext>
            </a:extLst>
          </p:cNvPr>
          <p:cNvGrpSpPr/>
          <p:nvPr/>
        </p:nvGrpSpPr>
        <p:grpSpPr>
          <a:xfrm>
            <a:off x="-2088655" y="0"/>
            <a:ext cx="6942878" cy="6823456"/>
            <a:chOff x="5012056" y="-34544"/>
            <a:chExt cx="6942878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36E69C-A132-3E73-59BF-9C807CF32E69}"/>
                </a:ext>
              </a:extLst>
            </p:cNvPr>
            <p:cNvSpPr/>
            <p:nvPr/>
          </p:nvSpPr>
          <p:spPr>
            <a:xfrm>
              <a:off x="5012056" y="-34544"/>
              <a:ext cx="3986958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499633-9297-3B78-0EB7-3089E15F7DA8}"/>
                </a:ext>
              </a:extLst>
            </p:cNvPr>
            <p:cNvGrpSpPr/>
            <p:nvPr/>
          </p:nvGrpSpPr>
          <p:grpSpPr>
            <a:xfrm>
              <a:off x="9211734" y="474132"/>
              <a:ext cx="2743200" cy="2874789"/>
              <a:chOff x="9211734" y="474132"/>
              <a:chExt cx="2743200" cy="287478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AC64F3D-4D34-6F6B-6559-6AA69D5EBC3F}"/>
                  </a:ext>
                </a:extLst>
              </p:cNvPr>
              <p:cNvSpPr txBox="1"/>
              <p:nvPr/>
            </p:nvSpPr>
            <p:spPr>
              <a:xfrm>
                <a:off x="9606845" y="474132"/>
                <a:ext cx="857956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15000" dirty="0"/>
                  <a:t>C</a:t>
                </a:r>
                <a:endParaRPr lang="en-US" sz="150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D12D194-1CB8-0C75-C2A8-B6E208A4AA4D}"/>
                  </a:ext>
                </a:extLst>
              </p:cNvPr>
              <p:cNvSpPr txBox="1"/>
              <p:nvPr/>
            </p:nvSpPr>
            <p:spPr>
              <a:xfrm>
                <a:off x="9211734" y="2979589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dirty="0"/>
                  <a:t>SPATIAL SIMULATION</a:t>
                </a:r>
                <a:endParaRPr lang="en-US" dirty="0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63AEB91-6077-47BC-DC9C-90F3FFAE6415}"/>
              </a:ext>
            </a:extLst>
          </p:cNvPr>
          <p:cNvGrpSpPr/>
          <p:nvPr/>
        </p:nvGrpSpPr>
        <p:grpSpPr>
          <a:xfrm>
            <a:off x="-2787585" y="10612"/>
            <a:ext cx="4681789" cy="6858000"/>
            <a:chOff x="4086578" y="0"/>
            <a:chExt cx="4459113" cy="685800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AB40EDB-A968-38FF-AF5A-45F360E1AA6C}"/>
                </a:ext>
              </a:extLst>
            </p:cNvPr>
            <p:cNvGrpSpPr/>
            <p:nvPr/>
          </p:nvGrpSpPr>
          <p:grpSpPr>
            <a:xfrm>
              <a:off x="4086578" y="0"/>
              <a:ext cx="4086578" cy="6858000"/>
              <a:chOff x="3708399" y="0"/>
              <a:chExt cx="4086578" cy="6858000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ECE88D1-2C20-3171-53E3-AB13ED9BDCBD}"/>
                  </a:ext>
                </a:extLst>
              </p:cNvPr>
              <p:cNvSpPr/>
              <p:nvPr/>
            </p:nvSpPr>
            <p:spPr>
              <a:xfrm>
                <a:off x="3708399" y="0"/>
                <a:ext cx="4086578" cy="68580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EFEA36-3F8D-4D0A-14EB-D94478F17AFD}"/>
                  </a:ext>
                </a:extLst>
              </p:cNvPr>
              <p:cNvSpPr txBox="1"/>
              <p:nvPr/>
            </p:nvSpPr>
            <p:spPr>
              <a:xfrm>
                <a:off x="5508978" y="372534"/>
                <a:ext cx="857956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15000" dirty="0"/>
                  <a:t>B</a:t>
                </a:r>
                <a:endParaRPr lang="en-US" sz="150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91C2182-07AB-3D98-FCB3-5FE2FCA97999}"/>
                  </a:ext>
                </a:extLst>
              </p:cNvPr>
              <p:cNvSpPr txBox="1"/>
              <p:nvPr/>
            </p:nvSpPr>
            <p:spPr>
              <a:xfrm>
                <a:off x="4995334" y="2939491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dirty="0"/>
                  <a:t>LOCATION FACTORS</a:t>
                </a:r>
                <a:endParaRPr lang="en-US" dirty="0"/>
              </a:p>
            </p:txBody>
          </p:sp>
        </p:grp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id="{91447C77-5CA1-1E8A-C016-CB6C87B3F57C}"/>
                </a:ext>
              </a:extLst>
            </p:cNvPr>
            <p:cNvSpPr/>
            <p:nvPr/>
          </p:nvSpPr>
          <p:spPr>
            <a:xfrm rot="5400000">
              <a:off x="8212669" y="468489"/>
              <a:ext cx="304800" cy="361244"/>
            </a:xfrm>
            <a:prstGeom prst="triangl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BFD55F-6C32-2216-7B8B-E39976AD3756}"/>
              </a:ext>
            </a:extLst>
          </p:cNvPr>
          <p:cNvGrpSpPr/>
          <p:nvPr/>
        </p:nvGrpSpPr>
        <p:grpSpPr>
          <a:xfrm>
            <a:off x="-2887032" y="0"/>
            <a:ext cx="4334935" cy="6858000"/>
            <a:chOff x="0" y="0"/>
            <a:chExt cx="4447822" cy="6858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EF93DAC-9358-3114-B70B-80D1635D3EB6}"/>
                </a:ext>
              </a:extLst>
            </p:cNvPr>
            <p:cNvGrpSpPr/>
            <p:nvPr/>
          </p:nvGrpSpPr>
          <p:grpSpPr>
            <a:xfrm>
              <a:off x="0" y="0"/>
              <a:ext cx="4086578" cy="6858000"/>
              <a:chOff x="0" y="0"/>
              <a:chExt cx="4086578" cy="685800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066A8BB-6C1F-CBBA-D2B3-2C840E57E684}"/>
                  </a:ext>
                </a:extLst>
              </p:cNvPr>
              <p:cNvSpPr/>
              <p:nvPr/>
            </p:nvSpPr>
            <p:spPr>
              <a:xfrm>
                <a:off x="0" y="0"/>
                <a:ext cx="4086578" cy="6858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F60D1A-636D-8C77-A042-F46AC4C065F7}"/>
                  </a:ext>
                </a:extLst>
              </p:cNvPr>
              <p:cNvSpPr txBox="1"/>
              <p:nvPr/>
            </p:nvSpPr>
            <p:spPr>
              <a:xfrm>
                <a:off x="1298221" y="225779"/>
                <a:ext cx="857956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15000" dirty="0"/>
                  <a:t>A</a:t>
                </a:r>
                <a:endParaRPr lang="en-US" sz="150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40CA66-3651-5E59-7E66-1B9F1B6B9F54}"/>
                  </a:ext>
                </a:extLst>
              </p:cNvPr>
              <p:cNvSpPr txBox="1"/>
              <p:nvPr/>
            </p:nvSpPr>
            <p:spPr>
              <a:xfrm>
                <a:off x="1044223" y="2939491"/>
                <a:ext cx="2743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dirty="0"/>
                  <a:t>CLUSTER ANALYSIS</a:t>
                </a:r>
                <a:endParaRPr lang="en-US" dirty="0"/>
              </a:p>
            </p:txBody>
          </p:sp>
        </p:grp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E274886-9B24-C07D-534E-C72731A8BAC1}"/>
                </a:ext>
              </a:extLst>
            </p:cNvPr>
            <p:cNvSpPr/>
            <p:nvPr/>
          </p:nvSpPr>
          <p:spPr>
            <a:xfrm rot="5400000">
              <a:off x="4114800" y="468489"/>
              <a:ext cx="304800" cy="361244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DDFD07-4F88-FE0B-A24D-7F9DB0C7DA64}"/>
              </a:ext>
            </a:extLst>
          </p:cNvPr>
          <p:cNvSpPr txBox="1"/>
          <p:nvPr/>
        </p:nvSpPr>
        <p:spPr>
          <a:xfrm>
            <a:off x="5655733" y="2612900"/>
            <a:ext cx="8060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>
                <a:solidFill>
                  <a:schemeClr val="bg1"/>
                </a:solidFill>
              </a:rPr>
              <a:t>OBJECTIVE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30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7D5A733-0EEC-2DF1-32F5-5C20529BDCC8}"/>
              </a:ext>
            </a:extLst>
          </p:cNvPr>
          <p:cNvGrpSpPr/>
          <p:nvPr/>
        </p:nvGrpSpPr>
        <p:grpSpPr>
          <a:xfrm>
            <a:off x="8176495" y="0"/>
            <a:ext cx="3986958" cy="6858000"/>
            <a:chOff x="8117005" y="0"/>
            <a:chExt cx="3986958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36E69C-A132-3E73-59BF-9C807CF32E69}"/>
                </a:ext>
              </a:extLst>
            </p:cNvPr>
            <p:cNvSpPr/>
            <p:nvPr/>
          </p:nvSpPr>
          <p:spPr>
            <a:xfrm>
              <a:off x="8117005" y="0"/>
              <a:ext cx="3986958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C64F3D-4D34-6F6B-6559-6AA69D5EBC3F}"/>
                </a:ext>
              </a:extLst>
            </p:cNvPr>
            <p:cNvSpPr txBox="1"/>
            <p:nvPr/>
          </p:nvSpPr>
          <p:spPr>
            <a:xfrm>
              <a:off x="9491864" y="225778"/>
              <a:ext cx="85795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5000" dirty="0"/>
                <a:t>C</a:t>
              </a:r>
              <a:endParaRPr lang="en-US" sz="15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D12D194-1CB8-0C75-C2A8-B6E208A4AA4D}"/>
                </a:ext>
              </a:extLst>
            </p:cNvPr>
            <p:cNvSpPr txBox="1"/>
            <p:nvPr/>
          </p:nvSpPr>
          <p:spPr>
            <a:xfrm>
              <a:off x="8944434" y="2852213"/>
              <a:ext cx="2743200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err="1">
                  <a:latin typeface="Calibri" panose="020F0502020204030204" pitchFamily="34" charset="0"/>
                </a:rPr>
                <a:t>To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simulate</a:t>
              </a:r>
              <a:r>
                <a:rPr lang="es-ES" sz="2800" b="1" dirty="0">
                  <a:latin typeface="Calibri" panose="020F0502020204030204" pitchFamily="34" charset="0"/>
                </a:rPr>
                <a:t>  </a:t>
              </a:r>
              <a:r>
                <a:rPr lang="es-ES" sz="2800" b="1" dirty="0" err="1">
                  <a:latin typeface="Calibri" panose="020F0502020204030204" pitchFamily="34" charset="0"/>
                </a:rPr>
                <a:t>scenarios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of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land</a:t>
              </a:r>
              <a:r>
                <a:rPr lang="es-ES" sz="2800" b="1" dirty="0">
                  <a:latin typeface="Calibri" panose="020F0502020204030204" pitchFamily="34" charset="0"/>
                </a:rPr>
                <a:t> use/</a:t>
              </a:r>
              <a:r>
                <a:rPr lang="es-ES" sz="2800" b="1" dirty="0" err="1">
                  <a:latin typeface="Calibri" panose="020F0502020204030204" pitchFamily="34" charset="0"/>
                </a:rPr>
                <a:t>change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specially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due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to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the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expansion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of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forest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plantations</a:t>
              </a:r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55CC126-BF69-6408-CCBB-E5192883E2D8}"/>
              </a:ext>
            </a:extLst>
          </p:cNvPr>
          <p:cNvGrpSpPr/>
          <p:nvPr/>
        </p:nvGrpSpPr>
        <p:grpSpPr>
          <a:xfrm>
            <a:off x="3982859" y="0"/>
            <a:ext cx="4558604" cy="6858000"/>
            <a:chOff x="5104604" y="0"/>
            <a:chExt cx="4558604" cy="685800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63AEB91-6077-47BC-DC9C-90F3FFAE6415}"/>
                </a:ext>
              </a:extLst>
            </p:cNvPr>
            <p:cNvGrpSpPr/>
            <p:nvPr/>
          </p:nvGrpSpPr>
          <p:grpSpPr>
            <a:xfrm>
              <a:off x="5104604" y="0"/>
              <a:ext cx="4558604" cy="6858000"/>
              <a:chOff x="5154972" y="0"/>
              <a:chExt cx="4341787" cy="685800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B40EDB-A968-38FF-AF5A-45F360E1AA6C}"/>
                  </a:ext>
                </a:extLst>
              </p:cNvPr>
              <p:cNvGrpSpPr/>
              <p:nvPr/>
            </p:nvGrpSpPr>
            <p:grpSpPr>
              <a:xfrm>
                <a:off x="5154972" y="0"/>
                <a:ext cx="3994178" cy="6858000"/>
                <a:chOff x="4776793" y="0"/>
                <a:chExt cx="3994178" cy="685800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3ECE88D1-2C20-3171-53E3-AB13ED9BDCBD}"/>
                    </a:ext>
                  </a:extLst>
                </p:cNvPr>
                <p:cNvSpPr/>
                <p:nvPr/>
              </p:nvSpPr>
              <p:spPr>
                <a:xfrm>
                  <a:off x="4776793" y="0"/>
                  <a:ext cx="3994178" cy="685800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AEFEA36-3F8D-4D0A-14EB-D94478F17AFD}"/>
                    </a:ext>
                  </a:extLst>
                </p:cNvPr>
                <p:cNvSpPr txBox="1"/>
                <p:nvPr/>
              </p:nvSpPr>
              <p:spPr>
                <a:xfrm>
                  <a:off x="6242477" y="225778"/>
                  <a:ext cx="857956" cy="2400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L" sz="15000" dirty="0"/>
                    <a:t>B</a:t>
                  </a:r>
                  <a:endParaRPr lang="en-US" sz="15000" dirty="0"/>
                </a:p>
              </p:txBody>
            </p:sp>
          </p:grp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91447C77-5CA1-1E8A-C016-CB6C87B3F57C}"/>
                  </a:ext>
                </a:extLst>
              </p:cNvPr>
              <p:cNvSpPr/>
              <p:nvPr/>
            </p:nvSpPr>
            <p:spPr>
              <a:xfrm rot="5400000">
                <a:off x="9163737" y="468489"/>
                <a:ext cx="304800" cy="361244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F8AA2E-C3F8-E729-DD27-767B7A8E7844}"/>
                </a:ext>
              </a:extLst>
            </p:cNvPr>
            <p:cNvSpPr txBox="1"/>
            <p:nvPr/>
          </p:nvSpPr>
          <p:spPr>
            <a:xfrm>
              <a:off x="5528679" y="2652534"/>
              <a:ext cx="4134529" cy="32571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894715" lvl="0" algn="ctr">
                <a:lnSpc>
                  <a:spcPct val="150000"/>
                </a:lnSpc>
                <a:spcBef>
                  <a:spcPts val="825"/>
                </a:spcBef>
                <a:spcAft>
                  <a:spcPts val="0"/>
                </a:spcAft>
                <a:buSzPts val="1100"/>
                <a:tabLst>
                  <a:tab pos="518795" algn="l"/>
                </a:tabLst>
              </a:pPr>
              <a:r>
                <a:rPr lang="es-ES" sz="2800" b="1" dirty="0" err="1">
                  <a:latin typeface="Calibri" panose="020F0502020204030204" pitchFamily="34" charset="0"/>
                </a:rPr>
                <a:t>To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assess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location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factors</a:t>
              </a:r>
              <a:r>
                <a:rPr lang="es-ES" sz="2800" b="1" dirty="0">
                  <a:latin typeface="Calibri" panose="020F0502020204030204" pitchFamily="34" charset="0"/>
                </a:rPr>
                <a:t> relative </a:t>
              </a:r>
              <a:r>
                <a:rPr lang="es-ES" sz="2800" b="1" dirty="0" err="1">
                  <a:latin typeface="Calibri" panose="020F0502020204030204" pitchFamily="34" charset="0"/>
                </a:rPr>
                <a:t>importance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of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forest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plantation</a:t>
              </a:r>
              <a:r>
                <a:rPr lang="es-ES" sz="2800" b="1" dirty="0">
                  <a:latin typeface="Calibri" panose="020F0502020204030204" pitchFamily="34" charset="0"/>
                </a:rPr>
                <a:t> </a:t>
              </a:r>
              <a:r>
                <a:rPr lang="es-ES" sz="2800" b="1" dirty="0" err="1">
                  <a:latin typeface="Calibri" panose="020F0502020204030204" pitchFamily="34" charset="0"/>
                </a:rPr>
                <a:t>expansion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BFD55F-6C32-2216-7B8B-E39976AD3756}"/>
              </a:ext>
            </a:extLst>
          </p:cNvPr>
          <p:cNvGrpSpPr/>
          <p:nvPr/>
        </p:nvGrpSpPr>
        <p:grpSpPr>
          <a:xfrm>
            <a:off x="0" y="0"/>
            <a:ext cx="4334935" cy="6858000"/>
            <a:chOff x="0" y="0"/>
            <a:chExt cx="4447822" cy="685800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EF93DAC-9358-3114-B70B-80D1635D3EB6}"/>
                </a:ext>
              </a:extLst>
            </p:cNvPr>
            <p:cNvGrpSpPr/>
            <p:nvPr/>
          </p:nvGrpSpPr>
          <p:grpSpPr>
            <a:xfrm>
              <a:off x="0" y="0"/>
              <a:ext cx="4308093" cy="6858000"/>
              <a:chOff x="0" y="0"/>
              <a:chExt cx="4308093" cy="6858000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3066A8BB-6C1F-CBBA-D2B3-2C840E57E684}"/>
                  </a:ext>
                </a:extLst>
              </p:cNvPr>
              <p:cNvSpPr/>
              <p:nvPr/>
            </p:nvSpPr>
            <p:spPr>
              <a:xfrm>
                <a:off x="0" y="0"/>
                <a:ext cx="4086578" cy="68580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8F60D1A-636D-8C77-A042-F46AC4C065F7}"/>
                  </a:ext>
                </a:extLst>
              </p:cNvPr>
              <p:cNvSpPr txBox="1"/>
              <p:nvPr/>
            </p:nvSpPr>
            <p:spPr>
              <a:xfrm>
                <a:off x="1298221" y="225779"/>
                <a:ext cx="857956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L" sz="15000" dirty="0"/>
                  <a:t>A</a:t>
                </a:r>
                <a:endParaRPr lang="en-US" sz="15000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F40CA66-3651-5E59-7E66-1B9F1B6B9F54}"/>
                  </a:ext>
                </a:extLst>
              </p:cNvPr>
              <p:cNvSpPr txBox="1"/>
              <p:nvPr/>
            </p:nvSpPr>
            <p:spPr>
              <a:xfrm>
                <a:off x="457440" y="2286656"/>
                <a:ext cx="3850653" cy="4491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896620" lvl="0" algn="ctr">
                  <a:lnSpc>
                    <a:spcPct val="148000"/>
                  </a:lnSpc>
                  <a:spcBef>
                    <a:spcPts val="5"/>
                  </a:spcBef>
                  <a:spcAft>
                    <a:spcPts val="0"/>
                  </a:spcAft>
                  <a:buSzPts val="1100"/>
                  <a:tabLst>
                    <a:tab pos="518795" algn="l"/>
                  </a:tabLst>
                </a:pP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To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identify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meaningful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groups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of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municipalities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based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on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spatial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patterns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of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forest</a:t>
                </a:r>
                <a:r>
                  <a:rPr lang="es-ES" sz="2800" b="1" dirty="0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 </a:t>
                </a:r>
                <a:r>
                  <a:rPr lang="es-ES" sz="2800" b="1" dirty="0" err="1">
                    <a:effectLst/>
                    <a:latin typeface="Calibri" panose="020F0502020204030204" pitchFamily="34" charset="0"/>
                    <a:ea typeface="Symbol" panose="05050102010706020507" pitchFamily="18" charset="2"/>
                    <a:cs typeface="Symbol" panose="05050102010706020507" pitchFamily="18" charset="2"/>
                  </a:rPr>
                  <a:t>plantations</a:t>
                </a:r>
                <a:endParaRPr lang="en-US" sz="2800" b="1" dirty="0">
                  <a:effectLst/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endParaRPr>
              </a:p>
            </p:txBody>
          </p:sp>
        </p:grp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AE274886-9B24-C07D-534E-C72731A8BAC1}"/>
                </a:ext>
              </a:extLst>
            </p:cNvPr>
            <p:cNvSpPr/>
            <p:nvPr/>
          </p:nvSpPr>
          <p:spPr>
            <a:xfrm rot="5400000">
              <a:off x="4114800" y="468489"/>
              <a:ext cx="304800" cy="361244"/>
            </a:xfrm>
            <a:prstGeom prst="triangl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4573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34EB29-621A-FA5F-0CF9-BDCBF1CB007D}"/>
              </a:ext>
            </a:extLst>
          </p:cNvPr>
          <p:cNvSpPr txBox="1"/>
          <p:nvPr/>
        </p:nvSpPr>
        <p:spPr>
          <a:xfrm>
            <a:off x="4687747" y="2659559"/>
            <a:ext cx="5081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>
                <a:solidFill>
                  <a:schemeClr val="bg1"/>
                </a:solidFill>
              </a:rPr>
              <a:t>STUDY AREA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43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FD8D66-CE1A-5D3B-A956-44EA00333C78}"/>
              </a:ext>
            </a:extLst>
          </p:cNvPr>
          <p:cNvSpPr txBox="1"/>
          <p:nvPr/>
        </p:nvSpPr>
        <p:spPr>
          <a:xfrm>
            <a:off x="636362" y="131720"/>
            <a:ext cx="4622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err="1"/>
              <a:t>Two</a:t>
            </a:r>
            <a:r>
              <a:rPr lang="es-CL" sz="2800" b="1" dirty="0"/>
              <a:t> </a:t>
            </a:r>
            <a:r>
              <a:rPr lang="es-CL" sz="2800" b="1" dirty="0" err="1"/>
              <a:t>main</a:t>
            </a:r>
            <a:r>
              <a:rPr lang="es-CL" sz="2800" b="1" dirty="0"/>
              <a:t> </a:t>
            </a:r>
            <a:r>
              <a:rPr lang="es-CL" sz="2800" b="1" dirty="0" err="1"/>
              <a:t>study</a:t>
            </a:r>
            <a:r>
              <a:rPr lang="es-CL" sz="2800" b="1" dirty="0"/>
              <a:t> </a:t>
            </a:r>
            <a:r>
              <a:rPr lang="es-CL" sz="2800" b="1" dirty="0" err="1"/>
              <a:t>areas</a:t>
            </a:r>
            <a:endParaRPr lang="en-US" sz="2800" b="1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6C3BD7EC-E117-F0CA-C51E-B398FA08B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75215" b="1201"/>
          <a:stretch/>
        </p:blipFill>
        <p:spPr>
          <a:xfrm>
            <a:off x="636362" y="2030368"/>
            <a:ext cx="1678999" cy="4790802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4624C4E8-E217-B69F-8291-3AAF25E9F5D3}"/>
              </a:ext>
            </a:extLst>
          </p:cNvPr>
          <p:cNvSpPr txBox="1"/>
          <p:nvPr/>
        </p:nvSpPr>
        <p:spPr>
          <a:xfrm>
            <a:off x="821311" y="1288919"/>
            <a:ext cx="4468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 </a:t>
            </a:r>
            <a:r>
              <a:rPr lang="es-CL" sz="2800" b="1" dirty="0" err="1"/>
              <a:t>municipalities</a:t>
            </a:r>
            <a:r>
              <a:rPr lang="es-CL" sz="2800" b="1" dirty="0"/>
              <a:t> </a:t>
            </a:r>
            <a:r>
              <a:rPr lang="es-CL" sz="2800" b="1" dirty="0" err="1"/>
              <a:t>of</a:t>
            </a:r>
            <a:r>
              <a:rPr lang="es-CL" sz="2800" b="1" dirty="0"/>
              <a:t> 8 </a:t>
            </a:r>
            <a:r>
              <a:rPr lang="es-CL" sz="2800" b="1" dirty="0" err="1"/>
              <a:t>regions</a:t>
            </a:r>
            <a:endParaRPr lang="en-US" sz="2800" b="1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89366752-A2C7-213A-C1FD-50F4104A75A3}"/>
              </a:ext>
            </a:extLst>
          </p:cNvPr>
          <p:cNvSpPr txBox="1"/>
          <p:nvPr/>
        </p:nvSpPr>
        <p:spPr>
          <a:xfrm>
            <a:off x="6583681" y="1509232"/>
            <a:ext cx="3830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La Araucanía </a:t>
            </a:r>
            <a:r>
              <a:rPr lang="es-CL" sz="2800" b="1" dirty="0" err="1"/>
              <a:t>region</a:t>
            </a:r>
            <a:endParaRPr lang="en-US" sz="28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9684CE-2B6D-D6F3-C068-C59568C4D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75215" b="1201"/>
          <a:stretch/>
        </p:blipFill>
        <p:spPr>
          <a:xfrm>
            <a:off x="2513352" y="2030368"/>
            <a:ext cx="1678999" cy="4790802"/>
          </a:xfrm>
          <a:prstGeom prst="rect">
            <a:avLst/>
          </a:prstGeom>
        </p:spPr>
      </p:pic>
      <p:sp>
        <p:nvSpPr>
          <p:cNvPr id="2" name="TextBox 6">
            <a:extLst>
              <a:ext uri="{FF2B5EF4-FFF2-40B4-BE49-F238E27FC236}">
                <a16:creationId xmlns:a16="http://schemas.microsoft.com/office/drawing/2014/main" id="{03215E97-9C0B-B83A-A860-58CE05807BBD}"/>
              </a:ext>
            </a:extLst>
          </p:cNvPr>
          <p:cNvSpPr txBox="1"/>
          <p:nvPr/>
        </p:nvSpPr>
        <p:spPr>
          <a:xfrm>
            <a:off x="713822" y="701358"/>
            <a:ext cx="3397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Objetive 1: </a:t>
            </a:r>
            <a:r>
              <a:rPr lang="es-CL" b="1" dirty="0" err="1"/>
              <a:t>spatial</a:t>
            </a:r>
            <a:r>
              <a:rPr lang="es-CL" b="1" dirty="0"/>
              <a:t> </a:t>
            </a:r>
            <a:r>
              <a:rPr lang="es-CL" b="1" dirty="0" err="1"/>
              <a:t>pattern</a:t>
            </a:r>
            <a:endParaRPr lang="en-US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CC3904D-A8D6-D138-3F20-26EE443716AA}"/>
              </a:ext>
            </a:extLst>
          </p:cNvPr>
          <p:cNvSpPr txBox="1"/>
          <p:nvPr/>
        </p:nvSpPr>
        <p:spPr>
          <a:xfrm>
            <a:off x="6900719" y="533306"/>
            <a:ext cx="3397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Objetive 2 &amp; 3: </a:t>
            </a:r>
            <a:r>
              <a:rPr lang="es-CL" b="1" dirty="0" err="1"/>
              <a:t>locations</a:t>
            </a:r>
            <a:r>
              <a:rPr lang="es-CL" b="1" dirty="0"/>
              <a:t> </a:t>
            </a:r>
            <a:r>
              <a:rPr lang="es-CL" b="1" dirty="0" err="1"/>
              <a:t>factors</a:t>
            </a:r>
            <a:r>
              <a:rPr lang="es-CL" b="1" dirty="0"/>
              <a:t>. and </a:t>
            </a:r>
            <a:r>
              <a:rPr lang="es-CL" b="1" dirty="0" err="1"/>
              <a:t>simuation</a:t>
            </a:r>
            <a:r>
              <a:rPr lang="es-CL" b="1" dirty="0"/>
              <a:t> </a:t>
            </a:r>
            <a:r>
              <a:rPr lang="es-CL" b="1" dirty="0" err="1"/>
              <a:t>models</a:t>
            </a:r>
            <a:r>
              <a:rPr lang="es-CL" b="1" dirty="0"/>
              <a:t> </a:t>
            </a:r>
            <a:endParaRPr lang="en-US" b="1" dirty="0"/>
          </a:p>
        </p:txBody>
      </p:sp>
      <p:pic>
        <p:nvPicPr>
          <p:cNvPr id="1026" name="Picture 2" descr="Mapa de la región de la Araucanía, comuna de Freire  ">
            <a:extLst>
              <a:ext uri="{FF2B5EF4-FFF2-40B4-BE49-F238E27FC236}">
                <a16:creationId xmlns:a16="http://schemas.microsoft.com/office/drawing/2014/main" id="{F6752298-569E-4422-64D5-09028D76A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19828"/>
            <a:ext cx="4802007" cy="441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61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CAA8CE-24F1-CA6D-AEAF-7660BF0A1534}"/>
              </a:ext>
            </a:extLst>
          </p:cNvPr>
          <p:cNvSpPr txBox="1"/>
          <p:nvPr/>
        </p:nvSpPr>
        <p:spPr>
          <a:xfrm>
            <a:off x="838200" y="1782147"/>
            <a:ext cx="60946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INTRODUCTION</a:t>
            </a:r>
          </a:p>
          <a:p>
            <a:r>
              <a:rPr lang="es-ES" sz="3200" dirty="0">
                <a:solidFill>
                  <a:schemeClr val="bg1"/>
                </a:solidFill>
              </a:rPr>
              <a:t>OBJECTIVES</a:t>
            </a:r>
          </a:p>
          <a:p>
            <a:r>
              <a:rPr lang="es-ES" sz="3200" dirty="0">
                <a:solidFill>
                  <a:schemeClr val="bg1"/>
                </a:solidFill>
              </a:rPr>
              <a:t>STUDY AREA</a:t>
            </a:r>
          </a:p>
          <a:p>
            <a:r>
              <a:rPr lang="es-ES" sz="3200" dirty="0">
                <a:solidFill>
                  <a:schemeClr val="bg1"/>
                </a:solidFill>
              </a:rPr>
              <a:t>DATA AVAILABILITY</a:t>
            </a:r>
          </a:p>
          <a:p>
            <a:r>
              <a:rPr lang="en-GB" sz="3200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2D4AA42-6D24-133D-8D33-E4ED5A7806E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bg1"/>
                </a:solidFill>
              </a:rPr>
              <a:t>INDICE</a:t>
            </a:r>
          </a:p>
        </p:txBody>
      </p:sp>
    </p:spTree>
    <p:extLst>
      <p:ext uri="{BB962C8B-B14F-4D97-AF65-F5344CB8AC3E}">
        <p14:creationId xmlns:p14="http://schemas.microsoft.com/office/powerpoint/2010/main" val="1443656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34EB29-621A-FA5F-0CF9-BDCBF1CB007D}"/>
              </a:ext>
            </a:extLst>
          </p:cNvPr>
          <p:cNvSpPr txBox="1"/>
          <p:nvPr/>
        </p:nvSpPr>
        <p:spPr>
          <a:xfrm>
            <a:off x="4687747" y="2659559"/>
            <a:ext cx="5081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>
                <a:solidFill>
                  <a:schemeClr val="bg1"/>
                </a:solidFill>
              </a:rPr>
              <a:t>METHODS </a:t>
            </a:r>
            <a:r>
              <a:rPr lang="en-US" sz="4400" dirty="0">
                <a:solidFill>
                  <a:schemeClr val="bg1"/>
                </a:solidFill>
              </a:rPr>
              <a:t>/ DATA</a:t>
            </a:r>
            <a:endParaRPr lang="es-CL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36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5378141" y="5544609"/>
            <a:ext cx="3248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0BB54F-E53F-87E3-80CF-1197E43324D8}"/>
              </a:ext>
            </a:extLst>
          </p:cNvPr>
          <p:cNvGrpSpPr/>
          <p:nvPr/>
        </p:nvGrpSpPr>
        <p:grpSpPr>
          <a:xfrm>
            <a:off x="0" y="0"/>
            <a:ext cx="4203216" cy="6858000"/>
            <a:chOff x="0" y="0"/>
            <a:chExt cx="431267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208E4A-BDC9-7AC5-F285-4C4A4E45CB57}"/>
                </a:ext>
              </a:extLst>
            </p:cNvPr>
            <p:cNvSpPr/>
            <p:nvPr/>
          </p:nvSpPr>
          <p:spPr>
            <a:xfrm>
              <a:off x="0" y="0"/>
              <a:ext cx="4086578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0704BF-69EF-A0FD-12A5-2D74677A90AC}"/>
                </a:ext>
              </a:extLst>
            </p:cNvPr>
            <p:cNvSpPr txBox="1"/>
            <p:nvPr/>
          </p:nvSpPr>
          <p:spPr>
            <a:xfrm>
              <a:off x="1298221" y="225779"/>
              <a:ext cx="85795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5000" dirty="0"/>
                <a:t>A</a:t>
              </a:r>
              <a:endParaRPr lang="en-US" sz="15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16C3D9-AEF0-BC94-72FF-F1A0AA264432}"/>
                </a:ext>
              </a:extLst>
            </p:cNvPr>
            <p:cNvSpPr txBox="1"/>
            <p:nvPr/>
          </p:nvSpPr>
          <p:spPr>
            <a:xfrm>
              <a:off x="462020" y="2369420"/>
              <a:ext cx="3850653" cy="2278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896620" lvl="0" algn="ctr">
                <a:lnSpc>
                  <a:spcPct val="148000"/>
                </a:lnSpc>
                <a:spcBef>
                  <a:spcPts val="5"/>
                </a:spcBef>
                <a:spcAft>
                  <a:spcPts val="0"/>
                </a:spcAft>
                <a:buSzPts val="1100"/>
                <a:tabLst>
                  <a:tab pos="518795" algn="l"/>
                </a:tabLst>
              </a:pPr>
              <a:endParaRPr lang="es-ES" sz="1800" dirty="0"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endParaRPr>
            </a:p>
            <a:p>
              <a:pPr marR="896620" lvl="0" algn="ctr">
                <a:lnSpc>
                  <a:spcPct val="148000"/>
                </a:lnSpc>
                <a:spcBef>
                  <a:spcPts val="5"/>
                </a:spcBef>
                <a:spcAft>
                  <a:spcPts val="0"/>
                </a:spcAft>
                <a:buSzPts val="1100"/>
                <a:tabLst>
                  <a:tab pos="518795" algn="l"/>
                </a:tabLst>
              </a:pP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Identify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spatial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patterns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of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forest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plantations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in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the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center-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south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of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Chile at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the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municipality</a:t>
              </a:r>
              <a:r>
                <a:rPr lang="es-ES" sz="2000" b="1" dirty="0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 </a:t>
              </a:r>
              <a:r>
                <a:rPr lang="es-ES" sz="2000" b="1" dirty="0" err="1">
                  <a:latin typeface="Calibri" panose="020F0502020204030204" pitchFamily="34" charset="0"/>
                  <a:ea typeface="Symbol" panose="05050102010706020507" pitchFamily="18" charset="2"/>
                  <a:cs typeface="Symbol" panose="05050102010706020507" pitchFamily="18" charset="2"/>
                </a:rPr>
                <a:t>level</a:t>
              </a:r>
              <a:endPara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endParaRPr>
            </a:p>
          </p:txBody>
        </p:sp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id="{E6B48E44-F751-EA36-1841-1718157E1A30}"/>
              </a:ext>
            </a:extLst>
          </p:cNvPr>
          <p:cNvSpPr txBox="1"/>
          <p:nvPr/>
        </p:nvSpPr>
        <p:spPr>
          <a:xfrm>
            <a:off x="4203216" y="225779"/>
            <a:ext cx="7707430" cy="3498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Data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Sources</a:t>
            </a:r>
            <a:endParaRPr lang="es-E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endParaRPr lang="es-ES" sz="2400" b="1" dirty="0">
              <a:solidFill>
                <a:schemeClr val="bg1"/>
              </a:solidFill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Maps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land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use/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cover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Chile (</a:t>
            </a:r>
            <a:r>
              <a:rPr lang="es-ES" sz="2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Forestry</a:t>
            </a:r>
            <a:r>
              <a:rPr lang="es-E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agency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Chile, CONAF).</a:t>
            </a: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endParaRPr lang="es-E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endParaRPr lang="es-E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64767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9"/>
          <p:cNvSpPr txBox="1"/>
          <p:nvPr/>
        </p:nvSpPr>
        <p:spPr>
          <a:xfrm>
            <a:off x="5378141" y="5544609"/>
            <a:ext cx="3248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1200" dirty="0"/>
          </a:p>
        </p:txBody>
      </p:sp>
      <p:grpSp>
        <p:nvGrpSpPr>
          <p:cNvPr id="14" name="Grupo 13"/>
          <p:cNvGrpSpPr/>
          <p:nvPr/>
        </p:nvGrpSpPr>
        <p:grpSpPr>
          <a:xfrm>
            <a:off x="4060025" y="217170"/>
            <a:ext cx="8131975" cy="6640830"/>
            <a:chOff x="2604582" y="2451640"/>
            <a:chExt cx="8131975" cy="6640830"/>
          </a:xfrm>
        </p:grpSpPr>
        <p:sp>
          <p:nvSpPr>
            <p:cNvPr id="15" name="Rectángulo 14"/>
            <p:cNvSpPr/>
            <p:nvPr/>
          </p:nvSpPr>
          <p:spPr>
            <a:xfrm>
              <a:off x="2604582" y="6892299"/>
              <a:ext cx="4379052" cy="2200171"/>
            </a:xfrm>
            <a:prstGeom prst="rect">
              <a:avLst/>
            </a:prstGeom>
            <a:solidFill>
              <a:srgbClr val="1F4E79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s-CL" dirty="0"/>
            </a:p>
            <a:p>
              <a:pPr algn="ctr"/>
              <a:r>
                <a:rPr lang="es-CL" sz="2000" dirty="0">
                  <a:solidFill>
                    <a:srgbClr val="FFC000"/>
                  </a:solidFill>
                </a:rPr>
                <a:t>SHAPE</a:t>
              </a:r>
            </a:p>
            <a:p>
              <a:r>
                <a:rPr lang="es-CL" sz="1600" dirty="0" err="1"/>
                <a:t>Perimeter-Area</a:t>
              </a:r>
              <a:r>
                <a:rPr lang="es-CL" sz="1600" dirty="0"/>
                <a:t> Fractal </a:t>
              </a:r>
              <a:r>
                <a:rPr lang="es-CL" sz="1600" dirty="0" err="1"/>
                <a:t>Dimension</a:t>
              </a:r>
              <a:r>
                <a:rPr lang="es-CL" sz="1600" dirty="0"/>
                <a:t> (PAFRAC)</a:t>
              </a:r>
            </a:p>
            <a:p>
              <a:r>
                <a:rPr lang="es-CL" sz="1600" dirty="0" err="1"/>
                <a:t>Perimeter</a:t>
              </a:r>
              <a:r>
                <a:rPr lang="es-CL" sz="1600" dirty="0"/>
                <a:t> </a:t>
              </a:r>
              <a:r>
                <a:rPr lang="es-CL" sz="1600" dirty="0" err="1"/>
                <a:t>Area</a:t>
              </a:r>
              <a:r>
                <a:rPr lang="es-CL" sz="1600" dirty="0"/>
                <a:t> (PARA)</a:t>
              </a:r>
            </a:p>
            <a:p>
              <a:r>
                <a:rPr lang="es-CL" sz="1600" dirty="0"/>
                <a:t> (Shape)</a:t>
              </a:r>
            </a:p>
            <a:p>
              <a:r>
                <a:rPr lang="es-CL" sz="1600" dirty="0"/>
                <a:t>Fractal </a:t>
              </a:r>
              <a:r>
                <a:rPr lang="es-CL" sz="1600" dirty="0" err="1"/>
                <a:t>dimension</a:t>
              </a:r>
              <a:r>
                <a:rPr lang="es-CL" sz="1600" dirty="0"/>
                <a:t> </a:t>
              </a:r>
              <a:r>
                <a:rPr lang="es-CL" sz="1600" dirty="0" err="1"/>
                <a:t>index</a:t>
              </a:r>
              <a:r>
                <a:rPr lang="es-CL" sz="1600" dirty="0"/>
                <a:t> (FRAC)</a:t>
              </a:r>
            </a:p>
            <a:p>
              <a:r>
                <a:rPr lang="es-CL" sz="1600" dirty="0" err="1"/>
                <a:t>Related</a:t>
              </a:r>
              <a:r>
                <a:rPr lang="es-CL" sz="1600" dirty="0"/>
                <a:t> </a:t>
              </a:r>
              <a:r>
                <a:rPr lang="es-CL" sz="1600" dirty="0" err="1"/>
                <a:t>Circumscribing</a:t>
              </a:r>
              <a:r>
                <a:rPr lang="es-CL" sz="1600" dirty="0"/>
                <a:t>  (CIRCLE)</a:t>
              </a:r>
            </a:p>
            <a:p>
              <a:r>
                <a:rPr lang="es-CL" sz="1600" dirty="0" err="1"/>
                <a:t>Contiguity</a:t>
              </a:r>
              <a:r>
                <a:rPr lang="es-CL" sz="1600" dirty="0"/>
                <a:t> </a:t>
              </a:r>
              <a:r>
                <a:rPr lang="es-CL" sz="1600" dirty="0" err="1"/>
                <a:t>index</a:t>
              </a:r>
              <a:r>
                <a:rPr lang="es-CL" sz="1600" dirty="0"/>
                <a:t> (CONTIG)</a:t>
              </a:r>
            </a:p>
            <a:p>
              <a:endParaRPr lang="es-ES" dirty="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2664970" y="2451640"/>
              <a:ext cx="8071587" cy="6606476"/>
              <a:chOff x="2664971" y="2466411"/>
              <a:chExt cx="8071587" cy="6606476"/>
            </a:xfrm>
          </p:grpSpPr>
          <p:sp>
            <p:nvSpPr>
              <p:cNvPr id="5" name="Rectángulo 4"/>
              <p:cNvSpPr/>
              <p:nvPr/>
            </p:nvSpPr>
            <p:spPr>
              <a:xfrm>
                <a:off x="2664971" y="4770850"/>
                <a:ext cx="4379051" cy="2262364"/>
              </a:xfrm>
              <a:prstGeom prst="rect">
                <a:avLst/>
              </a:prstGeom>
              <a:solidFill>
                <a:srgbClr val="1F4E79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CL" dirty="0">
                    <a:solidFill>
                      <a:srgbClr val="FFC000"/>
                    </a:solidFill>
                  </a:rPr>
                  <a:t>AREA Y BORDER</a:t>
                </a:r>
              </a:p>
              <a:p>
                <a:r>
                  <a:rPr lang="es-CL" sz="1600" dirty="0">
                    <a:solidFill>
                      <a:schemeClr val="bg1"/>
                    </a:solidFill>
                  </a:rPr>
                  <a:t>Total </a:t>
                </a:r>
                <a:r>
                  <a:rPr lang="es-CL" sz="1600" dirty="0" err="1">
                    <a:solidFill>
                      <a:schemeClr val="bg1"/>
                    </a:solidFill>
                  </a:rPr>
                  <a:t>Area</a:t>
                </a:r>
                <a:r>
                  <a:rPr lang="es-CL" sz="1600" dirty="0">
                    <a:solidFill>
                      <a:schemeClr val="bg1"/>
                    </a:solidFill>
                  </a:rPr>
                  <a:t> (CA/TA)</a:t>
                </a:r>
              </a:p>
              <a:p>
                <a:r>
                  <a:rPr lang="es-CL" sz="1600" dirty="0">
                    <a:solidFill>
                      <a:schemeClr val="bg1"/>
                    </a:solidFill>
                  </a:rPr>
                  <a:t>Porcentaje </a:t>
                </a:r>
                <a:r>
                  <a:rPr lang="es-CL" sz="1600" dirty="0" err="1">
                    <a:solidFill>
                      <a:schemeClr val="bg1"/>
                    </a:solidFill>
                  </a:rPr>
                  <a:t>of</a:t>
                </a:r>
                <a:r>
                  <a:rPr lang="es-CL" sz="1600" dirty="0">
                    <a:solidFill>
                      <a:schemeClr val="bg1"/>
                    </a:solidFill>
                  </a:rPr>
                  <a:t> </a:t>
                </a:r>
                <a:r>
                  <a:rPr lang="es-CL" sz="1600" dirty="0" err="1">
                    <a:solidFill>
                      <a:schemeClr val="bg1"/>
                    </a:solidFill>
                  </a:rPr>
                  <a:t>landscape</a:t>
                </a:r>
                <a:r>
                  <a:rPr lang="es-CL" sz="1600" dirty="0">
                    <a:solidFill>
                      <a:schemeClr val="bg1"/>
                    </a:solidFill>
                  </a:rPr>
                  <a:t> (PLAND)</a:t>
                </a:r>
              </a:p>
              <a:p>
                <a:r>
                  <a:rPr lang="es-CL" sz="1600" dirty="0" err="1">
                    <a:solidFill>
                      <a:schemeClr val="bg1"/>
                    </a:solidFill>
                  </a:rPr>
                  <a:t>Large</a:t>
                </a:r>
                <a:r>
                  <a:rPr lang="es-CL" sz="1600" dirty="0">
                    <a:solidFill>
                      <a:schemeClr val="bg1"/>
                    </a:solidFill>
                  </a:rPr>
                  <a:t> </a:t>
                </a:r>
                <a:r>
                  <a:rPr lang="es-CL" sz="1600" dirty="0" err="1">
                    <a:solidFill>
                      <a:schemeClr val="bg1"/>
                    </a:solidFill>
                  </a:rPr>
                  <a:t>patch</a:t>
                </a:r>
                <a:r>
                  <a:rPr lang="es-CL" sz="1600" dirty="0">
                    <a:solidFill>
                      <a:schemeClr val="bg1"/>
                    </a:solidFill>
                  </a:rPr>
                  <a:t> </a:t>
                </a:r>
                <a:r>
                  <a:rPr lang="es-CL" sz="1600" dirty="0" err="1">
                    <a:solidFill>
                      <a:schemeClr val="bg1"/>
                    </a:solidFill>
                  </a:rPr>
                  <a:t>index</a:t>
                </a:r>
                <a:r>
                  <a:rPr lang="es-CL" sz="1600" dirty="0">
                    <a:solidFill>
                      <a:schemeClr val="bg1"/>
                    </a:solidFill>
                  </a:rPr>
                  <a:t> (LPI)</a:t>
                </a:r>
              </a:p>
              <a:p>
                <a:r>
                  <a:rPr lang="es-CL" sz="1600" dirty="0">
                    <a:solidFill>
                      <a:schemeClr val="bg1"/>
                    </a:solidFill>
                  </a:rPr>
                  <a:t>Total Edge (TE)</a:t>
                </a:r>
              </a:p>
              <a:p>
                <a:r>
                  <a:rPr lang="es-CL" sz="1600" dirty="0">
                    <a:solidFill>
                      <a:schemeClr val="bg1"/>
                    </a:solidFill>
                  </a:rPr>
                  <a:t>Edge </a:t>
                </a:r>
                <a:r>
                  <a:rPr lang="es-CL" sz="1600" dirty="0" err="1">
                    <a:solidFill>
                      <a:schemeClr val="bg1"/>
                    </a:solidFill>
                  </a:rPr>
                  <a:t>Density</a:t>
                </a:r>
                <a:r>
                  <a:rPr lang="es-CL" sz="1600" dirty="0">
                    <a:solidFill>
                      <a:schemeClr val="bg1"/>
                    </a:solidFill>
                  </a:rPr>
                  <a:t> (ED)</a:t>
                </a:r>
              </a:p>
              <a:p>
                <a:r>
                  <a:rPr lang="es-CL" sz="1600" dirty="0" err="1">
                    <a:solidFill>
                      <a:schemeClr val="bg1"/>
                    </a:solidFill>
                  </a:rPr>
                  <a:t>Area</a:t>
                </a:r>
                <a:r>
                  <a:rPr lang="es-CL" sz="1600" dirty="0">
                    <a:solidFill>
                      <a:schemeClr val="bg1"/>
                    </a:solidFill>
                  </a:rPr>
                  <a:t> (AREA)</a:t>
                </a:r>
              </a:p>
              <a:p>
                <a:r>
                  <a:rPr lang="es-CL" sz="1600" dirty="0">
                    <a:solidFill>
                      <a:schemeClr val="bg1"/>
                    </a:solidFill>
                  </a:rPr>
                  <a:t>Radio </a:t>
                </a:r>
                <a:r>
                  <a:rPr lang="es-CL" sz="1600" dirty="0" err="1">
                    <a:solidFill>
                      <a:schemeClr val="bg1"/>
                    </a:solidFill>
                  </a:rPr>
                  <a:t>of</a:t>
                </a:r>
                <a:r>
                  <a:rPr lang="es-CL" sz="1600" dirty="0">
                    <a:solidFill>
                      <a:schemeClr val="bg1"/>
                    </a:solidFill>
                  </a:rPr>
                  <a:t>  </a:t>
                </a:r>
                <a:r>
                  <a:rPr lang="es-CL" sz="1600" dirty="0" err="1">
                    <a:solidFill>
                      <a:schemeClr val="bg1"/>
                    </a:solidFill>
                  </a:rPr>
                  <a:t>Gyrate</a:t>
                </a:r>
                <a:r>
                  <a:rPr lang="es-CL" sz="1600" dirty="0">
                    <a:solidFill>
                      <a:schemeClr val="bg1"/>
                    </a:solidFill>
                  </a:rPr>
                  <a:t> (GYRATE)</a:t>
                </a:r>
                <a:endParaRPr lang="es-ES" sz="1600" dirty="0">
                  <a:solidFill>
                    <a:schemeClr val="bg1"/>
                  </a:solidFill>
                </a:endParaRPr>
              </a:p>
              <a:p>
                <a:pPr algn="ctr"/>
                <a:endParaRPr lang="es-ES" sz="1400" dirty="0"/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6983635" y="6791809"/>
                <a:ext cx="3752923" cy="2281078"/>
              </a:xfrm>
              <a:prstGeom prst="rect">
                <a:avLst/>
              </a:prstGeom>
              <a:solidFill>
                <a:srgbClr val="1F4E7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CL" dirty="0"/>
              </a:p>
              <a:p>
                <a:endParaRPr lang="es-CL" dirty="0"/>
              </a:p>
              <a:p>
                <a:endParaRPr lang="es-CL" dirty="0"/>
              </a:p>
              <a:p>
                <a:endParaRPr lang="es-CL" dirty="0"/>
              </a:p>
              <a:p>
                <a:pPr algn="ctr"/>
                <a:endParaRPr lang="es-CL" sz="2000" dirty="0">
                  <a:solidFill>
                    <a:schemeClr val="accent4"/>
                  </a:solidFill>
                </a:endParaRPr>
              </a:p>
              <a:p>
                <a:pPr algn="ctr"/>
                <a:r>
                  <a:rPr lang="es-CL" sz="2000" dirty="0">
                    <a:solidFill>
                      <a:schemeClr val="accent4"/>
                    </a:solidFill>
                  </a:rPr>
                  <a:t>AGGREGATION</a:t>
                </a:r>
              </a:p>
              <a:p>
                <a:r>
                  <a:rPr lang="es-CL" sz="1600" dirty="0" err="1"/>
                  <a:t>Interspersion</a:t>
                </a:r>
                <a:r>
                  <a:rPr lang="es-CL" sz="1600" dirty="0"/>
                  <a:t> and </a:t>
                </a:r>
                <a:r>
                  <a:rPr lang="es-CL" sz="1600" dirty="0" err="1"/>
                  <a:t>Juxtaposition</a:t>
                </a:r>
                <a:r>
                  <a:rPr lang="es-CL" sz="1600" dirty="0"/>
                  <a:t> </a:t>
                </a:r>
                <a:r>
                  <a:rPr lang="es-CL" sz="1600" dirty="0" err="1"/>
                  <a:t>index</a:t>
                </a:r>
                <a:r>
                  <a:rPr lang="es-CL" sz="1600" dirty="0"/>
                  <a:t> (IJI)</a:t>
                </a:r>
              </a:p>
              <a:p>
                <a:r>
                  <a:rPr lang="es-CL" sz="1600" dirty="0" err="1"/>
                  <a:t>Aggregation</a:t>
                </a:r>
                <a:r>
                  <a:rPr lang="es-CL" sz="1600" dirty="0"/>
                  <a:t> </a:t>
                </a:r>
                <a:r>
                  <a:rPr lang="es-CL" sz="1600" dirty="0" err="1"/>
                  <a:t>index</a:t>
                </a:r>
                <a:r>
                  <a:rPr lang="es-CL" sz="1600" dirty="0"/>
                  <a:t> (AI)</a:t>
                </a:r>
              </a:p>
              <a:p>
                <a:r>
                  <a:rPr lang="es-CL" sz="1600" dirty="0" err="1"/>
                  <a:t>Clumpiness</a:t>
                </a:r>
                <a:r>
                  <a:rPr lang="es-CL" sz="1600" dirty="0"/>
                  <a:t> (CLUMPY)</a:t>
                </a:r>
              </a:p>
              <a:p>
                <a:r>
                  <a:rPr lang="es-CL" sz="1600" dirty="0" err="1"/>
                  <a:t>Landscape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shape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index</a:t>
                </a:r>
                <a:r>
                  <a:rPr lang="es-CL" sz="1600" dirty="0"/>
                  <a:t> (LSI)</a:t>
                </a:r>
              </a:p>
              <a:p>
                <a:r>
                  <a:rPr lang="es-CL" sz="1600" dirty="0" err="1"/>
                  <a:t>Normalized</a:t>
                </a:r>
                <a:r>
                  <a:rPr lang="es-CL" sz="1600" dirty="0"/>
                  <a:t> </a:t>
                </a:r>
                <a:r>
                  <a:rPr lang="es-CL" sz="1600" dirty="0" err="1"/>
                  <a:t>landscape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shape</a:t>
                </a:r>
                <a:r>
                  <a:rPr lang="es-CL" sz="1600" dirty="0"/>
                  <a:t> </a:t>
                </a:r>
                <a:r>
                  <a:rPr lang="es-CL" sz="1600" dirty="0" err="1"/>
                  <a:t>index</a:t>
                </a:r>
                <a:endParaRPr lang="es-CL" sz="1600" dirty="0"/>
              </a:p>
              <a:p>
                <a:r>
                  <a:rPr lang="es-CL" sz="1600" dirty="0" err="1"/>
                  <a:t>Patch</a:t>
                </a:r>
                <a:r>
                  <a:rPr lang="es-CL" sz="1600" dirty="0"/>
                  <a:t> </a:t>
                </a:r>
                <a:r>
                  <a:rPr lang="es-CL" sz="1600" dirty="0" err="1"/>
                  <a:t>Cohesion</a:t>
                </a:r>
                <a:r>
                  <a:rPr lang="es-CL" sz="1600" dirty="0"/>
                  <a:t> </a:t>
                </a:r>
                <a:r>
                  <a:rPr lang="es-CL" sz="1600" dirty="0" err="1"/>
                  <a:t>index</a:t>
                </a:r>
                <a:r>
                  <a:rPr lang="es-CL" sz="1600" dirty="0"/>
                  <a:t> (Cohesión)</a:t>
                </a:r>
              </a:p>
              <a:p>
                <a:endParaRPr lang="es-CL" dirty="0"/>
              </a:p>
              <a:p>
                <a:endParaRPr lang="es-CL" dirty="0"/>
              </a:p>
              <a:p>
                <a:endParaRPr lang="es-CL" dirty="0"/>
              </a:p>
              <a:p>
                <a:endParaRPr lang="es-CL" dirty="0"/>
              </a:p>
              <a:p>
                <a:endParaRPr lang="es-CL" dirty="0"/>
              </a:p>
            </p:txBody>
          </p:sp>
          <p:grpSp>
            <p:nvGrpSpPr>
              <p:cNvPr id="11" name="Grupo 10"/>
              <p:cNvGrpSpPr/>
              <p:nvPr/>
            </p:nvGrpSpPr>
            <p:grpSpPr>
              <a:xfrm>
                <a:off x="2779775" y="2466411"/>
                <a:ext cx="6454370" cy="2326969"/>
                <a:chOff x="2779775" y="2466411"/>
                <a:chExt cx="6454370" cy="2326969"/>
              </a:xfrm>
            </p:grpSpPr>
            <p:sp>
              <p:nvSpPr>
                <p:cNvPr id="10" name="Rectángulo 9"/>
                <p:cNvSpPr/>
                <p:nvPr/>
              </p:nvSpPr>
              <p:spPr>
                <a:xfrm>
                  <a:off x="2779775" y="3227047"/>
                  <a:ext cx="6332007" cy="1566333"/>
                </a:xfrm>
                <a:prstGeom prst="rect">
                  <a:avLst/>
                </a:prstGeom>
                <a:solidFill>
                  <a:srgbClr val="1F4E7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CL" dirty="0">
                      <a:solidFill>
                        <a:schemeClr val="accent4"/>
                      </a:solidFill>
                    </a:rPr>
                    <a:t>SUBDIVISION</a:t>
                  </a:r>
                </a:p>
                <a:p>
                  <a:r>
                    <a:rPr lang="es-CL" sz="1600" dirty="0" err="1"/>
                    <a:t>Number</a:t>
                  </a:r>
                  <a:r>
                    <a:rPr lang="es-CL" sz="1600" dirty="0"/>
                    <a:t> </a:t>
                  </a:r>
                  <a:r>
                    <a:rPr lang="es-CL" sz="1600" dirty="0" err="1"/>
                    <a:t>of</a:t>
                  </a:r>
                  <a:r>
                    <a:rPr lang="es-CL" sz="1600" dirty="0"/>
                    <a:t>  parches (NP)</a:t>
                  </a:r>
                </a:p>
                <a:p>
                  <a:r>
                    <a:rPr lang="es-CL" sz="1600" dirty="0" err="1"/>
                    <a:t>Patch</a:t>
                  </a:r>
                  <a:r>
                    <a:rPr lang="es-CL" sz="1600" dirty="0"/>
                    <a:t> </a:t>
                  </a:r>
                  <a:r>
                    <a:rPr lang="es-CL" sz="1600" dirty="0" err="1"/>
                    <a:t>density</a:t>
                  </a:r>
                  <a:r>
                    <a:rPr lang="es-CL" sz="1600" dirty="0"/>
                    <a:t> (PD)</a:t>
                  </a:r>
                </a:p>
                <a:p>
                  <a:r>
                    <a:rPr lang="es-CL" sz="1600" dirty="0" err="1"/>
                    <a:t>Division</a:t>
                  </a:r>
                  <a:r>
                    <a:rPr lang="es-CL" sz="1600" dirty="0"/>
                    <a:t> </a:t>
                  </a:r>
                  <a:r>
                    <a:rPr lang="es-CL" sz="1600" dirty="0" err="1"/>
                    <a:t>index</a:t>
                  </a:r>
                  <a:r>
                    <a:rPr lang="es-CL" sz="1600" dirty="0"/>
                    <a:t>(DIVISION)</a:t>
                  </a:r>
                </a:p>
                <a:p>
                  <a:r>
                    <a:rPr lang="es-CL" sz="1600" dirty="0"/>
                    <a:t>Split </a:t>
                  </a:r>
                  <a:r>
                    <a:rPr lang="es-CL" sz="1600" dirty="0" err="1"/>
                    <a:t>index</a:t>
                  </a:r>
                  <a:r>
                    <a:rPr lang="es-CL" sz="1600" dirty="0"/>
                    <a:t> (SPLIT)</a:t>
                  </a:r>
                </a:p>
              </p:txBody>
            </p:sp>
            <p:sp>
              <p:nvSpPr>
                <p:cNvPr id="21" name="Rectángulo 20"/>
                <p:cNvSpPr/>
                <p:nvPr/>
              </p:nvSpPr>
              <p:spPr>
                <a:xfrm>
                  <a:off x="2902138" y="2466411"/>
                  <a:ext cx="6332007" cy="683856"/>
                </a:xfrm>
                <a:prstGeom prst="rect">
                  <a:avLst/>
                </a:prstGeom>
                <a:solidFill>
                  <a:srgbClr val="1F4E7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L" dirty="0"/>
                </a:p>
                <a:p>
                  <a:pPr algn="ctr"/>
                  <a:r>
                    <a:rPr lang="es-CL" dirty="0">
                      <a:solidFill>
                        <a:srgbClr val="FFC000"/>
                      </a:solidFill>
                    </a:rPr>
                    <a:t>ISOLATION</a:t>
                  </a:r>
                </a:p>
                <a:p>
                  <a:r>
                    <a:rPr lang="es-CL" sz="1600" dirty="0"/>
                    <a:t>Distancia euclidiana al vecino más cercano (ENN)</a:t>
                  </a:r>
                </a:p>
                <a:p>
                  <a:pPr algn="ctr"/>
                  <a:endParaRPr lang="es-CL" sz="1600" dirty="0"/>
                </a:p>
                <a:p>
                  <a:pPr algn="ctr"/>
                  <a:endParaRPr lang="es-CL" dirty="0"/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0BB54F-E53F-87E3-80CF-1197E43324D8}"/>
              </a:ext>
            </a:extLst>
          </p:cNvPr>
          <p:cNvGrpSpPr/>
          <p:nvPr/>
        </p:nvGrpSpPr>
        <p:grpSpPr>
          <a:xfrm>
            <a:off x="0" y="0"/>
            <a:ext cx="3982859" cy="6858000"/>
            <a:chOff x="0" y="0"/>
            <a:chExt cx="4086578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208E4A-BDC9-7AC5-F285-4C4A4E45CB57}"/>
                </a:ext>
              </a:extLst>
            </p:cNvPr>
            <p:cNvSpPr/>
            <p:nvPr/>
          </p:nvSpPr>
          <p:spPr>
            <a:xfrm>
              <a:off x="0" y="0"/>
              <a:ext cx="4086578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40704BF-69EF-A0FD-12A5-2D74677A90AC}"/>
                </a:ext>
              </a:extLst>
            </p:cNvPr>
            <p:cNvSpPr txBox="1"/>
            <p:nvPr/>
          </p:nvSpPr>
          <p:spPr>
            <a:xfrm>
              <a:off x="1298221" y="225779"/>
              <a:ext cx="85795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5000" dirty="0"/>
                <a:t>A</a:t>
              </a:r>
              <a:endParaRPr lang="en-US" sz="15000" dirty="0"/>
            </a:p>
          </p:txBody>
        </p:sp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id="{DB98E255-A87B-5D4E-3AE9-A6162FFDA11B}"/>
              </a:ext>
            </a:extLst>
          </p:cNvPr>
          <p:cNvSpPr txBox="1"/>
          <p:nvPr/>
        </p:nvSpPr>
        <p:spPr>
          <a:xfrm>
            <a:off x="588845" y="2364007"/>
            <a:ext cx="3279210" cy="318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6620" lvl="0" algn="ctr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endParaRPr lang="es-ES" sz="18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R="896620" lvl="0" algn="ctr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Identify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spatial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patterns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forest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plantations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in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center-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south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Chile at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municipality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level</a:t>
            </a:r>
            <a:endParaRPr lang="es-ES" sz="2000" b="1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586147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EF93DAC-9358-3114-B70B-80D1635D3EB6}"/>
              </a:ext>
            </a:extLst>
          </p:cNvPr>
          <p:cNvGrpSpPr/>
          <p:nvPr/>
        </p:nvGrpSpPr>
        <p:grpSpPr>
          <a:xfrm>
            <a:off x="0" y="0"/>
            <a:ext cx="3982859" cy="6858000"/>
            <a:chOff x="0" y="0"/>
            <a:chExt cx="4086578" cy="685800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66A8BB-6C1F-CBBA-D2B3-2C840E57E684}"/>
                </a:ext>
              </a:extLst>
            </p:cNvPr>
            <p:cNvSpPr/>
            <p:nvPr/>
          </p:nvSpPr>
          <p:spPr>
            <a:xfrm>
              <a:off x="0" y="0"/>
              <a:ext cx="4086578" cy="6858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F60D1A-636D-8C77-A042-F46AC4C065F7}"/>
                </a:ext>
              </a:extLst>
            </p:cNvPr>
            <p:cNvSpPr txBox="1"/>
            <p:nvPr/>
          </p:nvSpPr>
          <p:spPr>
            <a:xfrm>
              <a:off x="1298221" y="225779"/>
              <a:ext cx="85795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5000" dirty="0"/>
                <a:t>A</a:t>
              </a:r>
              <a:endParaRPr lang="en-US" sz="150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553710F-C3A3-82F6-943A-8CFFB4D09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743"/>
          <a:stretch/>
        </p:blipFill>
        <p:spPr>
          <a:xfrm>
            <a:off x="4203216" y="443298"/>
            <a:ext cx="2649364" cy="38522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5ADB695-2588-8504-151E-0E7A17D48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205" y="647873"/>
            <a:ext cx="3803933" cy="31313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C2F6D8A-D567-00EC-B0F1-D58CEF182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342" y="4590814"/>
            <a:ext cx="5236888" cy="198059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1A5127D-A1F2-DC05-40EE-41E33EE25DD4}"/>
              </a:ext>
            </a:extLst>
          </p:cNvPr>
          <p:cNvSpPr txBox="1"/>
          <p:nvPr/>
        </p:nvSpPr>
        <p:spPr>
          <a:xfrm>
            <a:off x="4203216" y="138306"/>
            <a:ext cx="274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Self</a:t>
            </a:r>
            <a:r>
              <a:rPr lang="es-ES" dirty="0"/>
              <a:t> </a:t>
            </a:r>
            <a:r>
              <a:rPr lang="es-ES" dirty="0" err="1"/>
              <a:t>organizing</a:t>
            </a:r>
            <a:r>
              <a:rPr lang="es-ES" dirty="0"/>
              <a:t> </a:t>
            </a:r>
            <a:r>
              <a:rPr lang="es-ES" dirty="0" err="1"/>
              <a:t>maps</a:t>
            </a:r>
            <a:r>
              <a:rPr lang="es-ES" dirty="0"/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6AF9092-6C4F-C0B4-9906-28EDF8B51D94}"/>
              </a:ext>
            </a:extLst>
          </p:cNvPr>
          <p:cNvSpPr txBox="1"/>
          <p:nvPr/>
        </p:nvSpPr>
        <p:spPr>
          <a:xfrm>
            <a:off x="7476321" y="138306"/>
            <a:ext cx="274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Factor </a:t>
            </a:r>
            <a:r>
              <a:rPr lang="es-ES" dirty="0" err="1"/>
              <a:t>analysis</a:t>
            </a:r>
            <a:r>
              <a:rPr lang="es-ES" dirty="0"/>
              <a:t> 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0F780BA-944B-D461-D779-E7DDB6AE1656}"/>
              </a:ext>
            </a:extLst>
          </p:cNvPr>
          <p:cNvSpPr txBox="1"/>
          <p:nvPr/>
        </p:nvSpPr>
        <p:spPr>
          <a:xfrm>
            <a:off x="6927303" y="4074499"/>
            <a:ext cx="274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Cluster</a:t>
            </a:r>
            <a:r>
              <a:rPr lang="es-ES" dirty="0"/>
              <a:t> </a:t>
            </a:r>
            <a:r>
              <a:rPr lang="es-ES" dirty="0" err="1"/>
              <a:t>analysis</a:t>
            </a:r>
            <a:r>
              <a:rPr lang="es-ES" dirty="0"/>
              <a:t> 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0C3B7B8A-04F7-3B62-0289-68D26549EA36}"/>
              </a:ext>
            </a:extLst>
          </p:cNvPr>
          <p:cNvSpPr txBox="1"/>
          <p:nvPr/>
        </p:nvSpPr>
        <p:spPr>
          <a:xfrm>
            <a:off x="691075" y="2369420"/>
            <a:ext cx="3279210" cy="318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6620" lvl="0" algn="ctr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endParaRPr lang="es-ES" sz="1800" dirty="0"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R="896620" lvl="0" algn="ctr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Identify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spatial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patterns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forest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plantations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in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center-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south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Chile at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municipality</a:t>
            </a:r>
            <a:r>
              <a:rPr lang="es-ES" sz="2000" b="1" dirty="0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000" b="1" dirty="0" err="1"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level</a:t>
            </a:r>
            <a:endParaRPr lang="es-ES" sz="2000" b="1" dirty="0"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242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AB40EDB-A968-38FF-AF5A-45F360E1AA6C}"/>
              </a:ext>
            </a:extLst>
          </p:cNvPr>
          <p:cNvGrpSpPr/>
          <p:nvPr/>
        </p:nvGrpSpPr>
        <p:grpSpPr>
          <a:xfrm>
            <a:off x="0" y="0"/>
            <a:ext cx="4193636" cy="6858000"/>
            <a:chOff x="-71339" y="0"/>
            <a:chExt cx="3994178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CE88D1-2C20-3171-53E3-AB13ED9BDCBD}"/>
                </a:ext>
              </a:extLst>
            </p:cNvPr>
            <p:cNvSpPr/>
            <p:nvPr/>
          </p:nvSpPr>
          <p:spPr>
            <a:xfrm>
              <a:off x="-71339" y="0"/>
              <a:ext cx="3994178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EFEA36-3F8D-4D0A-14EB-D94478F17AFD}"/>
                </a:ext>
              </a:extLst>
            </p:cNvPr>
            <p:cNvSpPr txBox="1"/>
            <p:nvPr/>
          </p:nvSpPr>
          <p:spPr>
            <a:xfrm>
              <a:off x="1314437" y="269417"/>
              <a:ext cx="85795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5000" dirty="0"/>
                <a:t>B</a:t>
              </a:r>
              <a:endParaRPr lang="en-US" sz="15000" dirty="0"/>
            </a:p>
          </p:txBody>
        </p:sp>
      </p:grpSp>
      <p:sp>
        <p:nvSpPr>
          <p:cNvPr id="2" name="TextBox 11">
            <a:extLst>
              <a:ext uri="{FF2B5EF4-FFF2-40B4-BE49-F238E27FC236}">
                <a16:creationId xmlns:a16="http://schemas.microsoft.com/office/drawing/2014/main" id="{324B5513-32F2-E37D-C78A-83988F54AD3F}"/>
              </a:ext>
            </a:extLst>
          </p:cNvPr>
          <p:cNvSpPr txBox="1"/>
          <p:nvPr/>
        </p:nvSpPr>
        <p:spPr>
          <a:xfrm>
            <a:off x="4484570" y="269417"/>
            <a:ext cx="7707430" cy="4409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DATA SOURCE</a:t>
            </a: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endParaRPr lang="es-ES" sz="2400" b="1" dirty="0">
              <a:solidFill>
                <a:schemeClr val="bg1"/>
              </a:solidFill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Land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use/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cover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change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maps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the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 Araucanía región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from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1987-2021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obtained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from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classification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of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landsat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images</a:t>
            </a:r>
            <a:r>
              <a:rPr lang="es-ES" sz="24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.</a:t>
            </a: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endParaRPr lang="es-ES" sz="2400" b="1" dirty="0">
              <a:solidFill>
                <a:schemeClr val="bg1"/>
              </a:solidFill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</a:t>
            </a:r>
            <a:r>
              <a:rPr lang="es-ES" sz="2400" b="1" dirty="0" err="1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Socioeconomic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data </a:t>
            </a:r>
            <a:r>
              <a:rPr lang="es-ES" sz="2400" b="1" dirty="0" err="1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available</a:t>
            </a:r>
            <a:r>
              <a:rPr lang="es-ES" sz="2400" b="1" dirty="0">
                <a:solidFill>
                  <a:schemeClr val="bg1"/>
                </a:solidFill>
                <a:latin typeface="Calibri" panose="020F0502020204030204" pitchFamily="34" charset="0"/>
                <a:ea typeface="Symbol" panose="05050102010706020507" pitchFamily="18" charset="2"/>
                <a:cs typeface="Symbol" panose="05050102010706020507" pitchFamily="18" charset="2"/>
              </a:rPr>
              <a:t> in IDE CHILE.</a:t>
            </a:r>
          </a:p>
          <a:p>
            <a:pPr marR="896620" lvl="0">
              <a:lnSpc>
                <a:spcPct val="148000"/>
              </a:lnSpc>
              <a:spcBef>
                <a:spcPts val="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endParaRPr lang="es-E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Symbol" panose="05050102010706020507" pitchFamily="18" charset="2"/>
              <a:cs typeface="Symbol" panose="05050102010706020507" pitchFamily="18" charset="2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D2410BEB-96FF-DBCC-19BC-5C37FDCA2C43}"/>
              </a:ext>
            </a:extLst>
          </p:cNvPr>
          <p:cNvSpPr txBox="1"/>
          <p:nvPr/>
        </p:nvSpPr>
        <p:spPr>
          <a:xfrm>
            <a:off x="506053" y="2434169"/>
            <a:ext cx="4134529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94715" lvl="0" algn="ctr">
              <a:lnSpc>
                <a:spcPct val="150000"/>
              </a:lnSpc>
              <a:spcBef>
                <a:spcPts val="82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800" b="1" dirty="0" err="1">
                <a:latin typeface="Calibri" panose="020F0502020204030204" pitchFamily="34" charset="0"/>
              </a:rPr>
              <a:t>Assess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location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factors</a:t>
            </a:r>
            <a:r>
              <a:rPr lang="es-ES" sz="2800" b="1" dirty="0">
                <a:latin typeface="Calibri" panose="020F0502020204030204" pitchFamily="34" charset="0"/>
              </a:rPr>
              <a:t> relative </a:t>
            </a:r>
            <a:r>
              <a:rPr lang="es-ES" sz="2800" b="1" dirty="0" err="1">
                <a:latin typeface="Calibri" panose="020F0502020204030204" pitchFamily="34" charset="0"/>
              </a:rPr>
              <a:t>importance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of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forest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plantation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expansion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20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AB40EDB-A968-38FF-AF5A-45F360E1AA6C}"/>
              </a:ext>
            </a:extLst>
          </p:cNvPr>
          <p:cNvGrpSpPr/>
          <p:nvPr/>
        </p:nvGrpSpPr>
        <p:grpSpPr>
          <a:xfrm>
            <a:off x="-4680" y="0"/>
            <a:ext cx="4193636" cy="6858000"/>
            <a:chOff x="-71339" y="0"/>
            <a:chExt cx="3994178" cy="68580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ECE88D1-2C20-3171-53E3-AB13ED9BDCBD}"/>
                </a:ext>
              </a:extLst>
            </p:cNvPr>
            <p:cNvSpPr/>
            <p:nvPr/>
          </p:nvSpPr>
          <p:spPr>
            <a:xfrm>
              <a:off x="-71339" y="0"/>
              <a:ext cx="3994178" cy="6858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AEFEA36-3F8D-4D0A-14EB-D94478F17AFD}"/>
                </a:ext>
              </a:extLst>
            </p:cNvPr>
            <p:cNvSpPr txBox="1"/>
            <p:nvPr/>
          </p:nvSpPr>
          <p:spPr>
            <a:xfrm>
              <a:off x="1314437" y="269417"/>
              <a:ext cx="85795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5000" dirty="0"/>
                <a:t>B</a:t>
              </a:r>
              <a:endParaRPr lang="en-US" sz="15000"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6B4D0DE0-F200-3AE3-238D-5F9F7C3B30EB}"/>
              </a:ext>
            </a:extLst>
          </p:cNvPr>
          <p:cNvSpPr txBox="1"/>
          <p:nvPr/>
        </p:nvSpPr>
        <p:spPr>
          <a:xfrm>
            <a:off x="4408610" y="175537"/>
            <a:ext cx="56878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GEOGRAPHYCALLY WEIGHTED LOGISTIC REGRESSIÓN </a:t>
            </a:r>
            <a:r>
              <a:rPr lang="en-US" sz="3200" dirty="0">
                <a:solidFill>
                  <a:schemeClr val="bg1"/>
                </a:solidFill>
                <a:latin typeface="ElsevierGulliver"/>
              </a:rPr>
              <a:t>(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ElsevierGulliver"/>
              </a:rPr>
              <a:t> </a:t>
            </a:r>
            <a:r>
              <a:rPr lang="en-US" sz="3200" b="0" i="0" dirty="0" err="1">
                <a:solidFill>
                  <a:schemeClr val="bg1"/>
                </a:solidFill>
                <a:effectLst/>
                <a:latin typeface="ElsevierGulliver"/>
              </a:rPr>
              <a:t>Brunsdon</a:t>
            </a:r>
            <a:r>
              <a:rPr lang="en-US" sz="3200" b="0" i="0" dirty="0">
                <a:solidFill>
                  <a:schemeClr val="bg1"/>
                </a:solidFill>
                <a:effectLst/>
                <a:latin typeface="ElsevierGulliver"/>
              </a:rPr>
              <a:t>, Fotheringham, &amp; Charlton, 1996</a:t>
            </a:r>
            <a:r>
              <a:rPr lang="es-ES" sz="32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1A2DD2-651E-0387-2D19-BF955FDF3B3C}"/>
              </a:ext>
            </a:extLst>
          </p:cNvPr>
          <p:cNvSpPr txBox="1"/>
          <p:nvPr/>
        </p:nvSpPr>
        <p:spPr>
          <a:xfrm>
            <a:off x="6956754" y="4011485"/>
            <a:ext cx="4349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chemeClr val="bg1"/>
                </a:solidFill>
              </a:rPr>
              <a:t>GEOGRAPHYCALLY WEIGHTED RANDOM FOREST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0EC3344-9204-85EF-4CBB-A84997C14E3C}"/>
              </a:ext>
            </a:extLst>
          </p:cNvPr>
          <p:cNvSpPr txBox="1"/>
          <p:nvPr/>
        </p:nvSpPr>
        <p:spPr>
          <a:xfrm>
            <a:off x="8488555" y="5313671"/>
            <a:ext cx="37034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(</a:t>
            </a:r>
            <a:r>
              <a:rPr lang="es-ES" sz="2400" b="1" dirty="0" err="1">
                <a:solidFill>
                  <a:schemeClr val="bg1"/>
                </a:solidFill>
              </a:rPr>
              <a:t>Georganos</a:t>
            </a:r>
            <a:r>
              <a:rPr lang="es-ES" sz="2400" b="1" dirty="0">
                <a:solidFill>
                  <a:schemeClr val="bg1"/>
                </a:solidFill>
              </a:rPr>
              <a:t> et al., 2019)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id="{009285B4-36AF-C79E-CD3F-E422B452749A}"/>
              </a:ext>
            </a:extLst>
          </p:cNvPr>
          <p:cNvSpPr txBox="1"/>
          <p:nvPr/>
        </p:nvSpPr>
        <p:spPr>
          <a:xfrm>
            <a:off x="389584" y="2508637"/>
            <a:ext cx="4134529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94715" lvl="0" algn="ctr">
              <a:lnSpc>
                <a:spcPct val="150000"/>
              </a:lnSpc>
              <a:spcBef>
                <a:spcPts val="825"/>
              </a:spcBef>
              <a:spcAft>
                <a:spcPts val="0"/>
              </a:spcAft>
              <a:buSzPts val="1100"/>
              <a:tabLst>
                <a:tab pos="518795" algn="l"/>
              </a:tabLst>
            </a:pPr>
            <a:r>
              <a:rPr lang="es-ES" sz="2800" b="1" dirty="0" err="1">
                <a:latin typeface="Calibri" panose="020F0502020204030204" pitchFamily="34" charset="0"/>
              </a:rPr>
              <a:t>Assess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location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factors</a:t>
            </a:r>
            <a:r>
              <a:rPr lang="es-ES" sz="2800" b="1" dirty="0">
                <a:latin typeface="Calibri" panose="020F0502020204030204" pitchFamily="34" charset="0"/>
              </a:rPr>
              <a:t> relative </a:t>
            </a:r>
            <a:r>
              <a:rPr lang="es-ES" sz="2800" b="1" dirty="0" err="1">
                <a:latin typeface="Calibri" panose="020F0502020204030204" pitchFamily="34" charset="0"/>
              </a:rPr>
              <a:t>importance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of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forest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plantation</a:t>
            </a:r>
            <a:r>
              <a:rPr lang="es-ES" sz="2800" b="1" dirty="0"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latin typeface="Calibri" panose="020F0502020204030204" pitchFamily="34" charset="0"/>
              </a:rPr>
              <a:t>expansion</a:t>
            </a:r>
            <a:endParaRPr lang="en-US" sz="28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928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FF8BF40-A18E-6C2A-CD99-D30C8E119A7D}"/>
              </a:ext>
            </a:extLst>
          </p:cNvPr>
          <p:cNvGrpSpPr/>
          <p:nvPr/>
        </p:nvGrpSpPr>
        <p:grpSpPr>
          <a:xfrm>
            <a:off x="0" y="0"/>
            <a:ext cx="3986958" cy="6858000"/>
            <a:chOff x="8176495" y="0"/>
            <a:chExt cx="3986958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036E69C-A132-3E73-59BF-9C807CF32E69}"/>
                </a:ext>
              </a:extLst>
            </p:cNvPr>
            <p:cNvSpPr/>
            <p:nvPr/>
          </p:nvSpPr>
          <p:spPr>
            <a:xfrm>
              <a:off x="8176495" y="0"/>
              <a:ext cx="3986958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C64F3D-4D34-6F6B-6559-6AA69D5EBC3F}"/>
                </a:ext>
              </a:extLst>
            </p:cNvPr>
            <p:cNvSpPr txBox="1"/>
            <p:nvPr/>
          </p:nvSpPr>
          <p:spPr>
            <a:xfrm>
              <a:off x="9551354" y="225778"/>
              <a:ext cx="857956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sz="15000" dirty="0">
                  <a:solidFill>
                    <a:schemeClr val="bg1"/>
                  </a:solidFill>
                </a:rPr>
                <a:t>C</a:t>
              </a:r>
              <a:endParaRPr lang="en-US" sz="1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91A7378C-6B37-70E5-C381-D86C8D1A3266}"/>
              </a:ext>
            </a:extLst>
          </p:cNvPr>
          <p:cNvSpPr txBox="1"/>
          <p:nvPr/>
        </p:nvSpPr>
        <p:spPr>
          <a:xfrm>
            <a:off x="4232030" y="5042481"/>
            <a:ext cx="7559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Python </a:t>
            </a:r>
            <a:r>
              <a:rPr lang="es-ES" sz="3200" dirty="0" err="1">
                <a:solidFill>
                  <a:schemeClr val="bg1"/>
                </a:solidFill>
              </a:rPr>
              <a:t>implementation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dirty="0" err="1">
                <a:solidFill>
                  <a:schemeClr val="bg1"/>
                </a:solidFill>
              </a:rPr>
              <a:t>of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dirty="0" err="1">
                <a:solidFill>
                  <a:schemeClr val="bg1"/>
                </a:solidFill>
              </a:rPr>
              <a:t>raster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dirty="0" err="1">
                <a:solidFill>
                  <a:schemeClr val="bg1"/>
                </a:solidFill>
              </a:rPr>
              <a:t>land</a:t>
            </a:r>
            <a:r>
              <a:rPr lang="es-ES" sz="3200" dirty="0">
                <a:solidFill>
                  <a:schemeClr val="bg1"/>
                </a:solidFill>
              </a:rPr>
              <a:t> use/</a:t>
            </a:r>
            <a:r>
              <a:rPr lang="es-ES" sz="3200" dirty="0" err="1">
                <a:solidFill>
                  <a:schemeClr val="bg1"/>
                </a:solidFill>
              </a:rPr>
              <a:t>cover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dirty="0" err="1">
                <a:solidFill>
                  <a:schemeClr val="bg1"/>
                </a:solidFill>
              </a:rPr>
              <a:t>model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0313D3-0295-7803-BC76-E78758495774}"/>
              </a:ext>
            </a:extLst>
          </p:cNvPr>
          <p:cNvSpPr txBox="1"/>
          <p:nvPr/>
        </p:nvSpPr>
        <p:spPr>
          <a:xfrm>
            <a:off x="4246087" y="181819"/>
            <a:ext cx="372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</a:rPr>
              <a:t>Cellular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dirty="0" err="1">
                <a:solidFill>
                  <a:schemeClr val="bg1"/>
                </a:solidFill>
              </a:rPr>
              <a:t>automaton</a:t>
            </a:r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B0380A-AD3A-9119-FBF0-003565BD6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85" r="61038"/>
          <a:stretch/>
        </p:blipFill>
        <p:spPr>
          <a:xfrm>
            <a:off x="4232030" y="738301"/>
            <a:ext cx="3530832" cy="157984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22A5206-AC29-83B4-9F31-EE897C717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7934" y="2262984"/>
            <a:ext cx="3997169" cy="252545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605D511E-D7A4-CE76-AD9C-B2615FB3B646}"/>
              </a:ext>
            </a:extLst>
          </p:cNvPr>
          <p:cNvSpPr txBox="1"/>
          <p:nvPr/>
        </p:nvSpPr>
        <p:spPr>
          <a:xfrm>
            <a:off x="8876972" y="763950"/>
            <a:ext cx="2763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err="1">
                <a:solidFill>
                  <a:schemeClr val="bg1"/>
                </a:solidFill>
              </a:rPr>
              <a:t>Terrset</a:t>
            </a:r>
            <a:r>
              <a:rPr lang="es-ES" sz="3200" dirty="0">
                <a:solidFill>
                  <a:schemeClr val="bg1"/>
                </a:solidFill>
              </a:rPr>
              <a:t> </a:t>
            </a:r>
            <a:r>
              <a:rPr lang="es-ES" sz="3200" dirty="0" err="1">
                <a:solidFill>
                  <a:schemeClr val="bg1"/>
                </a:solidFill>
              </a:rPr>
              <a:t>land</a:t>
            </a:r>
            <a:r>
              <a:rPr lang="es-ES" sz="3200" dirty="0">
                <a:solidFill>
                  <a:schemeClr val="bg1"/>
                </a:solidFill>
              </a:rPr>
              <a:t> use </a:t>
            </a:r>
            <a:r>
              <a:rPr lang="es-ES" sz="3200" dirty="0" err="1">
                <a:solidFill>
                  <a:schemeClr val="bg1"/>
                </a:solidFill>
              </a:rPr>
              <a:t>models</a:t>
            </a: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3C424ED-5CB8-2C8A-2889-B16F86BCDA72}"/>
              </a:ext>
            </a:extLst>
          </p:cNvPr>
          <p:cNvSpPr txBox="1"/>
          <p:nvPr/>
        </p:nvSpPr>
        <p:spPr>
          <a:xfrm>
            <a:off x="940526" y="2626435"/>
            <a:ext cx="2743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Simulation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scenarios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of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land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use/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change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models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in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the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Araucania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s-ES" sz="28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region</a:t>
            </a:r>
            <a:r>
              <a:rPr lang="es-ES" sz="2800" b="1" dirty="0">
                <a:solidFill>
                  <a:schemeClr val="bg1"/>
                </a:solidFill>
                <a:latin typeface="Calibri" panose="020F0502020204030204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95BE38D-12A2-B5A0-A708-1D3096ADD9FE}"/>
              </a:ext>
            </a:extLst>
          </p:cNvPr>
          <p:cNvSpPr txBox="1"/>
          <p:nvPr/>
        </p:nvSpPr>
        <p:spPr>
          <a:xfrm>
            <a:off x="4279995" y="2572191"/>
            <a:ext cx="32029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</a:rPr>
              <a:t>MARKOV CHAIN</a:t>
            </a:r>
          </a:p>
        </p:txBody>
      </p:sp>
    </p:spTree>
    <p:extLst>
      <p:ext uri="{BB962C8B-B14F-4D97-AF65-F5344CB8AC3E}">
        <p14:creationId xmlns:p14="http://schemas.microsoft.com/office/powerpoint/2010/main" val="3570171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75836" y="431299"/>
            <a:ext cx="663087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115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CL" sz="7200" b="1" dirty="0" err="1">
                <a:solidFill>
                  <a:schemeClr val="bg1"/>
                </a:solidFill>
              </a:rPr>
              <a:t>To</a:t>
            </a:r>
            <a:r>
              <a:rPr lang="es-CL" sz="7200" b="1" dirty="0">
                <a:solidFill>
                  <a:schemeClr val="bg1"/>
                </a:solidFill>
              </a:rPr>
              <a:t> be continue </a:t>
            </a:r>
          </a:p>
        </p:txBody>
      </p:sp>
    </p:spTree>
    <p:extLst>
      <p:ext uri="{BB962C8B-B14F-4D97-AF65-F5344CB8AC3E}">
        <p14:creationId xmlns:p14="http://schemas.microsoft.com/office/powerpoint/2010/main" val="43561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23586" y="1279024"/>
            <a:ext cx="663087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sz="115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s-CL" sz="7200" b="1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875761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34EB29-621A-FA5F-0CF9-BDCBF1CB007D}"/>
              </a:ext>
            </a:extLst>
          </p:cNvPr>
          <p:cNvSpPr txBox="1"/>
          <p:nvPr/>
        </p:nvSpPr>
        <p:spPr>
          <a:xfrm>
            <a:off x="4295616" y="3044279"/>
            <a:ext cx="5081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>
                <a:solidFill>
                  <a:schemeClr val="bg1"/>
                </a:solidFill>
              </a:rPr>
              <a:t>INTRODUCTION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77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2FD8D66-CE1A-5D3B-A956-44EA00333C78}"/>
              </a:ext>
            </a:extLst>
          </p:cNvPr>
          <p:cNvSpPr txBox="1"/>
          <p:nvPr/>
        </p:nvSpPr>
        <p:spPr>
          <a:xfrm>
            <a:off x="203201" y="90311"/>
            <a:ext cx="11559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b="1" dirty="0"/>
          </a:p>
          <a:p>
            <a:r>
              <a:rPr lang="es-CL" b="1" dirty="0"/>
              <a:t>Chile </a:t>
            </a:r>
            <a:r>
              <a:rPr lang="es-CL" b="1" dirty="0" err="1"/>
              <a:t>is</a:t>
            </a:r>
            <a:r>
              <a:rPr lang="es-CL" b="1" dirty="0"/>
              <a:t> </a:t>
            </a:r>
            <a:r>
              <a:rPr lang="es-CL" b="1" dirty="0" err="1"/>
              <a:t>approximately</a:t>
            </a:r>
            <a:r>
              <a:rPr lang="es-CL" b="1" dirty="0"/>
              <a:t> 4200 Km </a:t>
            </a:r>
            <a:r>
              <a:rPr lang="es-CL" b="1" dirty="0" err="1"/>
              <a:t>of</a:t>
            </a:r>
            <a:r>
              <a:rPr lang="es-CL" b="1" dirty="0"/>
              <a:t> </a:t>
            </a:r>
            <a:r>
              <a:rPr lang="es-CL" b="1" dirty="0" err="1"/>
              <a:t>extension</a:t>
            </a:r>
            <a:r>
              <a:rPr lang="es-CL" b="1" dirty="0"/>
              <a:t> and </a:t>
            </a:r>
            <a:r>
              <a:rPr lang="es-CL" b="1" dirty="0" err="1"/>
              <a:t>about</a:t>
            </a:r>
            <a:r>
              <a:rPr lang="es-CL" b="1" dirty="0"/>
              <a:t> 200 </a:t>
            </a:r>
            <a:r>
              <a:rPr lang="es-CL" b="1" dirty="0" err="1"/>
              <a:t>kilometers</a:t>
            </a:r>
            <a:r>
              <a:rPr lang="es-CL" b="1" dirty="0"/>
              <a:t> </a:t>
            </a:r>
            <a:r>
              <a:rPr lang="es-CL" b="1" dirty="0" err="1"/>
              <a:t>width</a:t>
            </a:r>
            <a:r>
              <a:rPr lang="es-CL" b="1" dirty="0"/>
              <a:t>. </a:t>
            </a:r>
            <a:r>
              <a:rPr lang="es-CL" b="1" dirty="0" err="1"/>
              <a:t>It</a:t>
            </a:r>
            <a:r>
              <a:rPr lang="es-CL" b="1" dirty="0"/>
              <a:t> shows a </a:t>
            </a:r>
            <a:r>
              <a:rPr lang="es-CL" b="1" dirty="0" err="1"/>
              <a:t>great</a:t>
            </a:r>
            <a:r>
              <a:rPr lang="es-CL" b="1" dirty="0"/>
              <a:t> </a:t>
            </a:r>
            <a:r>
              <a:rPr lang="es-CL" b="1" dirty="0" err="1"/>
              <a:t>variety</a:t>
            </a:r>
            <a:r>
              <a:rPr lang="es-CL" b="1" dirty="0"/>
              <a:t> </a:t>
            </a:r>
            <a:r>
              <a:rPr lang="es-CL" b="1" dirty="0" err="1"/>
              <a:t>of</a:t>
            </a:r>
            <a:r>
              <a:rPr lang="es-CL" b="1" dirty="0"/>
              <a:t> </a:t>
            </a:r>
            <a:r>
              <a:rPr lang="es-CL" b="1" dirty="0" err="1"/>
              <a:t>climates</a:t>
            </a:r>
            <a:r>
              <a:rPr lang="es-CL" b="1" dirty="0"/>
              <a:t> and </a:t>
            </a:r>
            <a:r>
              <a:rPr lang="es-CL" b="1" dirty="0" err="1"/>
              <a:t>vegetation</a:t>
            </a:r>
            <a:r>
              <a:rPr lang="es-CL" b="1" dirty="0"/>
              <a:t> </a:t>
            </a:r>
            <a:r>
              <a:rPr lang="es-CL" b="1" dirty="0" err="1"/>
              <a:t>types</a:t>
            </a:r>
            <a:r>
              <a:rPr lang="es-CL" b="1" dirty="0"/>
              <a:t> </a:t>
            </a:r>
            <a:r>
              <a:rPr lang="es-CL" b="1" dirty="0" err="1"/>
              <a:t>across</a:t>
            </a:r>
            <a:r>
              <a:rPr lang="es-CL" b="1" dirty="0"/>
              <a:t> </a:t>
            </a:r>
            <a:r>
              <a:rPr lang="es-CL" b="1" dirty="0" err="1"/>
              <a:t>north-south</a:t>
            </a:r>
            <a:r>
              <a:rPr lang="es-CL" b="1" dirty="0"/>
              <a:t> </a:t>
            </a:r>
            <a:r>
              <a:rPr lang="es-CL" b="1" dirty="0" err="1"/>
              <a:t>gradient</a:t>
            </a:r>
            <a:r>
              <a:rPr lang="es-CL" b="1" dirty="0"/>
              <a:t> and </a:t>
            </a:r>
            <a:r>
              <a:rPr lang="es-CL" b="1" dirty="0" err="1"/>
              <a:t>coast</a:t>
            </a:r>
            <a:r>
              <a:rPr lang="es-CL" b="1" dirty="0"/>
              <a:t> </a:t>
            </a:r>
            <a:r>
              <a:rPr lang="es-CL" b="1" dirty="0" err="1"/>
              <a:t>to</a:t>
            </a:r>
            <a:r>
              <a:rPr lang="es-CL" b="1" dirty="0"/>
              <a:t> </a:t>
            </a:r>
            <a:r>
              <a:rPr lang="es-CL" b="1" dirty="0" err="1"/>
              <a:t>mountain</a:t>
            </a:r>
            <a:r>
              <a:rPr lang="es-CL" b="1" dirty="0"/>
              <a:t> </a:t>
            </a:r>
            <a:r>
              <a:rPr lang="es-CL" b="1" dirty="0" err="1"/>
              <a:t>range</a:t>
            </a:r>
            <a:r>
              <a:rPr lang="es-CL" b="1" dirty="0"/>
              <a:t>. </a:t>
            </a:r>
            <a:endParaRPr lang="en-US" b="1" dirty="0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14647E41-CF20-003D-6C5B-FAB7B3DDB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30" y="1590166"/>
            <a:ext cx="2869770" cy="42095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AA70F7E-96F7-DB11-F98E-F9D46C769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869" y="1175555"/>
            <a:ext cx="7846101" cy="50387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C65D46C-B962-B5EB-2934-D6852BD98B51}"/>
              </a:ext>
            </a:extLst>
          </p:cNvPr>
          <p:cNvSpPr txBox="1"/>
          <p:nvPr/>
        </p:nvSpPr>
        <p:spPr>
          <a:xfrm>
            <a:off x="1076325" y="5844948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Chile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DEA518-BE48-4CDD-C672-88BEB18D587D}"/>
              </a:ext>
            </a:extLst>
          </p:cNvPr>
          <p:cNvSpPr txBox="1"/>
          <p:nvPr/>
        </p:nvSpPr>
        <p:spPr>
          <a:xfrm>
            <a:off x="3665874" y="6233497"/>
            <a:ext cx="2257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15 Administrative </a:t>
            </a:r>
            <a:r>
              <a:rPr lang="es-ES" b="1" dirty="0" err="1"/>
              <a:t>regions</a:t>
            </a:r>
            <a:endParaRPr lang="es-ES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21DFD9-4E49-451C-4848-578D937E091C}"/>
              </a:ext>
            </a:extLst>
          </p:cNvPr>
          <p:cNvSpPr txBox="1"/>
          <p:nvPr/>
        </p:nvSpPr>
        <p:spPr>
          <a:xfrm>
            <a:off x="5891154" y="628111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Climate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C319155-47EC-279B-87F9-BF20579B875F}"/>
              </a:ext>
            </a:extLst>
          </p:cNvPr>
          <p:cNvSpPr txBox="1"/>
          <p:nvPr/>
        </p:nvSpPr>
        <p:spPr>
          <a:xfrm>
            <a:off x="7877712" y="628111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Vegetation</a:t>
            </a:r>
            <a:endParaRPr lang="es-ES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F49F455-276F-B5D5-A685-7E61FA3DEB41}"/>
              </a:ext>
            </a:extLst>
          </p:cNvPr>
          <p:cNvSpPr txBox="1"/>
          <p:nvPr/>
        </p:nvSpPr>
        <p:spPr>
          <a:xfrm>
            <a:off x="10111920" y="628111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Hotspot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04689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893D748-0138-D8ED-3AF7-17259D4C3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240" y="1109317"/>
            <a:ext cx="7933519" cy="54204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729AA3B-9AFA-3012-8201-C2DB0B460785}"/>
              </a:ext>
            </a:extLst>
          </p:cNvPr>
          <p:cNvSpPr txBox="1"/>
          <p:nvPr/>
        </p:nvSpPr>
        <p:spPr>
          <a:xfrm>
            <a:off x="1426128" y="360727"/>
            <a:ext cx="8636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</a:rPr>
              <a:t>GROWTH OF CHILEAN ECONOMY FROM 1960-2020</a:t>
            </a:r>
            <a:r>
              <a:rPr lang="es-ES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828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03" name="Straight Connector 4102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5" name="Straight Connector 4104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Los países que más crecimiento económico tendrán en 2019 | Economía">
            <a:extLst>
              <a:ext uri="{FF2B5EF4-FFF2-40B4-BE49-F238E27FC236}">
                <a16:creationId xmlns:a16="http://schemas.microsoft.com/office/drawing/2014/main" id="{330E591A-9B57-5B4A-E72A-10D24E73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90248" y="2042799"/>
            <a:ext cx="3517120" cy="214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7E9070-0E48-B76F-EF90-770ADA2065C3}"/>
              </a:ext>
            </a:extLst>
          </p:cNvPr>
          <p:cNvSpPr txBox="1"/>
          <p:nvPr/>
        </p:nvSpPr>
        <p:spPr>
          <a:xfrm>
            <a:off x="644677" y="314053"/>
            <a:ext cx="305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Decree Law 701 incentives to forest plantations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8C94B-BEE0-8DB9-EC83-40EF568F95F1}"/>
              </a:ext>
            </a:extLst>
          </p:cNvPr>
          <p:cNvSpPr txBox="1"/>
          <p:nvPr/>
        </p:nvSpPr>
        <p:spPr>
          <a:xfrm>
            <a:off x="4519041" y="452552"/>
            <a:ext cx="30549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Increased in total area of forest plantations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14BEEB-E261-A296-DA87-4E7971462899}"/>
              </a:ext>
            </a:extLst>
          </p:cNvPr>
          <p:cNvSpPr txBox="1"/>
          <p:nvPr/>
        </p:nvSpPr>
        <p:spPr>
          <a:xfrm>
            <a:off x="8492344" y="577596"/>
            <a:ext cx="3054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Forestry</a:t>
            </a:r>
            <a:r>
              <a:rPr lang="es-ES" b="1" dirty="0"/>
              <a:t> sector </a:t>
            </a:r>
            <a:r>
              <a:rPr lang="es-ES" b="1" dirty="0" err="1"/>
              <a:t>accounted</a:t>
            </a:r>
            <a:r>
              <a:rPr lang="es-ES" b="1" dirty="0"/>
              <a:t> </a:t>
            </a:r>
            <a:r>
              <a:rPr lang="es-ES" b="1" dirty="0" err="1"/>
              <a:t>for</a:t>
            </a:r>
            <a:r>
              <a:rPr lang="es-ES" b="1" dirty="0"/>
              <a:t> </a:t>
            </a:r>
          </a:p>
          <a:p>
            <a:r>
              <a:rPr lang="es-ES" b="1" dirty="0"/>
              <a:t>1,9%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national</a:t>
            </a:r>
            <a:r>
              <a:rPr lang="es-ES" b="1" dirty="0"/>
              <a:t> GDP (2017)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4A66497-CB69-7669-853A-FA40C9FA201F}"/>
              </a:ext>
            </a:extLst>
          </p:cNvPr>
          <p:cNvSpPr/>
          <p:nvPr/>
        </p:nvSpPr>
        <p:spPr>
          <a:xfrm>
            <a:off x="644677" y="5836026"/>
            <a:ext cx="10902646" cy="977079"/>
          </a:xfrm>
          <a:prstGeom prst="rightArrow">
            <a:avLst>
              <a:gd name="adj1" fmla="val 55151"/>
              <a:gd name="adj2" fmla="val 50000"/>
            </a:avLst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bg2">
                    <a:lumMod val="10000"/>
                  </a:schemeClr>
                </a:solidFill>
              </a:rPr>
              <a:t>1974 – 2023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1727764-36DB-267D-5E9E-70C72AF50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8" y="1634579"/>
            <a:ext cx="3838968" cy="27815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AC347E-A266-32E6-E72F-03838B346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26" r="1" b="12161"/>
          <a:stretch/>
        </p:blipFill>
        <p:spPr>
          <a:xfrm>
            <a:off x="4297857" y="1271674"/>
            <a:ext cx="3542010" cy="1955220"/>
          </a:xfrm>
          <a:prstGeom prst="rect">
            <a:avLst/>
          </a:prstGeom>
        </p:spPr>
      </p:pic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052C71D3-C093-92B2-11A2-431A541E4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628728"/>
              </p:ext>
            </p:extLst>
          </p:nvPr>
        </p:nvGraphicFramePr>
        <p:xfrm>
          <a:off x="4304539" y="3391197"/>
          <a:ext cx="3535328" cy="640080"/>
        </p:xfrm>
        <a:graphic>
          <a:graphicData uri="http://schemas.openxmlformats.org/drawingml/2006/table">
            <a:tbl>
              <a:tblPr/>
              <a:tblGrid>
                <a:gridCol w="1767664">
                  <a:extLst>
                    <a:ext uri="{9D8B030D-6E8A-4147-A177-3AD203B41FA5}">
                      <a16:colId xmlns:a16="http://schemas.microsoft.com/office/drawing/2014/main" val="3217095659"/>
                    </a:ext>
                  </a:extLst>
                </a:gridCol>
                <a:gridCol w="1767664">
                  <a:extLst>
                    <a:ext uri="{9D8B030D-6E8A-4147-A177-3AD203B41FA5}">
                      <a16:colId xmlns:a16="http://schemas.microsoft.com/office/drawing/2014/main" val="3720936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ES" sz="1800" dirty="0">
                          <a:effectLst/>
                        </a:rPr>
                        <a:t>Forest </a:t>
                      </a:r>
                      <a:r>
                        <a:rPr lang="es-ES" sz="1800" dirty="0" err="1">
                          <a:effectLst/>
                        </a:rPr>
                        <a:t>plantations</a:t>
                      </a:r>
                      <a:r>
                        <a:rPr lang="es-ES" sz="1800" dirty="0">
                          <a:effectLst/>
                        </a:rPr>
                        <a:t> </a:t>
                      </a:r>
                      <a:r>
                        <a:rPr lang="es-ES" sz="1600" dirty="0">
                          <a:effectLst/>
                        </a:rPr>
                        <a:t>2020</a:t>
                      </a:r>
                      <a:endParaRPr lang="es-ES" sz="2000" dirty="0">
                        <a:effectLst/>
                      </a:endParaRPr>
                    </a:p>
                  </a:txBody>
                  <a:tcPr>
                    <a:lnL w="9525" cap="flat" cmpd="sng" algn="ctr">
                      <a:solidFill>
                        <a:srgbClr val="B01A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1B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1A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1A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effectLst/>
                        </a:rPr>
                        <a:t>2.309.563 ha</a:t>
                      </a:r>
                    </a:p>
                  </a:txBody>
                  <a:tcPr>
                    <a:lnL w="9525" cap="flat" cmpd="sng" algn="ctr">
                      <a:solidFill>
                        <a:srgbClr val="F01B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0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1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1B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929190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B62AB75-7CDA-C32F-269E-09A720AEA8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287842"/>
              </p:ext>
            </p:extLst>
          </p:nvPr>
        </p:nvGraphicFramePr>
        <p:xfrm>
          <a:off x="4297857" y="4038154"/>
          <a:ext cx="3535328" cy="640080"/>
        </p:xfrm>
        <a:graphic>
          <a:graphicData uri="http://schemas.openxmlformats.org/drawingml/2006/table">
            <a:tbl>
              <a:tblPr/>
              <a:tblGrid>
                <a:gridCol w="1767664">
                  <a:extLst>
                    <a:ext uri="{9D8B030D-6E8A-4147-A177-3AD203B41FA5}">
                      <a16:colId xmlns:a16="http://schemas.microsoft.com/office/drawing/2014/main" val="3217095659"/>
                    </a:ext>
                  </a:extLst>
                </a:gridCol>
                <a:gridCol w="1767664">
                  <a:extLst>
                    <a:ext uri="{9D8B030D-6E8A-4147-A177-3AD203B41FA5}">
                      <a16:colId xmlns:a16="http://schemas.microsoft.com/office/drawing/2014/main" val="37209369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effectLst/>
                        </a:rPr>
                        <a:t>Forest </a:t>
                      </a:r>
                      <a:r>
                        <a:rPr lang="es-ES" dirty="0" err="1">
                          <a:effectLst/>
                        </a:rPr>
                        <a:t>plantations</a:t>
                      </a:r>
                      <a:r>
                        <a:rPr lang="es-ES" dirty="0">
                          <a:effectLst/>
                        </a:rPr>
                        <a:t> 70s</a:t>
                      </a:r>
                    </a:p>
                  </a:txBody>
                  <a:tcPr>
                    <a:lnL w="9525" cap="flat" cmpd="sng" algn="ctr">
                      <a:solidFill>
                        <a:srgbClr val="B01A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1B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1A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1A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dirty="0">
                          <a:effectLst/>
                        </a:rPr>
                        <a:t>300.000 ha</a:t>
                      </a:r>
                    </a:p>
                  </a:txBody>
                  <a:tcPr>
                    <a:lnL w="9525" cap="flat" cmpd="sng" algn="ctr">
                      <a:solidFill>
                        <a:srgbClr val="F01B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0F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1C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1B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929190"/>
                  </a:ext>
                </a:extLst>
              </a:tr>
            </a:tbl>
          </a:graphicData>
        </a:graphic>
      </p:graphicFrame>
      <p:sp>
        <p:nvSpPr>
          <p:cNvPr id="12" name="Arrow: Right 6">
            <a:extLst>
              <a:ext uri="{FF2B5EF4-FFF2-40B4-BE49-F238E27FC236}">
                <a16:creationId xmlns:a16="http://schemas.microsoft.com/office/drawing/2014/main" id="{C74B3158-2BB5-9AE3-652D-33C7E491D214}"/>
              </a:ext>
            </a:extLst>
          </p:cNvPr>
          <p:cNvSpPr/>
          <p:nvPr/>
        </p:nvSpPr>
        <p:spPr>
          <a:xfrm>
            <a:off x="1880443" y="5358129"/>
            <a:ext cx="8125479" cy="497181"/>
          </a:xfrm>
          <a:prstGeom prst="rightArrow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solidFill>
                  <a:schemeClr val="bg1"/>
                </a:solidFill>
              </a:rPr>
              <a:t>ABSCENCE OF LAND USE PLANNING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5009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. 2">
            <a:extLst>
              <a:ext uri="{FF2B5EF4-FFF2-40B4-BE49-F238E27FC236}">
                <a16:creationId xmlns:a16="http://schemas.microsoft.com/office/drawing/2014/main" id="{833A174F-D84C-2659-F85C-9B51BD8E1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3" y="1228725"/>
            <a:ext cx="8980437" cy="49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DD4A794-F735-D2DC-D57B-D2501558BC1F}"/>
              </a:ext>
            </a:extLst>
          </p:cNvPr>
          <p:cNvSpPr txBox="1"/>
          <p:nvPr/>
        </p:nvSpPr>
        <p:spPr>
          <a:xfrm>
            <a:off x="2343150" y="428625"/>
            <a:ext cx="7705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FOREST PLANTATION EXPANSION BETWEEN 1986-2011 (</a:t>
            </a:r>
            <a:r>
              <a:rPr lang="en-US" sz="18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Heilmayer</a:t>
            </a:r>
            <a:r>
              <a:rPr lang="en-US" sz="1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et al., 2016)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7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51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6" name="Picture 6" descr="3 senderos imperdibles para recorrer este otoño en el Parque Nacional  Conguillio | Ladera Sur">
            <a:extLst>
              <a:ext uri="{FF2B5EF4-FFF2-40B4-BE49-F238E27FC236}">
                <a16:creationId xmlns:a16="http://schemas.microsoft.com/office/drawing/2014/main" id="{5AA1E172-C29D-8056-CBE1-7BD1793AA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F11414-9DB9-6D09-E066-C2D7D1DB7C66}"/>
              </a:ext>
            </a:extLst>
          </p:cNvPr>
          <p:cNvSpPr txBox="1"/>
          <p:nvPr/>
        </p:nvSpPr>
        <p:spPr>
          <a:xfrm>
            <a:off x="646381" y="1199949"/>
            <a:ext cx="52209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>
                <a:solidFill>
                  <a:schemeClr val="bg1"/>
                </a:solidFill>
                <a:highlight>
                  <a:srgbClr val="000000"/>
                </a:highlight>
              </a:rPr>
              <a:t>BOSQUE NATIVO</a:t>
            </a:r>
            <a:endParaRPr lang="en-US" sz="32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2" name="Picture 6" descr="3 senderos imperdibles para recorrer este otoño en el Parque Nacional  Conguillio | Ladera Sur">
            <a:extLst>
              <a:ext uri="{FF2B5EF4-FFF2-40B4-BE49-F238E27FC236}">
                <a16:creationId xmlns:a16="http://schemas.microsoft.com/office/drawing/2014/main" id="{418B1F35-85BA-7B0D-89C5-E8BA479C24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"/>
                    </a14:imgEffect>
                    <a14:imgEffect>
                      <a14:brightnessContrast bright="-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" r="64352" b="-1"/>
          <a:stretch/>
        </p:blipFill>
        <p:spPr bwMode="auto">
          <a:xfrm>
            <a:off x="20" y="0"/>
            <a:ext cx="4346202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999CBD-F517-2251-86C0-3EAFD0935C34}"/>
              </a:ext>
            </a:extLst>
          </p:cNvPr>
          <p:cNvSpPr txBox="1"/>
          <p:nvPr/>
        </p:nvSpPr>
        <p:spPr>
          <a:xfrm>
            <a:off x="146764" y="1027289"/>
            <a:ext cx="4052713" cy="37856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CL" sz="4000" dirty="0">
                <a:solidFill>
                  <a:schemeClr val="bg1"/>
                </a:solidFill>
              </a:rPr>
              <a:t>MOST OF THE NATIVE FOREST IS LOCATED  WITHIN THE ANDES MOUNTAIN RANGE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470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special Parque Nacional Conguillío: todo lo que tienes que saber en tu  próxima visita | Ladera Sur">
            <a:extLst>
              <a:ext uri="{FF2B5EF4-FFF2-40B4-BE49-F238E27FC236}">
                <a16:creationId xmlns:a16="http://schemas.microsoft.com/office/drawing/2014/main" id="{5D307C3C-B1D3-3B1B-D08F-808C3C26A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72" y="98377"/>
            <a:ext cx="9914603" cy="661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694AF8E-3030-D0D5-D766-2122C783E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brightnessContrast brigh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157"/>
          <a:stretch/>
        </p:blipFill>
        <p:spPr bwMode="auto">
          <a:xfrm>
            <a:off x="211872" y="6126641"/>
            <a:ext cx="9914603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7F1859-7C5A-D9EE-D24C-C6106B80F53E}"/>
              </a:ext>
            </a:extLst>
          </p:cNvPr>
          <p:cNvSpPr txBox="1"/>
          <p:nvPr/>
        </p:nvSpPr>
        <p:spPr>
          <a:xfrm>
            <a:off x="211872" y="6126642"/>
            <a:ext cx="4720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 err="1">
                <a:solidFill>
                  <a:schemeClr val="bg1"/>
                </a:solidFill>
              </a:rPr>
              <a:t>Conguillio</a:t>
            </a:r>
            <a:r>
              <a:rPr lang="es-CL" sz="3200" dirty="0">
                <a:solidFill>
                  <a:schemeClr val="bg1"/>
                </a:solidFill>
              </a:rPr>
              <a:t> </a:t>
            </a:r>
            <a:r>
              <a:rPr lang="es-CL" sz="3200" dirty="0" err="1">
                <a:solidFill>
                  <a:schemeClr val="bg1"/>
                </a:solidFill>
              </a:rPr>
              <a:t>National</a:t>
            </a:r>
            <a:r>
              <a:rPr lang="es-CL" sz="3200" dirty="0">
                <a:solidFill>
                  <a:schemeClr val="bg1"/>
                </a:solidFill>
              </a:rPr>
              <a:t> Park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859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15327</TotalTime>
  <Words>640</Words>
  <Application>Microsoft Office PowerPoint</Application>
  <PresentationFormat>Widescreen</PresentationFormat>
  <Paragraphs>139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ElsevierGulliver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fondecyt lpt</dc:creator>
  <cp:lastModifiedBy>cristián vergara</cp:lastModifiedBy>
  <cp:revision>255</cp:revision>
  <dcterms:created xsi:type="dcterms:W3CDTF">2019-04-30T21:05:57Z</dcterms:created>
  <dcterms:modified xsi:type="dcterms:W3CDTF">2023-11-15T10:43:08Z</dcterms:modified>
</cp:coreProperties>
</file>