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7" r:id="rId2"/>
    <p:sldId id="381" r:id="rId3"/>
    <p:sldId id="348" r:id="rId4"/>
    <p:sldId id="382" r:id="rId5"/>
    <p:sldId id="384" r:id="rId6"/>
    <p:sldId id="385" r:id="rId7"/>
    <p:sldId id="360" r:id="rId8"/>
    <p:sldId id="383" r:id="rId9"/>
    <p:sldId id="387" r:id="rId10"/>
    <p:sldId id="357" r:id="rId11"/>
    <p:sldId id="386" r:id="rId12"/>
    <p:sldId id="273" r:id="rId13"/>
  </p:sldIdLst>
  <p:sldSz cx="12192000" cy="6858000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238" cy="48101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6" y="2"/>
            <a:ext cx="3170238" cy="481014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59332740-E408-4F15-9BC6-F3B4F6D4B8C9}" type="datetimeFigureOut">
              <a:rPr lang="es-MX" smtClean="0"/>
              <a:t>14/11/2023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9" y="4621214"/>
            <a:ext cx="5851525" cy="3779838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120190"/>
            <a:ext cx="3170238" cy="48101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6" y="9120190"/>
            <a:ext cx="3170238" cy="48101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78AC8343-5AC8-4DC8-B6F0-1871B3869F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16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848-E676-43ED-B8D4-E09106A4DD71}" type="datetime1">
              <a:rPr lang="es-MX" smtClean="0"/>
              <a:t>14/11/2023</a:t>
            </a:fld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39832" y="645333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1732E9-C43F-43A9-8C7B-856861B72A4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86EA-30DC-42C9-AB35-9A07B9BFC92D}" type="datetime1">
              <a:rPr lang="es-MX" smtClean="0"/>
              <a:t>14/11/2023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2788-18ED-4A70-BCCB-AF77A888DD6D}" type="datetime1">
              <a:rPr lang="es-MX" smtClean="0"/>
              <a:t>14/11/2023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0ED-9658-42EF-9C75-454F765D56BA}" type="datetime1">
              <a:rPr lang="es-MX" smtClean="0"/>
              <a:t>14/11/2023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C0F5-03D0-4ECC-806C-B5E015A22EF4}" type="datetime1">
              <a:rPr lang="es-MX" smtClean="0"/>
              <a:t>14/11/2023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1732E9-C43F-43A9-8C7B-856861B72A4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28AF-AC58-4761-89CB-ECEC4633939A}" type="datetime1">
              <a:rPr lang="es-MX" smtClean="0"/>
              <a:t>14/11/2023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03CB-C69D-44D5-92AA-60306DA105AF}" type="datetime1">
              <a:rPr lang="es-MX" smtClean="0"/>
              <a:t>14/11/2023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5D9-F747-4FA9-8C91-00541C397606}" type="datetime1">
              <a:rPr lang="es-MX" smtClean="0"/>
              <a:t>14/11/2023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72D1-02BB-4468-96F8-4A6681838C3B}" type="datetime1">
              <a:rPr lang="es-MX" smtClean="0"/>
              <a:t>14/11/2023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E7B2-28D7-41E5-A193-C8AE8566795C}" type="datetime1">
              <a:rPr lang="es-MX" smtClean="0"/>
              <a:t>14/11/2023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9D9-E8F8-4D66-87E4-DCB5C06A366A}" type="datetime1">
              <a:rPr lang="es-MX" smtClean="0"/>
              <a:t>14/11/2023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917C-F987-497D-9F19-354A5DDCA069}" type="datetime1">
              <a:rPr lang="es-MX" smtClean="0"/>
              <a:t>14/11/2023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32E9-C43F-43A9-8C7B-856861B72A4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2"/>
          <p:cNvSpPr txBox="1"/>
          <p:nvPr/>
        </p:nvSpPr>
        <p:spPr>
          <a:xfrm>
            <a:off x="47328" y="652534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>
                <a:latin typeface="Arial" pitchFamily="34" charset="0"/>
                <a:cs typeface="Arial" pitchFamily="34" charset="0"/>
              </a:rPr>
              <a:t>November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2023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2"/>
          <p:cNvSpPr txBox="1"/>
          <p:nvPr/>
        </p:nvSpPr>
        <p:spPr>
          <a:xfrm>
            <a:off x="1593126" y="2449339"/>
            <a:ext cx="900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Forest canopy fuel load mapping using UAV high resolution RGB and multispectral imagery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2"/>
          <p:cNvSpPr txBox="1"/>
          <p:nvPr/>
        </p:nvSpPr>
        <p:spPr>
          <a:xfrm>
            <a:off x="1703512" y="3322727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Student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Álvaro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Agustín Chávez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Durán</a:t>
            </a:r>
          </a:p>
          <a:p>
            <a:pPr algn="ctr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4" algn="just"/>
            <a:r>
              <a:rPr lang="es-MX" sz="1600" dirty="0" err="1">
                <a:latin typeface="Arial" pitchFamily="34" charset="0"/>
                <a:cs typeface="Arial" pitchFamily="34" charset="0"/>
              </a:rPr>
              <a:t>Principals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: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Dr. Mariano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García Alonso</a:t>
            </a:r>
          </a:p>
          <a:p>
            <a:pPr lvl="4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	  Dra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. María Inmaculada Aguado Suárez</a:t>
            </a:r>
          </a:p>
          <a:p>
            <a:pPr lvl="4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	  Dra. Blanca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Figueroa Rangel	</a:t>
            </a:r>
          </a:p>
          <a:p>
            <a:pPr lvl="4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	  Dr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. Miguel Olvera Vargas </a:t>
            </a:r>
          </a:p>
          <a:p>
            <a:pPr lvl="4"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4" algn="just"/>
            <a:r>
              <a:rPr lang="es-MX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5" name="Imagen 14" descr="logo293 (positivo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852803"/>
            <a:ext cx="2739094" cy="9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2"/>
          <p:cNvSpPr txBox="1"/>
          <p:nvPr/>
        </p:nvSpPr>
        <p:spPr>
          <a:xfrm>
            <a:off x="4079776" y="106493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Simposio de Doctorandos de la UAH en Investigación con Tecnologías de la Información Geográfica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3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3"/>
          <a:stretch/>
        </p:blipFill>
        <p:spPr>
          <a:xfrm>
            <a:off x="839416" y="692696"/>
            <a:ext cx="7190659" cy="5685264"/>
          </a:xfrm>
          <a:prstGeom prst="rect">
            <a:avLst/>
          </a:prstGeom>
        </p:spPr>
      </p:pic>
      <p:sp>
        <p:nvSpPr>
          <p:cNvPr id="12" name="2 Marcador de contenido"/>
          <p:cNvSpPr>
            <a:spLocks/>
          </p:cNvSpPr>
          <p:nvPr/>
        </p:nvSpPr>
        <p:spPr bwMode="auto">
          <a:xfrm>
            <a:off x="8544272" y="980728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Canopy volume: 80.67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texture: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7.00%,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edge band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texture: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5.99%,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NDVI: 4.15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and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EVI: 2.19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11" name="CuadroTexto 2"/>
          <p:cNvSpPr txBox="1"/>
          <p:nvPr/>
        </p:nvSpPr>
        <p:spPr>
          <a:xfrm>
            <a:off x="335360" y="1196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FINAL CONSIDERATIONS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2"/>
          <p:cNvSpPr txBox="1"/>
          <p:nvPr/>
        </p:nvSpPr>
        <p:spPr>
          <a:xfrm>
            <a:off x="551384" y="76470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proposed methodology achieved good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 of complexity of mixed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forests.</a:t>
            </a:r>
          </a:p>
          <a:p>
            <a:pPr algn="jus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 canopy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fuel loads is consistent with its variability and three-dimensional spatial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nabled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highest precision at the lowest cost, encouraging frequent updating of forest fuels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848453"/>
            <a:ext cx="4954871" cy="92719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5300" r="2751" b="35300"/>
          <a:stretch/>
        </p:blipFill>
        <p:spPr>
          <a:xfrm>
            <a:off x="8825463" y="1268760"/>
            <a:ext cx="1224136" cy="385121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00" y="3174927"/>
            <a:ext cx="7867785" cy="3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7" name="2 Marcador de contenido"/>
          <p:cNvSpPr>
            <a:spLocks/>
          </p:cNvSpPr>
          <p:nvPr/>
        </p:nvSpPr>
        <p:spPr bwMode="auto">
          <a:xfrm>
            <a:off x="589242" y="5559730"/>
            <a:ext cx="11089232" cy="3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b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-mail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 alvaro.chavez@edu.uah.es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24050" b="16732"/>
          <a:stretch/>
        </p:blipFill>
        <p:spPr>
          <a:xfrm>
            <a:off x="483084" y="1412776"/>
            <a:ext cx="1130154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" y="764704"/>
            <a:ext cx="6324773" cy="5408249"/>
          </a:xfrm>
          <a:prstGeom prst="rect">
            <a:avLst/>
          </a:prstGeom>
        </p:spPr>
      </p:pic>
      <p:sp>
        <p:nvSpPr>
          <p:cNvPr id="8" name="CuadroTexto 2"/>
          <p:cNvSpPr txBox="1"/>
          <p:nvPr/>
        </p:nvSpPr>
        <p:spPr>
          <a:xfrm>
            <a:off x="335360" y="119698"/>
            <a:ext cx="23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18" name="25 CuadroTexto"/>
          <p:cNvSpPr txBox="1"/>
          <p:nvPr/>
        </p:nvSpPr>
        <p:spPr>
          <a:xfrm>
            <a:off x="191344" y="6165304"/>
            <a:ext cx="1819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800" dirty="0" err="1">
                <a:latin typeface="Arial" pitchFamily="34" charset="0"/>
                <a:cs typeface="Arial" pitchFamily="34" charset="0"/>
              </a:rPr>
              <a:t>arquidron</a:t>
            </a:r>
            <a:r>
              <a:rPr lang="es-MX" sz="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2022.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38" y="1250604"/>
            <a:ext cx="4403355" cy="2935570"/>
          </a:xfrm>
          <a:prstGeom prst="rect">
            <a:avLst/>
          </a:prstGeom>
        </p:spPr>
      </p:pic>
      <p:sp>
        <p:nvSpPr>
          <p:cNvPr id="15" name="25 CuadroTexto"/>
          <p:cNvSpPr txBox="1"/>
          <p:nvPr/>
        </p:nvSpPr>
        <p:spPr>
          <a:xfrm>
            <a:off x="7079492" y="4221668"/>
            <a:ext cx="1819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800" dirty="0" err="1">
                <a:latin typeface="Arial" pitchFamily="34" charset="0"/>
                <a:cs typeface="Arial" pitchFamily="34" charset="0"/>
              </a:rPr>
              <a:t>nbcnews</a:t>
            </a:r>
            <a:r>
              <a:rPr lang="es-MX" sz="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2022.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2 Marcador de contenido"/>
          <p:cNvSpPr>
            <a:spLocks/>
          </p:cNvSpPr>
          <p:nvPr/>
        </p:nvSpPr>
        <p:spPr bwMode="auto">
          <a:xfrm>
            <a:off x="6960095" y="4509120"/>
            <a:ext cx="4716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ES" sz="1600" dirty="0" err="1">
                <a:latin typeface="Arial" pitchFamily="34" charset="0"/>
                <a:cs typeface="Arial" pitchFamily="34" charset="0"/>
              </a:rPr>
              <a:t>Prevention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Fight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Effects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17 CuadroTexto"/>
          <p:cNvSpPr txBox="1"/>
          <p:nvPr/>
        </p:nvSpPr>
        <p:spPr>
          <a:xfrm>
            <a:off x="6096000" y="5280352"/>
            <a:ext cx="325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Fight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Suppression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(Reactive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mode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8 CuadroTexto"/>
          <p:cNvSpPr txBox="1"/>
          <p:nvPr/>
        </p:nvSpPr>
        <p:spPr>
          <a:xfrm>
            <a:off x="9302501" y="5280352"/>
            <a:ext cx="28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management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Proactive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mode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19 Conector recto de flecha"/>
          <p:cNvCxnSpPr/>
          <p:nvPr/>
        </p:nvCxnSpPr>
        <p:spPr>
          <a:xfrm>
            <a:off x="9048328" y="5526244"/>
            <a:ext cx="55418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 Marcador de contenido"/>
          <p:cNvSpPr>
            <a:spLocks/>
          </p:cNvSpPr>
          <p:nvPr/>
        </p:nvSpPr>
        <p:spPr bwMode="auto">
          <a:xfrm>
            <a:off x="7896200" y="4869160"/>
            <a:ext cx="2928958" cy="3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ES" sz="1600" b="1" dirty="0" err="1">
                <a:latin typeface="Arial" pitchFamily="34" charset="0"/>
                <a:cs typeface="Arial" pitchFamily="34" charset="0"/>
              </a:rPr>
              <a:t>Transition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7 CuadroTexto"/>
          <p:cNvSpPr txBox="1"/>
          <p:nvPr/>
        </p:nvSpPr>
        <p:spPr>
          <a:xfrm>
            <a:off x="6851391" y="6020943"/>
            <a:ext cx="507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Operational level, knowledge in action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67608" y="790359"/>
            <a:ext cx="11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2327" y="2549112"/>
            <a:ext cx="146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38600" y="2571338"/>
            <a:ext cx="146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Airplane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05714" y="3284984"/>
            <a:ext cx="146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419063" y="4098558"/>
            <a:ext cx="146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3</a:t>
            </a:fld>
            <a:endParaRPr lang="es-MX"/>
          </a:p>
        </p:txBody>
      </p:sp>
      <p:pic>
        <p:nvPicPr>
          <p:cNvPr id="25" name="5 Imagen" descr="forests-07-00165-g006-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199804"/>
            <a:ext cx="4646607" cy="228246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5300" r="2751" b="35300"/>
          <a:stretch/>
        </p:blipFill>
        <p:spPr>
          <a:xfrm>
            <a:off x="4540445" y="923948"/>
            <a:ext cx="1753658" cy="551712"/>
          </a:xfrm>
          <a:prstGeom prst="rect">
            <a:avLst/>
          </a:prstGeom>
        </p:spPr>
      </p:pic>
      <p:sp>
        <p:nvSpPr>
          <p:cNvPr id="37" name="25 CuadroTexto"/>
          <p:cNvSpPr txBox="1"/>
          <p:nvPr/>
        </p:nvSpPr>
        <p:spPr>
          <a:xfrm>
            <a:off x="1064867" y="3068960"/>
            <a:ext cx="1819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err="1">
                <a:latin typeface="Arial" pitchFamily="34" charset="0"/>
                <a:cs typeface="Arial" pitchFamily="34" charset="0"/>
              </a:rPr>
              <a:t>sensefly</a:t>
            </a:r>
            <a:r>
              <a:rPr lang="es-MX" sz="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2020.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4" y="3566413"/>
            <a:ext cx="3600400" cy="2700300"/>
          </a:xfrm>
          <a:prstGeom prst="rect">
            <a:avLst/>
          </a:prstGeom>
        </p:spPr>
      </p:pic>
      <p:sp>
        <p:nvSpPr>
          <p:cNvPr id="41" name="17 CuadroTexto"/>
          <p:cNvSpPr txBox="1"/>
          <p:nvPr/>
        </p:nvSpPr>
        <p:spPr>
          <a:xfrm>
            <a:off x="623392" y="4797152"/>
            <a:ext cx="133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Field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48" name="17 CuadroTexto"/>
          <p:cNvSpPr txBox="1"/>
          <p:nvPr/>
        </p:nvSpPr>
        <p:spPr>
          <a:xfrm>
            <a:off x="3448555" y="777106"/>
            <a:ext cx="113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itchFamily="34" charset="0"/>
                <a:cs typeface="Arial" pitchFamily="34" charset="0"/>
              </a:rPr>
              <a:t>Drone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24 Imagen" descr="Camas_German.jpg"/>
          <p:cNvPicPr>
            <a:picLocks noChangeAspect="1"/>
          </p:cNvPicPr>
          <p:nvPr/>
        </p:nvPicPr>
        <p:blipFill rotWithShape="1">
          <a:blip r:embed="rId5"/>
          <a:srcRect r="47044"/>
          <a:stretch/>
        </p:blipFill>
        <p:spPr>
          <a:xfrm>
            <a:off x="7464152" y="1473482"/>
            <a:ext cx="3312954" cy="444583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8140351" y="980728"/>
            <a:ext cx="225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fuel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25 CuadroTexto"/>
          <p:cNvSpPr txBox="1"/>
          <p:nvPr/>
        </p:nvSpPr>
        <p:spPr>
          <a:xfrm>
            <a:off x="7542394" y="5817345"/>
            <a:ext cx="1721958" cy="20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Arial" pitchFamily="34" charset="0"/>
                <a:cs typeface="Arial" pitchFamily="34" charset="0"/>
              </a:rPr>
              <a:t>Fuente: Flores </a:t>
            </a:r>
            <a:r>
              <a:rPr lang="es-MX" sz="800" i="1" dirty="0">
                <a:latin typeface="Arial" pitchFamily="34" charset="0"/>
                <a:cs typeface="Arial" pitchFamily="34" charset="0"/>
              </a:rPr>
              <a:t>et al., </a:t>
            </a:r>
            <a:r>
              <a:rPr lang="es-MX" sz="800" dirty="0">
                <a:latin typeface="Arial" pitchFamily="34" charset="0"/>
                <a:cs typeface="Arial" pitchFamily="34" charset="0"/>
              </a:rPr>
              <a:t>2018.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464152" y="1473482"/>
            <a:ext cx="3384376" cy="1733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6" name="2 Marcador de contenido"/>
          <p:cNvSpPr>
            <a:spLocks/>
          </p:cNvSpPr>
          <p:nvPr/>
        </p:nvSpPr>
        <p:spPr bwMode="auto">
          <a:xfrm>
            <a:off x="1217344" y="3356992"/>
            <a:ext cx="10081120" cy="19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HYPOTHESIS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designed methodology, allows mapping canopy fuel loads consistently with its variability and three-dimensional spatial distribution.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Marcador de contenido"/>
          <p:cNvSpPr>
            <a:spLocks/>
          </p:cNvSpPr>
          <p:nvPr/>
        </p:nvSpPr>
        <p:spPr bwMode="auto">
          <a:xfrm>
            <a:off x="1109332" y="1268760"/>
            <a:ext cx="10297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develop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methodology for mapping the spatial distribution of canopy fuel loads in mixed forests, utilizing geospatial data, UAV RGB and multispectral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imagery.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365104"/>
            <a:ext cx="2022475" cy="2022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3" y="1571397"/>
            <a:ext cx="3010161" cy="4564776"/>
          </a:xfrm>
          <a:prstGeom prst="rect">
            <a:avLst/>
          </a:prstGeom>
        </p:spPr>
      </p:pic>
      <p:sp>
        <p:nvSpPr>
          <p:cNvPr id="10" name="CuadroTexto 2"/>
          <p:cNvSpPr txBox="1"/>
          <p:nvPr/>
        </p:nvSpPr>
        <p:spPr>
          <a:xfrm>
            <a:off x="407368" y="1428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Arial" pitchFamily="34" charset="0"/>
                <a:cs typeface="Arial" pitchFamily="34" charset="0"/>
              </a:rPr>
              <a:t>Study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zone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/>
          </p:cNvSpPr>
          <p:nvPr/>
        </p:nvSpPr>
        <p:spPr bwMode="auto">
          <a:xfrm>
            <a:off x="7248128" y="4744426"/>
            <a:ext cx="4608512" cy="7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Protected Natural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Sierra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14,168 ha</a:t>
            </a:r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7202571" y="5627661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Oak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5" y="847542"/>
            <a:ext cx="1168856" cy="666248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13" name="Imagen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879978"/>
            <a:ext cx="8893586" cy="36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40" name="CuadroTexto 2"/>
          <p:cNvSpPr txBox="1"/>
          <p:nvPr/>
        </p:nvSpPr>
        <p:spPr>
          <a:xfrm>
            <a:off x="335360" y="11969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MATERIALS AND METHODS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Imagen 52"/>
          <p:cNvPicPr/>
          <p:nvPr/>
        </p:nvPicPr>
        <p:blipFill>
          <a:blip r:embed="rId2"/>
          <a:stretch>
            <a:fillRect/>
          </a:stretch>
        </p:blipFill>
        <p:spPr>
          <a:xfrm>
            <a:off x="1775520" y="620688"/>
            <a:ext cx="846445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2"/>
          <a:stretch/>
        </p:blipFill>
        <p:spPr>
          <a:xfrm>
            <a:off x="9673930" y="856965"/>
            <a:ext cx="1556005" cy="132071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792118" y="1754219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cm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1" r="18906"/>
          <a:stretch/>
        </p:blipFill>
        <p:spPr>
          <a:xfrm>
            <a:off x="6352662" y="908720"/>
            <a:ext cx="3168352" cy="1457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717"/>
          <a:stretch/>
        </p:blipFill>
        <p:spPr>
          <a:xfrm>
            <a:off x="9715334" y="2869798"/>
            <a:ext cx="736598" cy="460156"/>
          </a:xfrm>
          <a:prstGeom prst="rect">
            <a:avLst/>
          </a:prstGeom>
        </p:spPr>
      </p:pic>
      <p:sp>
        <p:nvSpPr>
          <p:cNvPr id="13" name="CuadroTexto 2"/>
          <p:cNvSpPr txBox="1"/>
          <p:nvPr/>
        </p:nvSpPr>
        <p:spPr>
          <a:xfrm>
            <a:off x="9505315" y="2420888"/>
            <a:ext cx="21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SenseFly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S.O.D.A. 3D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48" y="3573016"/>
            <a:ext cx="4536504" cy="27823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87" y="2420888"/>
            <a:ext cx="2676677" cy="356890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566022" y="2932392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1400" dirty="0" smtClean="0">
                <a:latin typeface="Arial" pitchFamily="34" charset="0"/>
                <a:cs typeface="Arial" pitchFamily="34" charset="0"/>
              </a:rPr>
              <a:t>7 cm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9" y="681316"/>
            <a:ext cx="2466710" cy="32889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172757"/>
            <a:ext cx="1418904" cy="1595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6" r="11079"/>
          <a:stretch/>
        </p:blipFill>
        <p:spPr>
          <a:xfrm>
            <a:off x="3510616" y="1073596"/>
            <a:ext cx="988707" cy="17776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31" y="1470229"/>
            <a:ext cx="945323" cy="145727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r="49110"/>
          <a:stretch/>
        </p:blipFill>
        <p:spPr>
          <a:xfrm>
            <a:off x="9347412" y="3555811"/>
            <a:ext cx="2437220" cy="23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6" y="644907"/>
            <a:ext cx="1296144" cy="129614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/>
          <a:srcRect l="11063"/>
          <a:stretch/>
        </p:blipFill>
        <p:spPr>
          <a:xfrm>
            <a:off x="573055" y="2192802"/>
            <a:ext cx="4052125" cy="418721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5300" r="2751" b="35300"/>
          <a:stretch/>
        </p:blipFill>
        <p:spPr>
          <a:xfrm>
            <a:off x="2285328" y="2355301"/>
            <a:ext cx="876954" cy="2758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16" y="956537"/>
            <a:ext cx="1809750" cy="9525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47" y="3428776"/>
            <a:ext cx="2808312" cy="279977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/>
          <a:srcRect l="2183" b="2613"/>
          <a:stretch/>
        </p:blipFill>
        <p:spPr>
          <a:xfrm>
            <a:off x="5246753" y="1397371"/>
            <a:ext cx="3229719" cy="1830602"/>
          </a:xfrm>
          <a:prstGeom prst="rect">
            <a:avLst/>
          </a:prstGeom>
        </p:spPr>
      </p:pic>
      <p:sp>
        <p:nvSpPr>
          <p:cNvPr id="37" name="2 Marcador de contenido"/>
          <p:cNvSpPr>
            <a:spLocks/>
          </p:cNvSpPr>
          <p:nvPr/>
        </p:nvSpPr>
        <p:spPr bwMode="auto">
          <a:xfrm>
            <a:off x="5027693" y="848758"/>
            <a:ext cx="34719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TREETOP.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Shiny-based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application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 Marcador de contenido"/>
          <p:cNvSpPr>
            <a:spLocks/>
          </p:cNvSpPr>
          <p:nvPr/>
        </p:nvSpPr>
        <p:spPr bwMode="auto">
          <a:xfrm>
            <a:off x="5273757" y="3789040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/>
              <a:t>Vegetation indices</a:t>
            </a:r>
            <a:endParaRPr lang="en-US" dirty="0" smtClean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5"/>
          <a:stretch/>
        </p:blipFill>
        <p:spPr>
          <a:xfrm>
            <a:off x="8988479" y="921153"/>
            <a:ext cx="2448759" cy="11133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08" y="835190"/>
            <a:ext cx="1366857" cy="854286"/>
          </a:xfrm>
          <a:prstGeom prst="rect">
            <a:avLst/>
          </a:prstGeom>
        </p:spPr>
      </p:pic>
      <p:sp>
        <p:nvSpPr>
          <p:cNvPr id="40" name="2 Marcador de contenido"/>
          <p:cNvSpPr>
            <a:spLocks/>
          </p:cNvSpPr>
          <p:nvPr/>
        </p:nvSpPr>
        <p:spPr bwMode="auto">
          <a:xfrm>
            <a:off x="9275399" y="2192802"/>
            <a:ext cx="2265954" cy="5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s-MX" sz="1600" b="1" dirty="0" err="1" smtClean="0">
                <a:latin typeface="Arial" pitchFamily="34" charset="0"/>
                <a:cs typeface="Arial" pitchFamily="34" charset="0"/>
              </a:rPr>
              <a:t>Random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 err="1" smtClean="0">
                <a:latin typeface="Arial" pitchFamily="34" charset="0"/>
                <a:cs typeface="Arial" pitchFamily="34" charset="0"/>
              </a:rPr>
              <a:t>Forest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5"/>
          <a:stretch/>
        </p:blipFill>
        <p:spPr>
          <a:xfrm>
            <a:off x="9379514" y="3165077"/>
            <a:ext cx="2057724" cy="2840190"/>
          </a:xfrm>
          <a:prstGeom prst="rect">
            <a:avLst/>
          </a:prstGeom>
        </p:spPr>
      </p:pic>
      <p:sp>
        <p:nvSpPr>
          <p:cNvPr id="43" name="2 Marcador de contenido"/>
          <p:cNvSpPr>
            <a:spLocks/>
          </p:cNvSpPr>
          <p:nvPr/>
        </p:nvSpPr>
        <p:spPr bwMode="auto">
          <a:xfrm>
            <a:off x="9120336" y="60932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Allometric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equations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32E9-C43F-43A9-8C7B-856861B72A48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31" name="CuadroTexto 2"/>
          <p:cNvSpPr txBox="1"/>
          <p:nvPr/>
        </p:nvSpPr>
        <p:spPr>
          <a:xfrm>
            <a:off x="335360" y="1196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RESULTS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Imagen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340768"/>
            <a:ext cx="7776864" cy="4168244"/>
          </a:xfrm>
          <a:prstGeom prst="rect">
            <a:avLst/>
          </a:prstGeom>
        </p:spPr>
      </p:pic>
      <p:sp>
        <p:nvSpPr>
          <p:cNvPr id="35" name="2 Marcador de contenido"/>
          <p:cNvSpPr>
            <a:spLocks/>
          </p:cNvSpPr>
          <p:nvPr/>
        </p:nvSpPr>
        <p:spPr bwMode="auto">
          <a:xfrm>
            <a:off x="3730321" y="836712"/>
            <a:ext cx="5544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s-MX" sz="16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0.75;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RMSE =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1.78 Mg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;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Relative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 err="1">
                <a:latin typeface="Arial" pitchFamily="34" charset="0"/>
                <a:cs typeface="Arial" pitchFamily="34" charset="0"/>
              </a:rPr>
              <a:t>Bias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= 18.62%</a:t>
            </a:r>
          </a:p>
        </p:txBody>
      </p:sp>
      <p:sp>
        <p:nvSpPr>
          <p:cNvPr id="36" name="2 Marcador de contenido"/>
          <p:cNvSpPr>
            <a:spLocks/>
          </p:cNvSpPr>
          <p:nvPr/>
        </p:nvSpPr>
        <p:spPr bwMode="auto">
          <a:xfrm>
            <a:off x="1983377" y="5579971"/>
            <a:ext cx="27363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Pinus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Quercus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 Marcador de contenido"/>
          <p:cNvSpPr>
            <a:spLocks/>
          </p:cNvSpPr>
          <p:nvPr/>
        </p:nvSpPr>
        <p:spPr bwMode="auto">
          <a:xfrm>
            <a:off x="4666425" y="5579971"/>
            <a:ext cx="27363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Pinus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 Marcador de contenido"/>
          <p:cNvSpPr>
            <a:spLocks/>
          </p:cNvSpPr>
          <p:nvPr/>
        </p:nvSpPr>
        <p:spPr bwMode="auto">
          <a:xfrm>
            <a:off x="7186705" y="5589240"/>
            <a:ext cx="27363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trees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randomly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varo_Seminario_B.pptx" id="{DE18498F-3FB6-44A8-8633-3F89ED3F4B51}" vid="{54617665-A333-4B07-B8AB-3C73505C87C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7518</TotalTime>
  <Words>339</Words>
  <Application>Microsoft Office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603</cp:revision>
  <dcterms:created xsi:type="dcterms:W3CDTF">2020-06-29T14:59:00Z</dcterms:created>
  <dcterms:modified xsi:type="dcterms:W3CDTF">2023-11-14T12:20:59Z</dcterms:modified>
</cp:coreProperties>
</file>