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6"/>
  </p:notesMasterIdLst>
  <p:sldIdLst>
    <p:sldId id="257" r:id="rId2"/>
    <p:sldId id="258" r:id="rId3"/>
    <p:sldId id="270" r:id="rId4"/>
    <p:sldId id="268" r:id="rId5"/>
    <p:sldId id="259" r:id="rId6"/>
    <p:sldId id="260" r:id="rId7"/>
    <p:sldId id="261" r:id="rId8"/>
    <p:sldId id="262" r:id="rId9"/>
    <p:sldId id="263" r:id="rId10"/>
    <p:sldId id="264" r:id="rId11"/>
    <p:sldId id="265" r:id="rId12"/>
    <p:sldId id="266" r:id="rId13"/>
    <p:sldId id="267" r:id="rId14"/>
    <p:sldId id="269" r:id="rId1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D4E4"/>
    <a:srgbClr val="46B7D2"/>
    <a:srgbClr val="B7DBF3"/>
    <a:srgbClr val="365973"/>
    <a:srgbClr val="CC99FF"/>
    <a:srgbClr val="F6C3A4"/>
    <a:srgbClr val="B3D0EB"/>
    <a:srgbClr val="7FCBB0"/>
    <a:srgbClr val="EE9CC9"/>
    <a:srgbClr val="E7DF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963" autoAdjust="0"/>
  </p:normalViewPr>
  <p:slideViewPr>
    <p:cSldViewPr snapToGrid="0">
      <p:cViewPr>
        <p:scale>
          <a:sx n="75" d="100"/>
          <a:sy n="75" d="100"/>
        </p:scale>
        <p:origin x="322"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F&#225;tima\AppData\Roaming\Microsoft\Excel\Resultados_libro_excel%20(Autoguardado).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F&#225;tima\AppData\Roaming\Microsoft\Excel\Resultados_libro_excel%20(Autoguardado).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F&#225;tima\AppData\Roaming\Microsoft\Excel\Resultados_libro_excel%20(Autoguardado).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F&#225;tima\AppData\Roaming\Microsoft\Excel\Resultados_libro_excel%20(Autoguardado).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989123228072481"/>
          <c:y val="0.11325579039462172"/>
          <c:w val="0.26258357580041536"/>
          <c:h val="0.44132467652069807"/>
        </c:manualLayout>
      </c:layout>
      <c:radarChart>
        <c:radarStyle val="filled"/>
        <c:varyColors val="0"/>
        <c:ser>
          <c:idx val="0"/>
          <c:order val="0"/>
          <c:spPr>
            <a:solidFill>
              <a:srgbClr val="FF0000">
                <a:alpha val="50000"/>
              </a:srgbClr>
            </a:solidFill>
            <a:ln>
              <a:noFill/>
            </a:ln>
            <a:effectLst/>
          </c:spPr>
          <c:cat>
            <c:strRef>
              <c:f>Hoja1!$D$24:$D$26</c:f>
              <c:strCache>
                <c:ptCount val="3"/>
                <c:pt idx="0">
                  <c:v>Intensity</c:v>
                </c:pt>
                <c:pt idx="1">
                  <c:v>Interannual Variability</c:v>
                </c:pt>
                <c:pt idx="2">
                  <c:v>Proportion of burned vegetation</c:v>
                </c:pt>
              </c:strCache>
            </c:strRef>
          </c:cat>
          <c:val>
            <c:numRef>
              <c:f>Hoja1!$J$24:$J$26</c:f>
              <c:numCache>
                <c:formatCode>0.00</c:formatCode>
                <c:ptCount val="3"/>
                <c:pt idx="0">
                  <c:v>5</c:v>
                </c:pt>
                <c:pt idx="1">
                  <c:v>1.290322580645161</c:v>
                </c:pt>
                <c:pt idx="2">
                  <c:v>8.387096774193548</c:v>
                </c:pt>
              </c:numCache>
            </c:numRef>
          </c:val>
          <c:extLst>
            <c:ext xmlns:c16="http://schemas.microsoft.com/office/drawing/2014/chart" uri="{C3380CC4-5D6E-409C-BE32-E72D297353CC}">
              <c16:uniqueId val="{00000000-6BB7-4144-831A-EC1C25D8422D}"/>
            </c:ext>
          </c:extLst>
        </c:ser>
        <c:ser>
          <c:idx val="1"/>
          <c:order val="1"/>
          <c:spPr>
            <a:noFill/>
            <a:ln w="22225">
              <a:solidFill>
                <a:srgbClr val="FF0000"/>
              </a:solidFill>
              <a:prstDash val="sysDash"/>
            </a:ln>
            <a:effectLst/>
          </c:spPr>
          <c:cat>
            <c:strRef>
              <c:f>Hoja1!$Q$24:$Q$26</c:f>
              <c:strCache>
                <c:ptCount val="3"/>
                <c:pt idx="0">
                  <c:v>Intensity</c:v>
                </c:pt>
                <c:pt idx="1">
                  <c:v>Interannual variability</c:v>
                </c:pt>
                <c:pt idx="2">
                  <c:v>Proportion of burned vegetation</c:v>
                </c:pt>
              </c:strCache>
            </c:strRef>
          </c:cat>
          <c:val>
            <c:numRef>
              <c:f>Hoja1!$S$24:$S$26</c:f>
              <c:numCache>
                <c:formatCode>General</c:formatCode>
                <c:ptCount val="3"/>
                <c:pt idx="0">
                  <c:v>5</c:v>
                </c:pt>
                <c:pt idx="1">
                  <c:v>5</c:v>
                </c:pt>
                <c:pt idx="2">
                  <c:v>5</c:v>
                </c:pt>
              </c:numCache>
            </c:numRef>
          </c:val>
          <c:extLst>
            <c:ext xmlns:c16="http://schemas.microsoft.com/office/drawing/2014/chart" uri="{C3380CC4-5D6E-409C-BE32-E72D297353CC}">
              <c16:uniqueId val="{00000001-6BB7-4144-831A-EC1C25D8422D}"/>
            </c:ext>
          </c:extLst>
        </c:ser>
        <c:dLbls>
          <c:showLegendKey val="0"/>
          <c:showVal val="0"/>
          <c:showCatName val="0"/>
          <c:showSerName val="0"/>
          <c:showPercent val="0"/>
          <c:showBubbleSize val="0"/>
        </c:dLbls>
        <c:axId val="436415104"/>
        <c:axId val="436426256"/>
      </c:radarChart>
      <c:catAx>
        <c:axId val="436415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crossAx val="436426256"/>
        <c:crosses val="autoZero"/>
        <c:auto val="1"/>
        <c:lblAlgn val="ctr"/>
        <c:lblOffset val="100"/>
        <c:noMultiLvlLbl val="0"/>
      </c:catAx>
      <c:valAx>
        <c:axId val="436426256"/>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436415104"/>
        <c:crosses val="autoZero"/>
        <c:crossBetween val="between"/>
        <c:majorUnit val="5"/>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989123228072481"/>
          <c:y val="0.11325579039462172"/>
          <c:w val="0.27527208368265033"/>
          <c:h val="0.46265027397891051"/>
        </c:manualLayout>
      </c:layout>
      <c:radarChart>
        <c:radarStyle val="filled"/>
        <c:varyColors val="0"/>
        <c:ser>
          <c:idx val="0"/>
          <c:order val="0"/>
          <c:spPr>
            <a:solidFill>
              <a:srgbClr val="FF0000">
                <a:alpha val="51000"/>
              </a:srgbClr>
            </a:solidFill>
            <a:ln>
              <a:noFill/>
            </a:ln>
            <a:effectLst/>
          </c:spPr>
          <c:cat>
            <c:strRef>
              <c:f>Hoja1!$D$24:$D$26</c:f>
              <c:strCache>
                <c:ptCount val="3"/>
                <c:pt idx="0">
                  <c:v>Intensity</c:v>
                </c:pt>
                <c:pt idx="1">
                  <c:v>Interannual Variability</c:v>
                </c:pt>
                <c:pt idx="2">
                  <c:v>Proportion of burned vegetation</c:v>
                </c:pt>
              </c:strCache>
            </c:strRef>
          </c:cat>
          <c:val>
            <c:numRef>
              <c:f>Hoja1!$H$24:$H$26</c:f>
              <c:numCache>
                <c:formatCode>0.00</c:formatCode>
                <c:ptCount val="3"/>
                <c:pt idx="0">
                  <c:v>5</c:v>
                </c:pt>
                <c:pt idx="1">
                  <c:v>0</c:v>
                </c:pt>
                <c:pt idx="2">
                  <c:v>1.6129032258064513</c:v>
                </c:pt>
              </c:numCache>
            </c:numRef>
          </c:val>
          <c:extLst>
            <c:ext xmlns:c16="http://schemas.microsoft.com/office/drawing/2014/chart" uri="{C3380CC4-5D6E-409C-BE32-E72D297353CC}">
              <c16:uniqueId val="{00000000-B510-4751-AA44-043900235174}"/>
            </c:ext>
          </c:extLst>
        </c:ser>
        <c:ser>
          <c:idx val="1"/>
          <c:order val="1"/>
          <c:spPr>
            <a:noFill/>
            <a:ln w="22225">
              <a:solidFill>
                <a:srgbClr val="FF0000"/>
              </a:solidFill>
              <a:prstDash val="sysDash"/>
            </a:ln>
            <a:effectLst/>
          </c:spPr>
          <c:cat>
            <c:strRef>
              <c:f>Hoja1!$Q$24:$Q$26</c:f>
              <c:strCache>
                <c:ptCount val="3"/>
                <c:pt idx="0">
                  <c:v>Intensity</c:v>
                </c:pt>
                <c:pt idx="1">
                  <c:v>Interannual variability</c:v>
                </c:pt>
                <c:pt idx="2">
                  <c:v>Proportion of burned vegetation</c:v>
                </c:pt>
              </c:strCache>
            </c:strRef>
          </c:cat>
          <c:val>
            <c:numRef>
              <c:f>Hoja1!$S$24:$S$26</c:f>
              <c:numCache>
                <c:formatCode>General</c:formatCode>
                <c:ptCount val="3"/>
                <c:pt idx="0">
                  <c:v>5</c:v>
                </c:pt>
                <c:pt idx="1">
                  <c:v>5</c:v>
                </c:pt>
                <c:pt idx="2">
                  <c:v>5</c:v>
                </c:pt>
              </c:numCache>
            </c:numRef>
          </c:val>
          <c:extLst>
            <c:ext xmlns:c16="http://schemas.microsoft.com/office/drawing/2014/chart" uri="{C3380CC4-5D6E-409C-BE32-E72D297353CC}">
              <c16:uniqueId val="{00000001-B510-4751-AA44-043900235174}"/>
            </c:ext>
          </c:extLst>
        </c:ser>
        <c:dLbls>
          <c:showLegendKey val="0"/>
          <c:showVal val="0"/>
          <c:showCatName val="0"/>
          <c:showSerName val="0"/>
          <c:showPercent val="0"/>
          <c:showBubbleSize val="0"/>
        </c:dLbls>
        <c:axId val="436153064"/>
        <c:axId val="436137648"/>
      </c:radarChart>
      <c:catAx>
        <c:axId val="436153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crossAx val="436137648"/>
        <c:crosses val="autoZero"/>
        <c:auto val="1"/>
        <c:lblAlgn val="ctr"/>
        <c:lblOffset val="100"/>
        <c:noMultiLvlLbl val="0"/>
      </c:catAx>
      <c:valAx>
        <c:axId val="436137648"/>
        <c:scaling>
          <c:orientation val="minMax"/>
          <c:max val="10"/>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436153064"/>
        <c:crosses val="autoZero"/>
        <c:crossBetween val="between"/>
        <c:majorUnit val="5"/>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979522296555036"/>
          <c:y val="0.11325579039462172"/>
          <c:w val="0.24183073607027192"/>
          <c:h val="0.40627563659805682"/>
        </c:manualLayout>
      </c:layout>
      <c:radarChart>
        <c:radarStyle val="filled"/>
        <c:varyColors val="0"/>
        <c:ser>
          <c:idx val="0"/>
          <c:order val="0"/>
          <c:spPr>
            <a:solidFill>
              <a:schemeClr val="bg1">
                <a:lumMod val="75000"/>
                <a:alpha val="50000"/>
              </a:schemeClr>
            </a:solidFill>
            <a:ln>
              <a:noFill/>
            </a:ln>
            <a:effectLst/>
          </c:spPr>
          <c:cat>
            <c:strRef>
              <c:f>Hoja1!$D$24:$D$26</c:f>
              <c:strCache>
                <c:ptCount val="3"/>
                <c:pt idx="0">
                  <c:v>Intensity</c:v>
                </c:pt>
                <c:pt idx="1">
                  <c:v>Interannual Variability</c:v>
                </c:pt>
                <c:pt idx="2">
                  <c:v>Proportion of burned vegetation</c:v>
                </c:pt>
              </c:strCache>
            </c:strRef>
          </c:cat>
          <c:val>
            <c:numRef>
              <c:f>Hoja1!$L$24:$L$26</c:f>
              <c:numCache>
                <c:formatCode>0.00</c:formatCode>
                <c:ptCount val="3"/>
                <c:pt idx="0">
                  <c:v>5</c:v>
                </c:pt>
                <c:pt idx="1">
                  <c:v>5</c:v>
                </c:pt>
                <c:pt idx="2">
                  <c:v>5</c:v>
                </c:pt>
              </c:numCache>
            </c:numRef>
          </c:val>
          <c:extLst>
            <c:ext xmlns:c16="http://schemas.microsoft.com/office/drawing/2014/chart" uri="{C3380CC4-5D6E-409C-BE32-E72D297353CC}">
              <c16:uniqueId val="{00000000-9180-42B9-8111-8455CB18B629}"/>
            </c:ext>
          </c:extLst>
        </c:ser>
        <c:ser>
          <c:idx val="1"/>
          <c:order val="1"/>
          <c:spPr>
            <a:noFill/>
            <a:ln w="22225">
              <a:solidFill>
                <a:schemeClr val="bg1">
                  <a:lumMod val="50000"/>
                </a:schemeClr>
              </a:solidFill>
              <a:prstDash val="sysDash"/>
            </a:ln>
            <a:effectLst/>
          </c:spPr>
          <c:cat>
            <c:strRef>
              <c:f>Hoja1!$Q$24:$Q$26</c:f>
              <c:strCache>
                <c:ptCount val="3"/>
                <c:pt idx="0">
                  <c:v>Intensity</c:v>
                </c:pt>
                <c:pt idx="1">
                  <c:v>Interannual variability</c:v>
                </c:pt>
                <c:pt idx="2">
                  <c:v>Proportion of burned vegetation</c:v>
                </c:pt>
              </c:strCache>
            </c:strRef>
          </c:cat>
          <c:val>
            <c:numRef>
              <c:f>Hoja1!$S$24:$S$26</c:f>
              <c:numCache>
                <c:formatCode>General</c:formatCode>
                <c:ptCount val="3"/>
                <c:pt idx="0">
                  <c:v>5</c:v>
                </c:pt>
                <c:pt idx="1">
                  <c:v>5</c:v>
                </c:pt>
                <c:pt idx="2">
                  <c:v>5</c:v>
                </c:pt>
              </c:numCache>
            </c:numRef>
          </c:val>
          <c:extLst>
            <c:ext xmlns:c16="http://schemas.microsoft.com/office/drawing/2014/chart" uri="{C3380CC4-5D6E-409C-BE32-E72D297353CC}">
              <c16:uniqueId val="{00000001-9180-42B9-8111-8455CB18B629}"/>
            </c:ext>
          </c:extLst>
        </c:ser>
        <c:dLbls>
          <c:showLegendKey val="0"/>
          <c:showVal val="0"/>
          <c:showCatName val="0"/>
          <c:showSerName val="0"/>
          <c:showPercent val="0"/>
          <c:showBubbleSize val="0"/>
        </c:dLbls>
        <c:axId val="466360176"/>
        <c:axId val="466355584"/>
      </c:radarChart>
      <c:catAx>
        <c:axId val="466360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crossAx val="466355584"/>
        <c:crosses val="autoZero"/>
        <c:auto val="1"/>
        <c:lblAlgn val="ctr"/>
        <c:lblOffset val="100"/>
        <c:noMultiLvlLbl val="0"/>
      </c:catAx>
      <c:valAx>
        <c:axId val="466355584"/>
        <c:scaling>
          <c:orientation val="minMax"/>
          <c:max val="10"/>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466360176"/>
        <c:crosses val="autoZero"/>
        <c:crossBetween val="between"/>
        <c:majorUnit val="5"/>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979522296555036"/>
          <c:y val="0.11325579039462172"/>
          <c:w val="0.23918545269560604"/>
          <c:h val="0.40183156052861813"/>
        </c:manualLayout>
      </c:layout>
      <c:radarChart>
        <c:radarStyle val="filled"/>
        <c:varyColors val="0"/>
        <c:ser>
          <c:idx val="0"/>
          <c:order val="0"/>
          <c:spPr>
            <a:solidFill>
              <a:srgbClr val="0070C0">
                <a:alpha val="49000"/>
              </a:srgbClr>
            </a:solidFill>
            <a:ln>
              <a:noFill/>
            </a:ln>
            <a:effectLst/>
          </c:spPr>
          <c:cat>
            <c:strRef>
              <c:f>Hoja1!$D$24:$D$26</c:f>
              <c:strCache>
                <c:ptCount val="3"/>
                <c:pt idx="0">
                  <c:v>Intensity</c:v>
                </c:pt>
                <c:pt idx="1">
                  <c:v>Interannual Variability</c:v>
                </c:pt>
                <c:pt idx="2">
                  <c:v>Proportion of burned vegetation</c:v>
                </c:pt>
              </c:strCache>
            </c:strRef>
          </c:cat>
          <c:val>
            <c:numRef>
              <c:f>Hoja1!$I$24:$I$26</c:f>
              <c:numCache>
                <c:formatCode>0.00</c:formatCode>
                <c:ptCount val="3"/>
                <c:pt idx="0">
                  <c:v>2.9032258064516125</c:v>
                </c:pt>
                <c:pt idx="1">
                  <c:v>6.6129032258064511</c:v>
                </c:pt>
                <c:pt idx="2">
                  <c:v>1.290322580645161</c:v>
                </c:pt>
              </c:numCache>
            </c:numRef>
          </c:val>
          <c:extLst>
            <c:ext xmlns:c16="http://schemas.microsoft.com/office/drawing/2014/chart" uri="{C3380CC4-5D6E-409C-BE32-E72D297353CC}">
              <c16:uniqueId val="{00000000-D2AA-4DA7-90D6-3C1CBC773A51}"/>
            </c:ext>
          </c:extLst>
        </c:ser>
        <c:ser>
          <c:idx val="1"/>
          <c:order val="1"/>
          <c:spPr>
            <a:noFill/>
            <a:ln w="22225">
              <a:solidFill>
                <a:srgbClr val="0070C0"/>
              </a:solidFill>
              <a:prstDash val="sysDash"/>
            </a:ln>
            <a:effectLst/>
          </c:spPr>
          <c:cat>
            <c:strRef>
              <c:f>Hoja1!$Q$24:$Q$26</c:f>
              <c:strCache>
                <c:ptCount val="3"/>
                <c:pt idx="0">
                  <c:v>Intensity</c:v>
                </c:pt>
                <c:pt idx="1">
                  <c:v>Interannual variability</c:v>
                </c:pt>
                <c:pt idx="2">
                  <c:v>Proportion of burned vegetation</c:v>
                </c:pt>
              </c:strCache>
            </c:strRef>
          </c:cat>
          <c:val>
            <c:numRef>
              <c:f>Hoja1!$S$24:$S$26</c:f>
              <c:numCache>
                <c:formatCode>General</c:formatCode>
                <c:ptCount val="3"/>
                <c:pt idx="0">
                  <c:v>5</c:v>
                </c:pt>
                <c:pt idx="1">
                  <c:v>5</c:v>
                </c:pt>
                <c:pt idx="2">
                  <c:v>5</c:v>
                </c:pt>
              </c:numCache>
            </c:numRef>
          </c:val>
          <c:extLst>
            <c:ext xmlns:c16="http://schemas.microsoft.com/office/drawing/2014/chart" uri="{C3380CC4-5D6E-409C-BE32-E72D297353CC}">
              <c16:uniqueId val="{00000001-D2AA-4DA7-90D6-3C1CBC773A51}"/>
            </c:ext>
          </c:extLst>
        </c:ser>
        <c:dLbls>
          <c:showLegendKey val="0"/>
          <c:showVal val="0"/>
          <c:showCatName val="0"/>
          <c:showSerName val="0"/>
          <c:showPercent val="0"/>
          <c:showBubbleSize val="0"/>
        </c:dLbls>
        <c:axId val="429545192"/>
        <c:axId val="429537648"/>
      </c:radarChart>
      <c:catAx>
        <c:axId val="429545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S"/>
          </a:p>
        </c:txPr>
        <c:crossAx val="429537648"/>
        <c:crosses val="autoZero"/>
        <c:auto val="1"/>
        <c:lblAlgn val="ctr"/>
        <c:lblOffset val="100"/>
        <c:noMultiLvlLbl val="0"/>
      </c:catAx>
      <c:valAx>
        <c:axId val="429537648"/>
        <c:scaling>
          <c:orientation val="minMax"/>
          <c:max val="10"/>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429545192"/>
        <c:crosses val="autoZero"/>
        <c:crossBetween val="between"/>
        <c:majorUnit val="5"/>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ECEAB4-9F1B-45B3-9D08-0A5BCEFEFD81}" type="doc">
      <dgm:prSet loTypeId="urn:microsoft.com/office/officeart/2005/8/layout/radial3" loCatId="cycle" qsTypeId="urn:microsoft.com/office/officeart/2005/8/quickstyle/3d3" qsCatId="3D" csTypeId="urn:microsoft.com/office/officeart/2005/8/colors/colorful4" csCatId="colorful" phldr="1"/>
      <dgm:spPr/>
      <dgm:t>
        <a:bodyPr/>
        <a:lstStyle/>
        <a:p>
          <a:endParaRPr lang="es-ES"/>
        </a:p>
      </dgm:t>
    </dgm:pt>
    <dgm:pt modelId="{C0B14CD8-D0A5-4589-B02E-6C78F88F8BAB}">
      <dgm:prSet phldrT="[Texto]" custT="1"/>
      <dgm:spPr/>
      <dgm:t>
        <a:bodyPr/>
        <a:lstStyle/>
        <a:p>
          <a:r>
            <a:rPr lang="es-ES" sz="2400" b="1" dirty="0" err="1" smtClean="0">
              <a:solidFill>
                <a:schemeClr val="bg2">
                  <a:lumMod val="10000"/>
                </a:schemeClr>
              </a:solidFill>
              <a:effectLst/>
            </a:rPr>
            <a:t>Biodiversity</a:t>
          </a:r>
          <a:endParaRPr lang="es-ES" sz="2400" b="1" dirty="0">
            <a:solidFill>
              <a:schemeClr val="bg2">
                <a:lumMod val="10000"/>
              </a:schemeClr>
            </a:solidFill>
            <a:effectLst/>
          </a:endParaRPr>
        </a:p>
      </dgm:t>
    </dgm:pt>
    <dgm:pt modelId="{154F0012-A306-4CF8-B5D2-04CB1D7E2A71}" type="parTrans" cxnId="{6A5E0C96-F76C-4106-8756-35D0D183FC5C}">
      <dgm:prSet/>
      <dgm:spPr/>
      <dgm:t>
        <a:bodyPr/>
        <a:lstStyle/>
        <a:p>
          <a:endParaRPr lang="es-ES" sz="2000"/>
        </a:p>
      </dgm:t>
    </dgm:pt>
    <dgm:pt modelId="{AD2DC8C2-18D6-4D24-BB20-FD89C66FFED5}" type="sibTrans" cxnId="{6A5E0C96-F76C-4106-8756-35D0D183FC5C}">
      <dgm:prSet/>
      <dgm:spPr/>
      <dgm:t>
        <a:bodyPr/>
        <a:lstStyle/>
        <a:p>
          <a:endParaRPr lang="es-ES" sz="2000"/>
        </a:p>
      </dgm:t>
    </dgm:pt>
    <dgm:pt modelId="{6CA02E98-2D46-47FB-A11B-7301DBDFF98C}">
      <dgm:prSet phldrT="[Texto]" custT="1"/>
      <dgm:spPr>
        <a:ln>
          <a:noFill/>
        </a:ln>
      </dgm:spPr>
      <dgm:t>
        <a:bodyPr/>
        <a:lstStyle/>
        <a:p>
          <a:r>
            <a:rPr lang="es-ES" sz="1800" dirty="0" err="1" smtClean="0">
              <a:solidFill>
                <a:schemeClr val="bg2">
                  <a:lumMod val="50000"/>
                </a:schemeClr>
              </a:solidFill>
            </a:rPr>
            <a:t>Meteorology</a:t>
          </a:r>
          <a:endParaRPr lang="es-ES" sz="1800" dirty="0">
            <a:solidFill>
              <a:schemeClr val="bg2">
                <a:lumMod val="50000"/>
              </a:schemeClr>
            </a:solidFill>
          </a:endParaRPr>
        </a:p>
      </dgm:t>
    </dgm:pt>
    <dgm:pt modelId="{901B2738-7DE8-4874-A79A-A412E9779C87}" type="parTrans" cxnId="{E85FCC4B-9446-4138-AC41-61F6A922D187}">
      <dgm:prSet/>
      <dgm:spPr/>
      <dgm:t>
        <a:bodyPr/>
        <a:lstStyle/>
        <a:p>
          <a:endParaRPr lang="es-ES" sz="2000"/>
        </a:p>
      </dgm:t>
    </dgm:pt>
    <dgm:pt modelId="{CCE3E635-F2A1-4231-8067-8844FFF67F5E}" type="sibTrans" cxnId="{E85FCC4B-9446-4138-AC41-61F6A922D187}">
      <dgm:prSet/>
      <dgm:spPr/>
      <dgm:t>
        <a:bodyPr/>
        <a:lstStyle/>
        <a:p>
          <a:endParaRPr lang="es-ES" sz="2000"/>
        </a:p>
      </dgm:t>
    </dgm:pt>
    <dgm:pt modelId="{F3C1C1C6-0EC1-4A6F-85D5-1DEE13B02B3A}">
      <dgm:prSet phldrT="[Texto]" custT="1"/>
      <dgm:spPr>
        <a:ln>
          <a:noFill/>
        </a:ln>
      </dgm:spPr>
      <dgm:t>
        <a:bodyPr/>
        <a:lstStyle/>
        <a:p>
          <a:r>
            <a:rPr lang="es-ES" sz="2000" dirty="0" err="1" smtClean="0">
              <a:solidFill>
                <a:schemeClr val="bg2">
                  <a:lumMod val="50000"/>
                </a:schemeClr>
              </a:solidFill>
            </a:rPr>
            <a:t>Changes</a:t>
          </a:r>
          <a:endParaRPr lang="es-ES" sz="2000" dirty="0">
            <a:solidFill>
              <a:schemeClr val="bg2">
                <a:lumMod val="50000"/>
              </a:schemeClr>
            </a:solidFill>
          </a:endParaRPr>
        </a:p>
      </dgm:t>
    </dgm:pt>
    <dgm:pt modelId="{6A5D44D3-D774-4CCC-A634-A8ADF96BA2A9}" type="parTrans" cxnId="{FC002BBC-16B6-457A-9479-E6998A25BE29}">
      <dgm:prSet/>
      <dgm:spPr/>
      <dgm:t>
        <a:bodyPr/>
        <a:lstStyle/>
        <a:p>
          <a:endParaRPr lang="es-ES" sz="2000"/>
        </a:p>
      </dgm:t>
    </dgm:pt>
    <dgm:pt modelId="{56D046FF-298A-4DE7-90ED-B01E555D34E7}" type="sibTrans" cxnId="{FC002BBC-16B6-457A-9479-E6998A25BE29}">
      <dgm:prSet/>
      <dgm:spPr/>
      <dgm:t>
        <a:bodyPr/>
        <a:lstStyle/>
        <a:p>
          <a:endParaRPr lang="es-ES" sz="2000"/>
        </a:p>
      </dgm:t>
    </dgm:pt>
    <dgm:pt modelId="{DC1EB3F0-CBC3-4B36-8BA4-456332E9663B}">
      <dgm:prSet phldrT="[Texto]" custT="1"/>
      <dgm:spPr>
        <a:ln>
          <a:noFill/>
        </a:ln>
      </dgm:spPr>
      <dgm:t>
        <a:bodyPr/>
        <a:lstStyle/>
        <a:p>
          <a:r>
            <a:rPr lang="es-ES" sz="2000" dirty="0" err="1" smtClean="0">
              <a:solidFill>
                <a:schemeClr val="bg2">
                  <a:lumMod val="50000"/>
                </a:schemeClr>
              </a:solidFill>
            </a:rPr>
            <a:t>Environment</a:t>
          </a:r>
          <a:endParaRPr lang="es-ES" sz="2000" dirty="0">
            <a:solidFill>
              <a:schemeClr val="bg2">
                <a:lumMod val="50000"/>
              </a:schemeClr>
            </a:solidFill>
          </a:endParaRPr>
        </a:p>
      </dgm:t>
    </dgm:pt>
    <dgm:pt modelId="{D178FC75-911C-4248-A6AB-F9AD1F2DF01F}" type="parTrans" cxnId="{19BB7AD5-FECF-4935-87DB-742DD20311C9}">
      <dgm:prSet/>
      <dgm:spPr/>
      <dgm:t>
        <a:bodyPr/>
        <a:lstStyle/>
        <a:p>
          <a:endParaRPr lang="es-ES" sz="2000"/>
        </a:p>
      </dgm:t>
    </dgm:pt>
    <dgm:pt modelId="{571754A8-DC35-4146-8C19-31817A90108E}" type="sibTrans" cxnId="{19BB7AD5-FECF-4935-87DB-742DD20311C9}">
      <dgm:prSet/>
      <dgm:spPr/>
      <dgm:t>
        <a:bodyPr/>
        <a:lstStyle/>
        <a:p>
          <a:endParaRPr lang="es-ES" sz="2000"/>
        </a:p>
      </dgm:t>
    </dgm:pt>
    <dgm:pt modelId="{0E07952C-D994-4B9E-AA9A-37CFD5CF568E}">
      <dgm:prSet phldrT="[Texto]" custT="1"/>
      <dgm:spPr>
        <a:ln>
          <a:noFill/>
        </a:ln>
      </dgm:spPr>
      <dgm:t>
        <a:bodyPr/>
        <a:lstStyle/>
        <a:p>
          <a:r>
            <a:rPr lang="es-ES" sz="2000" dirty="0" err="1" smtClean="0">
              <a:solidFill>
                <a:schemeClr val="bg2">
                  <a:lumMod val="50000"/>
                </a:schemeClr>
              </a:solidFill>
            </a:rPr>
            <a:t>Geology</a:t>
          </a:r>
          <a:endParaRPr lang="es-ES" sz="2000" dirty="0">
            <a:solidFill>
              <a:schemeClr val="bg2">
                <a:lumMod val="50000"/>
              </a:schemeClr>
            </a:solidFill>
          </a:endParaRPr>
        </a:p>
      </dgm:t>
    </dgm:pt>
    <dgm:pt modelId="{FA95A3CA-2C19-4FF0-979A-393E5B0B3E85}" type="parTrans" cxnId="{50E5015A-1C8A-4521-944E-852173B2B668}">
      <dgm:prSet/>
      <dgm:spPr/>
      <dgm:t>
        <a:bodyPr/>
        <a:lstStyle/>
        <a:p>
          <a:endParaRPr lang="es-ES" sz="2000"/>
        </a:p>
      </dgm:t>
    </dgm:pt>
    <dgm:pt modelId="{E1D74051-3862-4C88-A3F2-9121BC7C1521}" type="sibTrans" cxnId="{50E5015A-1C8A-4521-944E-852173B2B668}">
      <dgm:prSet/>
      <dgm:spPr/>
      <dgm:t>
        <a:bodyPr/>
        <a:lstStyle/>
        <a:p>
          <a:endParaRPr lang="es-ES" sz="2000"/>
        </a:p>
      </dgm:t>
    </dgm:pt>
    <dgm:pt modelId="{7EA7816E-F41E-4DC0-94F8-A8C56677A21B}">
      <dgm:prSet phldrT="[Texto]" custT="1"/>
      <dgm:spPr>
        <a:ln>
          <a:noFill/>
        </a:ln>
      </dgm:spPr>
      <dgm:t>
        <a:bodyPr/>
        <a:lstStyle/>
        <a:p>
          <a:r>
            <a:rPr lang="es-ES" sz="2000" dirty="0" err="1" smtClean="0">
              <a:solidFill>
                <a:schemeClr val="bg2">
                  <a:lumMod val="50000"/>
                </a:schemeClr>
              </a:solidFill>
            </a:rPr>
            <a:t>Anthropic</a:t>
          </a:r>
          <a:endParaRPr lang="es-ES" sz="2000" dirty="0">
            <a:solidFill>
              <a:schemeClr val="bg2">
                <a:lumMod val="50000"/>
              </a:schemeClr>
            </a:solidFill>
          </a:endParaRPr>
        </a:p>
      </dgm:t>
    </dgm:pt>
    <dgm:pt modelId="{7C160ECC-4870-4C8B-B5BB-6848D1A15E61}" type="parTrans" cxnId="{F597C1AA-39D4-4475-9AE8-0B32A109ADAD}">
      <dgm:prSet/>
      <dgm:spPr/>
      <dgm:t>
        <a:bodyPr/>
        <a:lstStyle/>
        <a:p>
          <a:endParaRPr lang="es-ES" sz="2000"/>
        </a:p>
      </dgm:t>
    </dgm:pt>
    <dgm:pt modelId="{CB317DB3-C607-43A4-BB7B-F77C7313D70E}" type="sibTrans" cxnId="{F597C1AA-39D4-4475-9AE8-0B32A109ADAD}">
      <dgm:prSet/>
      <dgm:spPr/>
      <dgm:t>
        <a:bodyPr/>
        <a:lstStyle/>
        <a:p>
          <a:endParaRPr lang="es-ES" sz="2000"/>
        </a:p>
      </dgm:t>
    </dgm:pt>
    <dgm:pt modelId="{ABDF5FDD-B9CF-4934-9241-514238C35D64}">
      <dgm:prSet phldrT="[Texto]" custT="1"/>
      <dgm:spPr>
        <a:ln>
          <a:noFill/>
        </a:ln>
      </dgm:spPr>
      <dgm:t>
        <a:bodyPr/>
        <a:lstStyle/>
        <a:p>
          <a:r>
            <a:rPr lang="es-ES" sz="2000" dirty="0" err="1" smtClean="0">
              <a:solidFill>
                <a:schemeClr val="bg2">
                  <a:lumMod val="50000"/>
                </a:schemeClr>
              </a:solidFill>
            </a:rPr>
            <a:t>Topography</a:t>
          </a:r>
          <a:endParaRPr lang="es-ES" sz="2000" dirty="0">
            <a:solidFill>
              <a:schemeClr val="bg2">
                <a:lumMod val="50000"/>
              </a:schemeClr>
            </a:solidFill>
          </a:endParaRPr>
        </a:p>
      </dgm:t>
    </dgm:pt>
    <dgm:pt modelId="{7D58646A-A944-4C82-9C16-2DD55999911B}" type="parTrans" cxnId="{A545C2F1-6DCD-4895-B8D4-B1BF6FF4FE0C}">
      <dgm:prSet/>
      <dgm:spPr/>
      <dgm:t>
        <a:bodyPr/>
        <a:lstStyle/>
        <a:p>
          <a:endParaRPr lang="es-ES" sz="2000"/>
        </a:p>
      </dgm:t>
    </dgm:pt>
    <dgm:pt modelId="{E6928779-E488-4229-B46C-920990645143}" type="sibTrans" cxnId="{A545C2F1-6DCD-4895-B8D4-B1BF6FF4FE0C}">
      <dgm:prSet/>
      <dgm:spPr/>
      <dgm:t>
        <a:bodyPr/>
        <a:lstStyle/>
        <a:p>
          <a:endParaRPr lang="es-ES" sz="2000"/>
        </a:p>
      </dgm:t>
    </dgm:pt>
    <dgm:pt modelId="{55053059-5494-4813-8C41-4342FCD18BC5}" type="pres">
      <dgm:prSet presAssocID="{39ECEAB4-9F1B-45B3-9D08-0A5BCEFEFD81}" presName="composite" presStyleCnt="0">
        <dgm:presLayoutVars>
          <dgm:chMax val="1"/>
          <dgm:dir/>
          <dgm:resizeHandles val="exact"/>
        </dgm:presLayoutVars>
      </dgm:prSet>
      <dgm:spPr/>
      <dgm:t>
        <a:bodyPr/>
        <a:lstStyle/>
        <a:p>
          <a:endParaRPr lang="es-ES"/>
        </a:p>
      </dgm:t>
    </dgm:pt>
    <dgm:pt modelId="{137DA06C-D23D-4790-A883-DD0D59A29B62}" type="pres">
      <dgm:prSet presAssocID="{39ECEAB4-9F1B-45B3-9D08-0A5BCEFEFD81}" presName="radial" presStyleCnt="0">
        <dgm:presLayoutVars>
          <dgm:animLvl val="ctr"/>
        </dgm:presLayoutVars>
      </dgm:prSet>
      <dgm:spPr/>
    </dgm:pt>
    <dgm:pt modelId="{BB494AE6-9864-4F1C-BF7D-28F0CB358A00}" type="pres">
      <dgm:prSet presAssocID="{C0B14CD8-D0A5-4589-B02E-6C78F88F8BAB}" presName="centerShape" presStyleLbl="vennNode1" presStyleIdx="0" presStyleCnt="7" custLinFactNeighborX="414" custLinFactNeighborY="-5917"/>
      <dgm:spPr/>
      <dgm:t>
        <a:bodyPr/>
        <a:lstStyle/>
        <a:p>
          <a:endParaRPr lang="es-ES"/>
        </a:p>
      </dgm:t>
    </dgm:pt>
    <dgm:pt modelId="{E5B3EE71-2961-40D8-8462-37FD2A3D9346}" type="pres">
      <dgm:prSet presAssocID="{6CA02E98-2D46-47FB-A11B-7301DBDFF98C}" presName="node" presStyleLbl="vennNode1" presStyleIdx="1" presStyleCnt="7" custScaleX="197814" custScaleY="108998" custRadScaleRad="105525" custRadScaleInc="6374">
        <dgm:presLayoutVars>
          <dgm:bulletEnabled val="1"/>
        </dgm:presLayoutVars>
      </dgm:prSet>
      <dgm:spPr/>
      <dgm:t>
        <a:bodyPr/>
        <a:lstStyle/>
        <a:p>
          <a:endParaRPr lang="es-ES"/>
        </a:p>
      </dgm:t>
    </dgm:pt>
    <dgm:pt modelId="{EF01D134-9F34-4FD1-8D57-EC27FCE1B272}" type="pres">
      <dgm:prSet presAssocID="{DC1EB3F0-CBC3-4B36-8BA4-456332E9663B}" presName="node" presStyleLbl="vennNode1" presStyleIdx="2" presStyleCnt="7" custScaleX="165793" custScaleY="133869" custRadScaleRad="118565" custRadScaleInc="12166">
        <dgm:presLayoutVars>
          <dgm:bulletEnabled val="1"/>
        </dgm:presLayoutVars>
      </dgm:prSet>
      <dgm:spPr/>
      <dgm:t>
        <a:bodyPr/>
        <a:lstStyle/>
        <a:p>
          <a:endParaRPr lang="es-ES"/>
        </a:p>
      </dgm:t>
    </dgm:pt>
    <dgm:pt modelId="{73852724-6072-4B82-BEB7-4B7FBD350AA7}" type="pres">
      <dgm:prSet presAssocID="{0E07952C-D994-4B9E-AA9A-37CFD5CF568E}" presName="node" presStyleLbl="vennNode1" presStyleIdx="3" presStyleCnt="7" custScaleX="130798" custScaleY="121332" custRadScaleRad="104661" custRadScaleInc="-18142">
        <dgm:presLayoutVars>
          <dgm:bulletEnabled val="1"/>
        </dgm:presLayoutVars>
      </dgm:prSet>
      <dgm:spPr/>
      <dgm:t>
        <a:bodyPr/>
        <a:lstStyle/>
        <a:p>
          <a:endParaRPr lang="es-ES"/>
        </a:p>
      </dgm:t>
    </dgm:pt>
    <dgm:pt modelId="{4501E6E0-C732-42E7-A3FF-1F3214789F44}" type="pres">
      <dgm:prSet presAssocID="{ABDF5FDD-B9CF-4934-9241-514238C35D64}" presName="node" presStyleLbl="vennNode1" presStyleIdx="4" presStyleCnt="7" custScaleX="198579" custScaleY="109273" custRadScaleRad="80810" custRadScaleInc="-8677">
        <dgm:presLayoutVars>
          <dgm:bulletEnabled val="1"/>
        </dgm:presLayoutVars>
      </dgm:prSet>
      <dgm:spPr/>
      <dgm:t>
        <a:bodyPr/>
        <a:lstStyle/>
        <a:p>
          <a:endParaRPr lang="es-ES"/>
        </a:p>
      </dgm:t>
    </dgm:pt>
    <dgm:pt modelId="{80E4EEA8-AA4B-416E-8352-BB19A87863A4}" type="pres">
      <dgm:prSet presAssocID="{7EA7816E-F41E-4DC0-94F8-A8C56677A21B}" presName="node" presStyleLbl="vennNode1" presStyleIdx="5" presStyleCnt="7" custScaleX="136006" custScaleY="132066" custRadScaleRad="108491" custRadScaleInc="18813">
        <dgm:presLayoutVars>
          <dgm:bulletEnabled val="1"/>
        </dgm:presLayoutVars>
      </dgm:prSet>
      <dgm:spPr/>
      <dgm:t>
        <a:bodyPr/>
        <a:lstStyle/>
        <a:p>
          <a:endParaRPr lang="es-ES"/>
        </a:p>
      </dgm:t>
    </dgm:pt>
    <dgm:pt modelId="{55F744AB-B704-4B05-9E7E-006A2175855C}" type="pres">
      <dgm:prSet presAssocID="{F3C1C1C6-0EC1-4A6F-85D5-1DEE13B02B3A}" presName="node" presStyleLbl="vennNode1" presStyleIdx="6" presStyleCnt="7" custScaleX="157612" custScaleY="132059" custRadScaleRad="113943" custRadScaleInc="513">
        <dgm:presLayoutVars>
          <dgm:bulletEnabled val="1"/>
        </dgm:presLayoutVars>
      </dgm:prSet>
      <dgm:spPr/>
      <dgm:t>
        <a:bodyPr/>
        <a:lstStyle/>
        <a:p>
          <a:endParaRPr lang="es-ES"/>
        </a:p>
      </dgm:t>
    </dgm:pt>
  </dgm:ptLst>
  <dgm:cxnLst>
    <dgm:cxn modelId="{B6F7F436-0E28-47CF-95EA-E973EC05496D}" type="presOf" srcId="{DC1EB3F0-CBC3-4B36-8BA4-456332E9663B}" destId="{EF01D134-9F34-4FD1-8D57-EC27FCE1B272}" srcOrd="0" destOrd="0" presId="urn:microsoft.com/office/officeart/2005/8/layout/radial3"/>
    <dgm:cxn modelId="{19BB7AD5-FECF-4935-87DB-742DD20311C9}" srcId="{C0B14CD8-D0A5-4589-B02E-6C78F88F8BAB}" destId="{DC1EB3F0-CBC3-4B36-8BA4-456332E9663B}" srcOrd="1" destOrd="0" parTransId="{D178FC75-911C-4248-A6AB-F9AD1F2DF01F}" sibTransId="{571754A8-DC35-4146-8C19-31817A90108E}"/>
    <dgm:cxn modelId="{A545C2F1-6DCD-4895-B8D4-B1BF6FF4FE0C}" srcId="{C0B14CD8-D0A5-4589-B02E-6C78F88F8BAB}" destId="{ABDF5FDD-B9CF-4934-9241-514238C35D64}" srcOrd="3" destOrd="0" parTransId="{7D58646A-A944-4C82-9C16-2DD55999911B}" sibTransId="{E6928779-E488-4229-B46C-920990645143}"/>
    <dgm:cxn modelId="{A7D0E6A3-66F2-47BB-8872-5D1FEEFABC14}" type="presOf" srcId="{39ECEAB4-9F1B-45B3-9D08-0A5BCEFEFD81}" destId="{55053059-5494-4813-8C41-4342FCD18BC5}" srcOrd="0" destOrd="0" presId="urn:microsoft.com/office/officeart/2005/8/layout/radial3"/>
    <dgm:cxn modelId="{F2DB91A3-39F8-4D03-AAC3-D20274319630}" type="presOf" srcId="{0E07952C-D994-4B9E-AA9A-37CFD5CF568E}" destId="{73852724-6072-4B82-BEB7-4B7FBD350AA7}" srcOrd="0" destOrd="0" presId="urn:microsoft.com/office/officeart/2005/8/layout/radial3"/>
    <dgm:cxn modelId="{BAC4DD59-93D8-414C-8F38-ADAAB33ED301}" type="presOf" srcId="{6CA02E98-2D46-47FB-A11B-7301DBDFF98C}" destId="{E5B3EE71-2961-40D8-8462-37FD2A3D9346}" srcOrd="0" destOrd="0" presId="urn:microsoft.com/office/officeart/2005/8/layout/radial3"/>
    <dgm:cxn modelId="{F597C1AA-39D4-4475-9AE8-0B32A109ADAD}" srcId="{C0B14CD8-D0A5-4589-B02E-6C78F88F8BAB}" destId="{7EA7816E-F41E-4DC0-94F8-A8C56677A21B}" srcOrd="4" destOrd="0" parTransId="{7C160ECC-4870-4C8B-B5BB-6848D1A15E61}" sibTransId="{CB317DB3-C607-43A4-BB7B-F77C7313D70E}"/>
    <dgm:cxn modelId="{50E5015A-1C8A-4521-944E-852173B2B668}" srcId="{C0B14CD8-D0A5-4589-B02E-6C78F88F8BAB}" destId="{0E07952C-D994-4B9E-AA9A-37CFD5CF568E}" srcOrd="2" destOrd="0" parTransId="{FA95A3CA-2C19-4FF0-979A-393E5B0B3E85}" sibTransId="{E1D74051-3862-4C88-A3F2-9121BC7C1521}"/>
    <dgm:cxn modelId="{FC002BBC-16B6-457A-9479-E6998A25BE29}" srcId="{C0B14CD8-D0A5-4589-B02E-6C78F88F8BAB}" destId="{F3C1C1C6-0EC1-4A6F-85D5-1DEE13B02B3A}" srcOrd="5" destOrd="0" parTransId="{6A5D44D3-D774-4CCC-A634-A8ADF96BA2A9}" sibTransId="{56D046FF-298A-4DE7-90ED-B01E555D34E7}"/>
    <dgm:cxn modelId="{FFC4E265-E1BB-42B8-8FCD-79E6028D67B2}" type="presOf" srcId="{7EA7816E-F41E-4DC0-94F8-A8C56677A21B}" destId="{80E4EEA8-AA4B-416E-8352-BB19A87863A4}" srcOrd="0" destOrd="0" presId="urn:microsoft.com/office/officeart/2005/8/layout/radial3"/>
    <dgm:cxn modelId="{D9D86E0B-48D7-47DD-A3AD-314631926D34}" type="presOf" srcId="{ABDF5FDD-B9CF-4934-9241-514238C35D64}" destId="{4501E6E0-C732-42E7-A3FF-1F3214789F44}" srcOrd="0" destOrd="0" presId="urn:microsoft.com/office/officeart/2005/8/layout/radial3"/>
    <dgm:cxn modelId="{49AD0544-85D4-47BE-BC72-82F41FD4B67A}" type="presOf" srcId="{C0B14CD8-D0A5-4589-B02E-6C78F88F8BAB}" destId="{BB494AE6-9864-4F1C-BF7D-28F0CB358A00}" srcOrd="0" destOrd="0" presId="urn:microsoft.com/office/officeart/2005/8/layout/radial3"/>
    <dgm:cxn modelId="{2A46B2EC-0710-4260-90D3-4F81BB169C6C}" type="presOf" srcId="{F3C1C1C6-0EC1-4A6F-85D5-1DEE13B02B3A}" destId="{55F744AB-B704-4B05-9E7E-006A2175855C}" srcOrd="0" destOrd="0" presId="urn:microsoft.com/office/officeart/2005/8/layout/radial3"/>
    <dgm:cxn modelId="{E85FCC4B-9446-4138-AC41-61F6A922D187}" srcId="{C0B14CD8-D0A5-4589-B02E-6C78F88F8BAB}" destId="{6CA02E98-2D46-47FB-A11B-7301DBDFF98C}" srcOrd="0" destOrd="0" parTransId="{901B2738-7DE8-4874-A79A-A412E9779C87}" sibTransId="{CCE3E635-F2A1-4231-8067-8844FFF67F5E}"/>
    <dgm:cxn modelId="{6A5E0C96-F76C-4106-8756-35D0D183FC5C}" srcId="{39ECEAB4-9F1B-45B3-9D08-0A5BCEFEFD81}" destId="{C0B14CD8-D0A5-4589-B02E-6C78F88F8BAB}" srcOrd="0" destOrd="0" parTransId="{154F0012-A306-4CF8-B5D2-04CB1D7E2A71}" sibTransId="{AD2DC8C2-18D6-4D24-BB20-FD89C66FFED5}"/>
    <dgm:cxn modelId="{0D464438-A0B9-4BD7-9AD8-E8B55F2C7A75}" type="presParOf" srcId="{55053059-5494-4813-8C41-4342FCD18BC5}" destId="{137DA06C-D23D-4790-A883-DD0D59A29B62}" srcOrd="0" destOrd="0" presId="urn:microsoft.com/office/officeart/2005/8/layout/radial3"/>
    <dgm:cxn modelId="{222D8ACF-1FC7-461C-9DA0-4CFAB792C06F}" type="presParOf" srcId="{137DA06C-D23D-4790-A883-DD0D59A29B62}" destId="{BB494AE6-9864-4F1C-BF7D-28F0CB358A00}" srcOrd="0" destOrd="0" presId="urn:microsoft.com/office/officeart/2005/8/layout/radial3"/>
    <dgm:cxn modelId="{843EB90B-13CD-41EA-BE87-0462EA29C263}" type="presParOf" srcId="{137DA06C-D23D-4790-A883-DD0D59A29B62}" destId="{E5B3EE71-2961-40D8-8462-37FD2A3D9346}" srcOrd="1" destOrd="0" presId="urn:microsoft.com/office/officeart/2005/8/layout/radial3"/>
    <dgm:cxn modelId="{7132BDCB-888B-4C42-B7D2-4C33260F55C6}" type="presParOf" srcId="{137DA06C-D23D-4790-A883-DD0D59A29B62}" destId="{EF01D134-9F34-4FD1-8D57-EC27FCE1B272}" srcOrd="2" destOrd="0" presId="urn:microsoft.com/office/officeart/2005/8/layout/radial3"/>
    <dgm:cxn modelId="{B69DDBDE-9D56-44E2-9E76-30EEB74F6C24}" type="presParOf" srcId="{137DA06C-D23D-4790-A883-DD0D59A29B62}" destId="{73852724-6072-4B82-BEB7-4B7FBD350AA7}" srcOrd="3" destOrd="0" presId="urn:microsoft.com/office/officeart/2005/8/layout/radial3"/>
    <dgm:cxn modelId="{40B77D1B-15DF-4257-A67C-62202743D009}" type="presParOf" srcId="{137DA06C-D23D-4790-A883-DD0D59A29B62}" destId="{4501E6E0-C732-42E7-A3FF-1F3214789F44}" srcOrd="4" destOrd="0" presId="urn:microsoft.com/office/officeart/2005/8/layout/radial3"/>
    <dgm:cxn modelId="{9F39FBF3-55D4-4D24-B08C-E4E29BA0E479}" type="presParOf" srcId="{137DA06C-D23D-4790-A883-DD0D59A29B62}" destId="{80E4EEA8-AA4B-416E-8352-BB19A87863A4}" srcOrd="5" destOrd="0" presId="urn:microsoft.com/office/officeart/2005/8/layout/radial3"/>
    <dgm:cxn modelId="{ED14E221-B529-459D-97FC-FBB91ED47CA9}" type="presParOf" srcId="{137DA06C-D23D-4790-A883-DD0D59A29B62}" destId="{55F744AB-B704-4B05-9E7E-006A2175855C}" srcOrd="6" destOrd="0" presId="urn:microsoft.com/office/officeart/2005/8/layout/radial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CFB9B9-10E5-4707-AAFB-DAB13625676A}" type="doc">
      <dgm:prSet loTypeId="urn:microsoft.com/office/officeart/2005/8/layout/radial3" loCatId="cycle" qsTypeId="urn:microsoft.com/office/officeart/2005/8/quickstyle/3d3" qsCatId="3D" csTypeId="urn:microsoft.com/office/officeart/2005/8/colors/colorful5" csCatId="colorful" phldr="1"/>
      <dgm:spPr/>
      <dgm:t>
        <a:bodyPr/>
        <a:lstStyle/>
        <a:p>
          <a:endParaRPr lang="es-ES"/>
        </a:p>
      </dgm:t>
    </dgm:pt>
    <dgm:pt modelId="{8BC40A6C-2EF3-4B52-AD17-88C6A4A1E8BD}">
      <dgm:prSet phldrT="[Texto]" custT="1"/>
      <dgm:spPr/>
      <dgm:t>
        <a:bodyPr/>
        <a:lstStyle/>
        <a:p>
          <a:r>
            <a:rPr lang="es-ES" sz="2800" b="1" smtClean="0"/>
            <a:t>Wildfires</a:t>
          </a:r>
          <a:endParaRPr lang="es-ES" sz="2800" b="1" dirty="0"/>
        </a:p>
      </dgm:t>
    </dgm:pt>
    <dgm:pt modelId="{E6DDD26C-9E30-4CD2-9512-2C2F5F19CBDF}" type="parTrans" cxnId="{1F71C8A4-245A-45AB-B4B7-6168C2208B07}">
      <dgm:prSet/>
      <dgm:spPr/>
      <dgm:t>
        <a:bodyPr/>
        <a:lstStyle/>
        <a:p>
          <a:endParaRPr lang="es-ES" sz="2000"/>
        </a:p>
      </dgm:t>
    </dgm:pt>
    <dgm:pt modelId="{DB8AD966-727C-4D7D-BFA5-AB2F14810CE7}" type="sibTrans" cxnId="{1F71C8A4-245A-45AB-B4B7-6168C2208B07}">
      <dgm:prSet/>
      <dgm:spPr/>
      <dgm:t>
        <a:bodyPr/>
        <a:lstStyle/>
        <a:p>
          <a:endParaRPr lang="es-ES" sz="2000"/>
        </a:p>
      </dgm:t>
    </dgm:pt>
    <dgm:pt modelId="{5E64D296-D2D9-479C-A78E-6A2705CFF02D}">
      <dgm:prSet phldrT="[Texto]" custT="1"/>
      <dgm:spPr/>
      <dgm:t>
        <a:bodyPr/>
        <a:lstStyle/>
        <a:p>
          <a:r>
            <a:rPr lang="es-ES" sz="2000" dirty="0" err="1" smtClean="0"/>
            <a:t>Proportion</a:t>
          </a:r>
          <a:r>
            <a:rPr lang="es-ES" sz="2000" dirty="0" smtClean="0"/>
            <a:t> </a:t>
          </a:r>
          <a:r>
            <a:rPr lang="es-ES" sz="2000" dirty="0" err="1" smtClean="0"/>
            <a:t>Burnt</a:t>
          </a:r>
          <a:r>
            <a:rPr lang="es-ES" sz="2000" dirty="0" smtClean="0"/>
            <a:t> </a:t>
          </a:r>
          <a:r>
            <a:rPr lang="es-ES" sz="2000" dirty="0" err="1" smtClean="0"/>
            <a:t>Area</a:t>
          </a:r>
          <a:r>
            <a:rPr lang="es-ES" sz="2000" dirty="0" smtClean="0"/>
            <a:t> </a:t>
          </a:r>
        </a:p>
        <a:p>
          <a:r>
            <a:rPr lang="es-ES" sz="1800" dirty="0" smtClean="0"/>
            <a:t>(PBA)</a:t>
          </a:r>
          <a:endParaRPr lang="es-ES" sz="1800" dirty="0"/>
        </a:p>
      </dgm:t>
    </dgm:pt>
    <dgm:pt modelId="{823E20DD-0631-4225-80B6-D6E001B433A5}" type="parTrans" cxnId="{37D83E05-D634-458E-81D0-310B704D3119}">
      <dgm:prSet/>
      <dgm:spPr/>
      <dgm:t>
        <a:bodyPr/>
        <a:lstStyle/>
        <a:p>
          <a:endParaRPr lang="es-ES" sz="2000"/>
        </a:p>
      </dgm:t>
    </dgm:pt>
    <dgm:pt modelId="{5C61B1D4-FD8E-487F-8915-1101F39AC16B}" type="sibTrans" cxnId="{37D83E05-D634-458E-81D0-310B704D3119}">
      <dgm:prSet/>
      <dgm:spPr/>
      <dgm:t>
        <a:bodyPr/>
        <a:lstStyle/>
        <a:p>
          <a:endParaRPr lang="es-ES" sz="2000"/>
        </a:p>
      </dgm:t>
    </dgm:pt>
    <dgm:pt modelId="{490BB40A-CBE7-45D9-855B-10B6DFAF1637}">
      <dgm:prSet phldrT="[Texto]" custT="1"/>
      <dgm:spPr/>
      <dgm:t>
        <a:bodyPr/>
        <a:lstStyle/>
        <a:p>
          <a:r>
            <a:rPr lang="es-ES" sz="2000" dirty="0" err="1" smtClean="0"/>
            <a:t>Intensity</a:t>
          </a:r>
          <a:endParaRPr lang="es-ES" sz="2000" dirty="0" smtClean="0"/>
        </a:p>
        <a:p>
          <a:r>
            <a:rPr lang="es-ES" sz="1800" dirty="0" smtClean="0"/>
            <a:t>(FI)</a:t>
          </a:r>
          <a:endParaRPr lang="es-ES" sz="1800" dirty="0"/>
        </a:p>
      </dgm:t>
    </dgm:pt>
    <dgm:pt modelId="{D044ABCD-3194-42A6-9560-F1DB3DE6D375}" type="parTrans" cxnId="{A869E4A2-E06F-4411-B0E9-8D0CCC446711}">
      <dgm:prSet/>
      <dgm:spPr/>
      <dgm:t>
        <a:bodyPr/>
        <a:lstStyle/>
        <a:p>
          <a:endParaRPr lang="es-ES" sz="2000"/>
        </a:p>
      </dgm:t>
    </dgm:pt>
    <dgm:pt modelId="{49AA34C0-DF78-4E8A-A55A-593971431479}" type="sibTrans" cxnId="{A869E4A2-E06F-4411-B0E9-8D0CCC446711}">
      <dgm:prSet/>
      <dgm:spPr/>
      <dgm:t>
        <a:bodyPr/>
        <a:lstStyle/>
        <a:p>
          <a:endParaRPr lang="es-ES" sz="2000"/>
        </a:p>
      </dgm:t>
    </dgm:pt>
    <dgm:pt modelId="{40CA831C-AE8E-442C-965B-4FE2AC029F14}">
      <dgm:prSet phldrT="[Texto]" custT="1"/>
      <dgm:spPr/>
      <dgm:t>
        <a:bodyPr/>
        <a:lstStyle/>
        <a:p>
          <a:r>
            <a:rPr lang="es-ES" sz="2000" dirty="0" err="1" smtClean="0"/>
            <a:t>Interannual</a:t>
          </a:r>
          <a:r>
            <a:rPr lang="es-ES" sz="2000" dirty="0" smtClean="0"/>
            <a:t> </a:t>
          </a:r>
          <a:r>
            <a:rPr lang="es-ES" sz="2000" dirty="0" err="1" smtClean="0"/>
            <a:t>Variability</a:t>
          </a:r>
          <a:endParaRPr lang="es-ES" sz="2000" dirty="0" smtClean="0"/>
        </a:p>
        <a:p>
          <a:r>
            <a:rPr lang="es-ES" sz="2000" dirty="0" smtClean="0"/>
            <a:t>(IV) </a:t>
          </a:r>
          <a:endParaRPr lang="es-ES" sz="2000" dirty="0"/>
        </a:p>
      </dgm:t>
    </dgm:pt>
    <dgm:pt modelId="{FB4A8E26-2B83-42E0-9268-909F734CE290}" type="parTrans" cxnId="{0E4B0E72-D4E5-4265-B958-B67A7C46BE3D}">
      <dgm:prSet/>
      <dgm:spPr/>
      <dgm:t>
        <a:bodyPr/>
        <a:lstStyle/>
        <a:p>
          <a:endParaRPr lang="es-ES" sz="2000"/>
        </a:p>
      </dgm:t>
    </dgm:pt>
    <dgm:pt modelId="{CFEB3910-E0D2-4A5C-8115-BEB2799ED0A1}" type="sibTrans" cxnId="{0E4B0E72-D4E5-4265-B958-B67A7C46BE3D}">
      <dgm:prSet/>
      <dgm:spPr/>
      <dgm:t>
        <a:bodyPr/>
        <a:lstStyle/>
        <a:p>
          <a:endParaRPr lang="es-ES" sz="2000"/>
        </a:p>
      </dgm:t>
    </dgm:pt>
    <dgm:pt modelId="{29ACE81F-A924-4004-B6CC-B34B87BCE38D}" type="pres">
      <dgm:prSet presAssocID="{51CFB9B9-10E5-4707-AAFB-DAB13625676A}" presName="composite" presStyleCnt="0">
        <dgm:presLayoutVars>
          <dgm:chMax val="1"/>
          <dgm:dir/>
          <dgm:resizeHandles val="exact"/>
        </dgm:presLayoutVars>
      </dgm:prSet>
      <dgm:spPr/>
      <dgm:t>
        <a:bodyPr/>
        <a:lstStyle/>
        <a:p>
          <a:endParaRPr lang="es-ES"/>
        </a:p>
      </dgm:t>
    </dgm:pt>
    <dgm:pt modelId="{F233A670-6B5E-461A-8046-0A6C65FABDAC}" type="pres">
      <dgm:prSet presAssocID="{51CFB9B9-10E5-4707-AAFB-DAB13625676A}" presName="radial" presStyleCnt="0">
        <dgm:presLayoutVars>
          <dgm:animLvl val="ctr"/>
        </dgm:presLayoutVars>
      </dgm:prSet>
      <dgm:spPr/>
      <dgm:t>
        <a:bodyPr/>
        <a:lstStyle/>
        <a:p>
          <a:endParaRPr lang="es-ES"/>
        </a:p>
      </dgm:t>
    </dgm:pt>
    <dgm:pt modelId="{6C75FD89-0ECF-457D-BD29-375232315895}" type="pres">
      <dgm:prSet presAssocID="{8BC40A6C-2EF3-4B52-AD17-88C6A4A1E8BD}" presName="centerShape" presStyleLbl="vennNode1" presStyleIdx="0" presStyleCnt="4" custLinFactNeighborX="65" custLinFactNeighborY="5489"/>
      <dgm:spPr/>
      <dgm:t>
        <a:bodyPr/>
        <a:lstStyle/>
        <a:p>
          <a:endParaRPr lang="es-ES"/>
        </a:p>
      </dgm:t>
    </dgm:pt>
    <dgm:pt modelId="{A943DB6D-25C4-4B30-956F-223B8E0659CF}" type="pres">
      <dgm:prSet presAssocID="{5E64D296-D2D9-479C-A78E-6A2705CFF02D}" presName="node" presStyleLbl="vennNode1" presStyleIdx="1" presStyleCnt="4" custScaleX="137103" custScaleY="103101" custRadScaleRad="91043" custRadScaleInc="-2008">
        <dgm:presLayoutVars>
          <dgm:bulletEnabled val="1"/>
        </dgm:presLayoutVars>
      </dgm:prSet>
      <dgm:spPr/>
      <dgm:t>
        <a:bodyPr/>
        <a:lstStyle/>
        <a:p>
          <a:endParaRPr lang="es-ES"/>
        </a:p>
      </dgm:t>
    </dgm:pt>
    <dgm:pt modelId="{D4C1E776-31BC-4574-A4DD-82C8FE7D7F73}" type="pres">
      <dgm:prSet presAssocID="{490BB40A-CBE7-45D9-855B-10B6DFAF1637}" presName="node" presStyleLbl="vennNode1" presStyleIdx="2" presStyleCnt="4" custScaleX="103110" custScaleY="76693" custRadScaleRad="106945" custRadScaleInc="-8841">
        <dgm:presLayoutVars>
          <dgm:bulletEnabled val="1"/>
        </dgm:presLayoutVars>
      </dgm:prSet>
      <dgm:spPr/>
      <dgm:t>
        <a:bodyPr/>
        <a:lstStyle/>
        <a:p>
          <a:endParaRPr lang="es-ES"/>
        </a:p>
      </dgm:t>
    </dgm:pt>
    <dgm:pt modelId="{006ED427-C039-4D8C-A494-E18BEA91BBDF}" type="pres">
      <dgm:prSet presAssocID="{40CA831C-AE8E-442C-965B-4FE2AC029F14}" presName="node" presStyleLbl="vennNode1" presStyleIdx="3" presStyleCnt="4" custScaleX="143011" custScaleY="102806" custRadScaleRad="115535" custRadScaleInc="9495">
        <dgm:presLayoutVars>
          <dgm:bulletEnabled val="1"/>
        </dgm:presLayoutVars>
      </dgm:prSet>
      <dgm:spPr/>
      <dgm:t>
        <a:bodyPr/>
        <a:lstStyle/>
        <a:p>
          <a:endParaRPr lang="es-ES"/>
        </a:p>
      </dgm:t>
    </dgm:pt>
  </dgm:ptLst>
  <dgm:cxnLst>
    <dgm:cxn modelId="{1FA62865-D8A1-408C-A32C-AD6B32304E72}" type="presOf" srcId="{51CFB9B9-10E5-4707-AAFB-DAB13625676A}" destId="{29ACE81F-A924-4004-B6CC-B34B87BCE38D}" srcOrd="0" destOrd="0" presId="urn:microsoft.com/office/officeart/2005/8/layout/radial3"/>
    <dgm:cxn modelId="{CC2F4E2B-E66A-4066-8C6A-E95CADB15B4A}" type="presOf" srcId="{490BB40A-CBE7-45D9-855B-10B6DFAF1637}" destId="{D4C1E776-31BC-4574-A4DD-82C8FE7D7F73}" srcOrd="0" destOrd="0" presId="urn:microsoft.com/office/officeart/2005/8/layout/radial3"/>
    <dgm:cxn modelId="{1748B40F-DA3D-447D-8122-E27C48126C3A}" type="presOf" srcId="{5E64D296-D2D9-479C-A78E-6A2705CFF02D}" destId="{A943DB6D-25C4-4B30-956F-223B8E0659CF}" srcOrd="0" destOrd="0" presId="urn:microsoft.com/office/officeart/2005/8/layout/radial3"/>
    <dgm:cxn modelId="{37D83E05-D634-458E-81D0-310B704D3119}" srcId="{8BC40A6C-2EF3-4B52-AD17-88C6A4A1E8BD}" destId="{5E64D296-D2D9-479C-A78E-6A2705CFF02D}" srcOrd="0" destOrd="0" parTransId="{823E20DD-0631-4225-80B6-D6E001B433A5}" sibTransId="{5C61B1D4-FD8E-487F-8915-1101F39AC16B}"/>
    <dgm:cxn modelId="{A869E4A2-E06F-4411-B0E9-8D0CCC446711}" srcId="{8BC40A6C-2EF3-4B52-AD17-88C6A4A1E8BD}" destId="{490BB40A-CBE7-45D9-855B-10B6DFAF1637}" srcOrd="1" destOrd="0" parTransId="{D044ABCD-3194-42A6-9560-F1DB3DE6D375}" sibTransId="{49AA34C0-DF78-4E8A-A55A-593971431479}"/>
    <dgm:cxn modelId="{C99C4B83-8D2F-4F33-9CB8-6A6886F84BE1}" type="presOf" srcId="{40CA831C-AE8E-442C-965B-4FE2AC029F14}" destId="{006ED427-C039-4D8C-A494-E18BEA91BBDF}" srcOrd="0" destOrd="0" presId="urn:microsoft.com/office/officeart/2005/8/layout/radial3"/>
    <dgm:cxn modelId="{0E4B0E72-D4E5-4265-B958-B67A7C46BE3D}" srcId="{8BC40A6C-2EF3-4B52-AD17-88C6A4A1E8BD}" destId="{40CA831C-AE8E-442C-965B-4FE2AC029F14}" srcOrd="2" destOrd="0" parTransId="{FB4A8E26-2B83-42E0-9268-909F734CE290}" sibTransId="{CFEB3910-E0D2-4A5C-8115-BEB2799ED0A1}"/>
    <dgm:cxn modelId="{2805BACC-FBEC-4AA8-8DBC-BC05554A601C}" type="presOf" srcId="{8BC40A6C-2EF3-4B52-AD17-88C6A4A1E8BD}" destId="{6C75FD89-0ECF-457D-BD29-375232315895}" srcOrd="0" destOrd="0" presId="urn:microsoft.com/office/officeart/2005/8/layout/radial3"/>
    <dgm:cxn modelId="{1F71C8A4-245A-45AB-B4B7-6168C2208B07}" srcId="{51CFB9B9-10E5-4707-AAFB-DAB13625676A}" destId="{8BC40A6C-2EF3-4B52-AD17-88C6A4A1E8BD}" srcOrd="0" destOrd="0" parTransId="{E6DDD26C-9E30-4CD2-9512-2C2F5F19CBDF}" sibTransId="{DB8AD966-727C-4D7D-BFA5-AB2F14810CE7}"/>
    <dgm:cxn modelId="{8944C781-1B07-44F1-863A-04DEFC91A99C}" type="presParOf" srcId="{29ACE81F-A924-4004-B6CC-B34B87BCE38D}" destId="{F233A670-6B5E-461A-8046-0A6C65FABDAC}" srcOrd="0" destOrd="0" presId="urn:microsoft.com/office/officeart/2005/8/layout/radial3"/>
    <dgm:cxn modelId="{F9E1F772-FB0A-441F-838C-93E2DA5A3A5E}" type="presParOf" srcId="{F233A670-6B5E-461A-8046-0A6C65FABDAC}" destId="{6C75FD89-0ECF-457D-BD29-375232315895}" srcOrd="0" destOrd="0" presId="urn:microsoft.com/office/officeart/2005/8/layout/radial3"/>
    <dgm:cxn modelId="{384A56C0-4C52-490C-8682-DF24CC201461}" type="presParOf" srcId="{F233A670-6B5E-461A-8046-0A6C65FABDAC}" destId="{A943DB6D-25C4-4B30-956F-223B8E0659CF}" srcOrd="1" destOrd="0" presId="urn:microsoft.com/office/officeart/2005/8/layout/radial3"/>
    <dgm:cxn modelId="{364D0819-4432-4518-B5AE-1907333E3598}" type="presParOf" srcId="{F233A670-6B5E-461A-8046-0A6C65FABDAC}" destId="{D4C1E776-31BC-4574-A4DD-82C8FE7D7F73}" srcOrd="2" destOrd="0" presId="urn:microsoft.com/office/officeart/2005/8/layout/radial3"/>
    <dgm:cxn modelId="{30119A42-0307-4A58-BC77-D794E587D0AB}" type="presParOf" srcId="{F233A670-6B5E-461A-8046-0A6C65FABDAC}" destId="{006ED427-C039-4D8C-A494-E18BEA91BBDF}" srcOrd="3"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94AE6-9864-4F1C-BF7D-28F0CB358A00}">
      <dsp:nvSpPr>
        <dsp:cNvPr id="0" name=""/>
        <dsp:cNvSpPr/>
      </dsp:nvSpPr>
      <dsp:spPr>
        <a:xfrm>
          <a:off x="2473770" y="798895"/>
          <a:ext cx="2465740" cy="2465740"/>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s-ES" sz="2400" b="1" kern="1200" dirty="0" err="1" smtClean="0">
              <a:solidFill>
                <a:schemeClr val="bg2">
                  <a:lumMod val="10000"/>
                </a:schemeClr>
              </a:solidFill>
              <a:effectLst/>
            </a:rPr>
            <a:t>Biodiversity</a:t>
          </a:r>
          <a:endParaRPr lang="es-ES" sz="2400" b="1" kern="1200" dirty="0">
            <a:solidFill>
              <a:schemeClr val="bg2">
                <a:lumMod val="10000"/>
              </a:schemeClr>
            </a:solidFill>
            <a:effectLst/>
          </a:endParaRPr>
        </a:p>
      </dsp:txBody>
      <dsp:txXfrm>
        <a:off x="2834869" y="1159994"/>
        <a:ext cx="1743542" cy="1743542"/>
      </dsp:txXfrm>
    </dsp:sp>
    <dsp:sp modelId="{E5B3EE71-2961-40D8-8462-37FD2A3D9346}">
      <dsp:nvSpPr>
        <dsp:cNvPr id="0" name=""/>
        <dsp:cNvSpPr/>
      </dsp:nvSpPr>
      <dsp:spPr>
        <a:xfrm>
          <a:off x="2586969" y="-55874"/>
          <a:ext cx="2438790" cy="1343804"/>
        </a:xfrm>
        <a:prstGeom prst="ellipse">
          <a:avLst/>
        </a:prstGeom>
        <a:solidFill>
          <a:schemeClr val="accent4">
            <a:alpha val="50000"/>
            <a:hueOff val="-1866292"/>
            <a:satOff val="877"/>
            <a:lumOff val="327"/>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kern="1200" dirty="0" err="1" smtClean="0">
              <a:solidFill>
                <a:schemeClr val="bg2">
                  <a:lumMod val="50000"/>
                </a:schemeClr>
              </a:solidFill>
            </a:rPr>
            <a:t>Meteorology</a:t>
          </a:r>
          <a:endParaRPr lang="es-ES" sz="1800" kern="1200" dirty="0">
            <a:solidFill>
              <a:schemeClr val="bg2">
                <a:lumMod val="50000"/>
              </a:schemeClr>
            </a:solidFill>
          </a:endParaRPr>
        </a:p>
      </dsp:txBody>
      <dsp:txXfrm>
        <a:off x="2944122" y="140922"/>
        <a:ext cx="1724484" cy="950212"/>
      </dsp:txXfrm>
    </dsp:sp>
    <dsp:sp modelId="{EF01D134-9F34-4FD1-8D57-EC27FCE1B272}">
      <dsp:nvSpPr>
        <dsp:cNvPr id="0" name=""/>
        <dsp:cNvSpPr/>
      </dsp:nvSpPr>
      <dsp:spPr>
        <a:xfrm>
          <a:off x="4427729" y="661847"/>
          <a:ext cx="2044012" cy="1650431"/>
        </a:xfrm>
        <a:prstGeom prst="ellipse">
          <a:avLst/>
        </a:prstGeom>
        <a:solidFill>
          <a:schemeClr val="accent4">
            <a:alpha val="50000"/>
            <a:hueOff val="-3732583"/>
            <a:satOff val="1753"/>
            <a:lumOff val="653"/>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kern="1200" dirty="0" err="1" smtClean="0">
              <a:solidFill>
                <a:schemeClr val="bg2">
                  <a:lumMod val="50000"/>
                </a:schemeClr>
              </a:solidFill>
            </a:rPr>
            <a:t>Environment</a:t>
          </a:r>
          <a:endParaRPr lang="es-ES" sz="2000" kern="1200" dirty="0">
            <a:solidFill>
              <a:schemeClr val="bg2">
                <a:lumMod val="50000"/>
              </a:schemeClr>
            </a:solidFill>
          </a:endParaRPr>
        </a:p>
      </dsp:txBody>
      <dsp:txXfrm>
        <a:off x="4727068" y="903547"/>
        <a:ext cx="1445334" cy="1167031"/>
      </dsp:txXfrm>
    </dsp:sp>
    <dsp:sp modelId="{73852724-6072-4B82-BEB7-4B7FBD350AA7}">
      <dsp:nvSpPr>
        <dsp:cNvPr id="0" name=""/>
        <dsp:cNvSpPr/>
      </dsp:nvSpPr>
      <dsp:spPr>
        <a:xfrm>
          <a:off x="4475007" y="2024194"/>
          <a:ext cx="1612569" cy="1495866"/>
        </a:xfrm>
        <a:prstGeom prst="ellipse">
          <a:avLst/>
        </a:prstGeom>
        <a:solidFill>
          <a:schemeClr val="accent4">
            <a:alpha val="50000"/>
            <a:hueOff val="-5598875"/>
            <a:satOff val="2630"/>
            <a:lumOff val="98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kern="1200" dirty="0" err="1" smtClean="0">
              <a:solidFill>
                <a:schemeClr val="bg2">
                  <a:lumMod val="50000"/>
                </a:schemeClr>
              </a:solidFill>
            </a:rPr>
            <a:t>Geology</a:t>
          </a:r>
          <a:endParaRPr lang="es-ES" sz="2000" kern="1200" dirty="0">
            <a:solidFill>
              <a:schemeClr val="bg2">
                <a:lumMod val="50000"/>
              </a:schemeClr>
            </a:solidFill>
          </a:endParaRPr>
        </a:p>
      </dsp:txBody>
      <dsp:txXfrm>
        <a:off x="4711162" y="2243259"/>
        <a:ext cx="1140259" cy="1057736"/>
      </dsp:txXfrm>
    </dsp:sp>
    <dsp:sp modelId="{4501E6E0-C732-42E7-A3FF-1F3214789F44}">
      <dsp:nvSpPr>
        <dsp:cNvPr id="0" name=""/>
        <dsp:cNvSpPr/>
      </dsp:nvSpPr>
      <dsp:spPr>
        <a:xfrm>
          <a:off x="2586980" y="2840459"/>
          <a:ext cx="2448221" cy="1347194"/>
        </a:xfrm>
        <a:prstGeom prst="ellipse">
          <a:avLst/>
        </a:prstGeom>
        <a:solidFill>
          <a:schemeClr val="accent4">
            <a:alpha val="50000"/>
            <a:hueOff val="-7465166"/>
            <a:satOff val="3507"/>
            <a:lumOff val="1306"/>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kern="1200" dirty="0" err="1" smtClean="0">
              <a:solidFill>
                <a:schemeClr val="bg2">
                  <a:lumMod val="50000"/>
                </a:schemeClr>
              </a:solidFill>
            </a:rPr>
            <a:t>Topography</a:t>
          </a:r>
          <a:endParaRPr lang="es-ES" sz="2000" kern="1200" dirty="0">
            <a:solidFill>
              <a:schemeClr val="bg2">
                <a:lumMod val="50000"/>
              </a:schemeClr>
            </a:solidFill>
          </a:endParaRPr>
        </a:p>
      </dsp:txBody>
      <dsp:txXfrm>
        <a:off x="2945514" y="3037751"/>
        <a:ext cx="1731153" cy="952610"/>
      </dsp:txXfrm>
    </dsp:sp>
    <dsp:sp modelId="{80E4EEA8-AA4B-416E-8352-BB19A87863A4}">
      <dsp:nvSpPr>
        <dsp:cNvPr id="0" name=""/>
        <dsp:cNvSpPr/>
      </dsp:nvSpPr>
      <dsp:spPr>
        <a:xfrm>
          <a:off x="1204930" y="1966584"/>
          <a:ext cx="1676777" cy="1628202"/>
        </a:xfrm>
        <a:prstGeom prst="ellipse">
          <a:avLst/>
        </a:prstGeom>
        <a:solidFill>
          <a:schemeClr val="accent4">
            <a:alpha val="50000"/>
            <a:hueOff val="-9331458"/>
            <a:satOff val="4383"/>
            <a:lumOff val="1633"/>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kern="1200" dirty="0" err="1" smtClean="0">
              <a:solidFill>
                <a:schemeClr val="bg2">
                  <a:lumMod val="50000"/>
                </a:schemeClr>
              </a:solidFill>
            </a:rPr>
            <a:t>Anthropic</a:t>
          </a:r>
          <a:endParaRPr lang="es-ES" sz="2000" kern="1200" dirty="0">
            <a:solidFill>
              <a:schemeClr val="bg2">
                <a:lumMod val="50000"/>
              </a:schemeClr>
            </a:solidFill>
          </a:endParaRPr>
        </a:p>
      </dsp:txBody>
      <dsp:txXfrm>
        <a:off x="1450488" y="2205029"/>
        <a:ext cx="1185661" cy="1151312"/>
      </dsp:txXfrm>
    </dsp:sp>
    <dsp:sp modelId="{55F744AB-B704-4B05-9E7E-006A2175855C}">
      <dsp:nvSpPr>
        <dsp:cNvPr id="0" name=""/>
        <dsp:cNvSpPr/>
      </dsp:nvSpPr>
      <dsp:spPr>
        <a:xfrm>
          <a:off x="1142177" y="484406"/>
          <a:ext cx="1943151" cy="1628116"/>
        </a:xfrm>
        <a:prstGeom prst="ellipse">
          <a:avLst/>
        </a:prstGeom>
        <a:solidFill>
          <a:schemeClr val="accent4">
            <a:alpha val="50000"/>
            <a:hueOff val="-11197749"/>
            <a:satOff val="5260"/>
            <a:lumOff val="1959"/>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kern="1200" dirty="0" err="1" smtClean="0">
              <a:solidFill>
                <a:schemeClr val="bg2">
                  <a:lumMod val="50000"/>
                </a:schemeClr>
              </a:solidFill>
            </a:rPr>
            <a:t>Changes</a:t>
          </a:r>
          <a:endParaRPr lang="es-ES" sz="2000" kern="1200" dirty="0">
            <a:solidFill>
              <a:schemeClr val="bg2">
                <a:lumMod val="50000"/>
              </a:schemeClr>
            </a:solidFill>
          </a:endParaRPr>
        </a:p>
      </dsp:txBody>
      <dsp:txXfrm>
        <a:off x="1426745" y="722838"/>
        <a:ext cx="1374015" cy="11512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75FD89-0ECF-457D-BD29-375232315895}">
      <dsp:nvSpPr>
        <dsp:cNvPr id="0" name=""/>
        <dsp:cNvSpPr/>
      </dsp:nvSpPr>
      <dsp:spPr>
        <a:xfrm>
          <a:off x="2165909" y="1542728"/>
          <a:ext cx="2812993" cy="2812993"/>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s-ES" sz="2800" b="1" kern="1200" smtClean="0"/>
            <a:t>Wildfires</a:t>
          </a:r>
          <a:endParaRPr lang="es-ES" sz="2800" b="1" kern="1200" dirty="0"/>
        </a:p>
      </dsp:txBody>
      <dsp:txXfrm>
        <a:off x="2577862" y="1954681"/>
        <a:ext cx="1989087" cy="1989087"/>
      </dsp:txXfrm>
    </dsp:sp>
    <dsp:sp modelId="{A943DB6D-25C4-4B30-956F-223B8E0659CF}">
      <dsp:nvSpPr>
        <dsp:cNvPr id="0" name=""/>
        <dsp:cNvSpPr/>
      </dsp:nvSpPr>
      <dsp:spPr>
        <a:xfrm>
          <a:off x="2535800" y="358541"/>
          <a:ext cx="1928348" cy="1450111"/>
        </a:xfrm>
        <a:prstGeom prst="ellipse">
          <a:avLst/>
        </a:prstGeom>
        <a:solidFill>
          <a:schemeClr val="accent5">
            <a:alpha val="50000"/>
            <a:hueOff val="368749"/>
            <a:satOff val="4187"/>
            <a:lumOff val="3791"/>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kern="1200" dirty="0" err="1" smtClean="0"/>
            <a:t>Proportion</a:t>
          </a:r>
          <a:r>
            <a:rPr lang="es-ES" sz="2000" kern="1200" dirty="0" smtClean="0"/>
            <a:t> </a:t>
          </a:r>
          <a:r>
            <a:rPr lang="es-ES" sz="2000" kern="1200" dirty="0" err="1" smtClean="0"/>
            <a:t>Burnt</a:t>
          </a:r>
          <a:r>
            <a:rPr lang="es-ES" sz="2000" kern="1200" dirty="0" smtClean="0"/>
            <a:t> </a:t>
          </a:r>
          <a:r>
            <a:rPr lang="es-ES" sz="2000" kern="1200" dirty="0" err="1" smtClean="0"/>
            <a:t>Area</a:t>
          </a:r>
          <a:r>
            <a:rPr lang="es-ES" sz="2000" kern="1200" dirty="0" smtClean="0"/>
            <a:t> </a:t>
          </a:r>
        </a:p>
        <a:p>
          <a:pPr lvl="0" algn="ctr" defTabSz="889000">
            <a:lnSpc>
              <a:spcPct val="90000"/>
            </a:lnSpc>
            <a:spcBef>
              <a:spcPct val="0"/>
            </a:spcBef>
            <a:spcAft>
              <a:spcPct val="35000"/>
            </a:spcAft>
          </a:pPr>
          <a:r>
            <a:rPr lang="es-ES" sz="1800" kern="1200" dirty="0" smtClean="0"/>
            <a:t>(PBA)</a:t>
          </a:r>
          <a:endParaRPr lang="es-ES" sz="1800" kern="1200" dirty="0"/>
        </a:p>
      </dsp:txBody>
      <dsp:txXfrm>
        <a:off x="2818200" y="570905"/>
        <a:ext cx="1363548" cy="1025383"/>
      </dsp:txXfrm>
    </dsp:sp>
    <dsp:sp modelId="{D4C1E776-31BC-4574-A4DD-82C8FE7D7F73}">
      <dsp:nvSpPr>
        <dsp:cNvPr id="0" name=""/>
        <dsp:cNvSpPr/>
      </dsp:nvSpPr>
      <dsp:spPr>
        <a:xfrm>
          <a:off x="4691102" y="2858788"/>
          <a:ext cx="1450238" cy="1078684"/>
        </a:xfrm>
        <a:prstGeom prst="ellipse">
          <a:avLst/>
        </a:prstGeom>
        <a:solidFill>
          <a:schemeClr val="accent5">
            <a:alpha val="50000"/>
            <a:hueOff val="737499"/>
            <a:satOff val="8374"/>
            <a:lumOff val="7581"/>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kern="1200" dirty="0" err="1" smtClean="0"/>
            <a:t>Intensity</a:t>
          </a:r>
          <a:endParaRPr lang="es-ES" sz="2000" kern="1200" dirty="0" smtClean="0"/>
        </a:p>
        <a:p>
          <a:pPr lvl="0" algn="ctr" defTabSz="889000">
            <a:lnSpc>
              <a:spcPct val="90000"/>
            </a:lnSpc>
            <a:spcBef>
              <a:spcPct val="0"/>
            </a:spcBef>
            <a:spcAft>
              <a:spcPct val="35000"/>
            </a:spcAft>
          </a:pPr>
          <a:r>
            <a:rPr lang="es-ES" sz="1800" kern="1200" dirty="0" smtClean="0"/>
            <a:t>(FI)</a:t>
          </a:r>
          <a:endParaRPr lang="es-ES" sz="1800" kern="1200" dirty="0"/>
        </a:p>
      </dsp:txBody>
      <dsp:txXfrm>
        <a:off x="4903484" y="3016758"/>
        <a:ext cx="1025474" cy="762744"/>
      </dsp:txXfrm>
    </dsp:sp>
    <dsp:sp modelId="{006ED427-C039-4D8C-A494-E18BEA91BBDF}">
      <dsp:nvSpPr>
        <dsp:cNvPr id="0" name=""/>
        <dsp:cNvSpPr/>
      </dsp:nvSpPr>
      <dsp:spPr>
        <a:xfrm>
          <a:off x="560391" y="2699958"/>
          <a:ext cx="2011444" cy="1445962"/>
        </a:xfrm>
        <a:prstGeom prst="ellipse">
          <a:avLst/>
        </a:prstGeom>
        <a:solidFill>
          <a:schemeClr val="accent5">
            <a:alpha val="50000"/>
            <a:hueOff val="1106248"/>
            <a:satOff val="12561"/>
            <a:lumOff val="11372"/>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S" sz="2000" kern="1200" dirty="0" err="1" smtClean="0"/>
            <a:t>Interannual</a:t>
          </a:r>
          <a:r>
            <a:rPr lang="es-ES" sz="2000" kern="1200" dirty="0" smtClean="0"/>
            <a:t> </a:t>
          </a:r>
          <a:r>
            <a:rPr lang="es-ES" sz="2000" kern="1200" dirty="0" err="1" smtClean="0"/>
            <a:t>Variability</a:t>
          </a:r>
          <a:endParaRPr lang="es-ES" sz="2000" kern="1200" dirty="0" smtClean="0"/>
        </a:p>
        <a:p>
          <a:pPr lvl="0" algn="ctr" defTabSz="889000">
            <a:lnSpc>
              <a:spcPct val="90000"/>
            </a:lnSpc>
            <a:spcBef>
              <a:spcPct val="0"/>
            </a:spcBef>
            <a:spcAft>
              <a:spcPct val="35000"/>
            </a:spcAft>
          </a:pPr>
          <a:r>
            <a:rPr lang="es-ES" sz="2000" kern="1200" dirty="0" smtClean="0"/>
            <a:t>(IV) </a:t>
          </a:r>
          <a:endParaRPr lang="es-ES" sz="2000" kern="1200" dirty="0"/>
        </a:p>
      </dsp:txBody>
      <dsp:txXfrm>
        <a:off x="854960" y="2911714"/>
        <a:ext cx="1422306" cy="1022450"/>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931040-10C1-43F5-8720-280509A9A1DB}" type="datetimeFigureOut">
              <a:rPr lang="es-ES" smtClean="0"/>
              <a:t>13/11/2023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D04B72-0880-4DA5-9CEB-55190502C9C5}" type="slidenum">
              <a:rPr lang="es-ES" smtClean="0"/>
              <a:t>‹Nº›</a:t>
            </a:fld>
            <a:endParaRPr lang="es-ES"/>
          </a:p>
        </p:txBody>
      </p:sp>
    </p:spTree>
    <p:extLst>
      <p:ext uri="{BB962C8B-B14F-4D97-AF65-F5344CB8AC3E}">
        <p14:creationId xmlns:p14="http://schemas.microsoft.com/office/powerpoint/2010/main" val="2154385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fontAlgn="base"/>
            <a:r>
              <a:rPr lang="es-ES" sz="1200" b="0" i="0" kern="1200" dirty="0" smtClean="0">
                <a:solidFill>
                  <a:schemeClr val="tx1"/>
                </a:solidFill>
                <a:effectLst/>
                <a:latin typeface="+mn-lt"/>
                <a:ea typeface="+mn-ea"/>
                <a:cs typeface="+mn-cs"/>
              </a:rPr>
              <a:t>Especies especialistas de bosque (porque el proyecto contempla esas zonas) tiene sentido puesto que después, al exponerlo a la perturbación del fuego, estos hábitats quedarían temporalmente inutilizables para estas especies no pudiendo sobrevivir en otros hábitats (como sería el caso de las generalistas). Por otra parte, las especies especialistas tienen un rango de requerimientos ambientales, climáticos, antrópicos, </a:t>
            </a:r>
            <a:r>
              <a:rPr lang="es-ES" sz="1200" b="0" i="0" kern="1200" dirty="0" err="1" smtClean="0">
                <a:solidFill>
                  <a:schemeClr val="tx1"/>
                </a:solidFill>
                <a:effectLst/>
                <a:latin typeface="+mn-lt"/>
                <a:ea typeface="+mn-ea"/>
                <a:cs typeface="+mn-cs"/>
              </a:rPr>
              <a:t>etc</a:t>
            </a:r>
            <a:r>
              <a:rPr lang="es-ES" sz="1200" b="0" i="0" kern="1200" dirty="0" smtClean="0">
                <a:solidFill>
                  <a:schemeClr val="tx1"/>
                </a:solidFill>
                <a:effectLst/>
                <a:latin typeface="+mn-lt"/>
                <a:ea typeface="+mn-ea"/>
                <a:cs typeface="+mn-cs"/>
              </a:rPr>
              <a:t>, muy estrecho frente a las generalistas. Es por ello, que en lugares donde viven especies especialistas también pueden vivir las generalistas constituyendo así un lugar más rico en especies. </a:t>
            </a:r>
          </a:p>
          <a:p>
            <a:pPr fontAlgn="base"/>
            <a:r>
              <a:rPr lang="es-ES" sz="1200" b="0" i="0" kern="1200" dirty="0" smtClean="0">
                <a:solidFill>
                  <a:schemeClr val="tx1"/>
                </a:solidFill>
                <a:effectLst/>
                <a:latin typeface="+mn-lt"/>
                <a:ea typeface="+mn-ea"/>
                <a:cs typeface="+mn-cs"/>
              </a:rPr>
              <a:t/>
            </a:r>
            <a:br>
              <a:rPr lang="es-ES" sz="1200" b="0" i="0" kern="1200" dirty="0" smtClean="0">
                <a:solidFill>
                  <a:schemeClr val="tx1"/>
                </a:solidFill>
                <a:effectLst/>
                <a:latin typeface="+mn-lt"/>
                <a:ea typeface="+mn-ea"/>
                <a:cs typeface="+mn-cs"/>
              </a:rPr>
            </a:br>
            <a:endParaRPr lang="es-ES" sz="1200" b="0" i="0" kern="1200" dirty="0" smtClean="0">
              <a:solidFill>
                <a:schemeClr val="tx1"/>
              </a:solidFill>
              <a:effectLst/>
              <a:latin typeface="+mn-lt"/>
              <a:ea typeface="+mn-ea"/>
              <a:cs typeface="+mn-cs"/>
            </a:endParaRPr>
          </a:p>
          <a:p>
            <a:pPr fontAlgn="base"/>
            <a:r>
              <a:rPr lang="es-ES" sz="1200" b="0" i="0" kern="1200" dirty="0" smtClean="0">
                <a:solidFill>
                  <a:schemeClr val="tx1"/>
                </a:solidFill>
                <a:effectLst/>
                <a:latin typeface="+mn-lt"/>
                <a:ea typeface="+mn-ea"/>
                <a:cs typeface="+mn-cs"/>
              </a:rPr>
              <a:t>En cuanto a especies, dentro del reino animal, las aves son las únicas que vuelan y pueden migrar. En otras palabras, son las únicas especies que tienen la capacidad de huir del ecosistema en cuanto se ve modificado o degradado. En este caso, al haber un incendio las aves desaparecerían por la pérdida de calidad del ecosistema, de su estructura o función, mientras que otros animales sin esa capacidad de migración podrían estar en los primeros </a:t>
            </a:r>
            <a:r>
              <a:rPr lang="es-ES" sz="1200" b="0" i="0" kern="1200" dirty="0" err="1" smtClean="0">
                <a:solidFill>
                  <a:schemeClr val="tx1"/>
                </a:solidFill>
                <a:effectLst/>
                <a:latin typeface="+mn-lt"/>
                <a:ea typeface="+mn-ea"/>
                <a:cs typeface="+mn-cs"/>
              </a:rPr>
              <a:t>estadíos</a:t>
            </a:r>
            <a:r>
              <a:rPr lang="es-ES" sz="1200" b="0" i="0" kern="1200" dirty="0" smtClean="0">
                <a:solidFill>
                  <a:schemeClr val="tx1"/>
                </a:solidFill>
                <a:effectLst/>
                <a:latin typeface="+mn-lt"/>
                <a:ea typeface="+mn-ea"/>
                <a:cs typeface="+mn-cs"/>
              </a:rPr>
              <a:t> post-incendio. Esto repercutiría en una bajada de biodiversidad y por tanto derivaría en zonas más vulnerables frente a incendios ya que se perderían los valores propios del pre-incendio. Es por ello, que las aves se consideran uno de los grupos de animales más sensibles a cambios ambientales lo que les convierte en un buen indicador ambiental. </a:t>
            </a:r>
          </a:p>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DF26E1-6819-4201-BC84-A73D745E621C}"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0884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9FF674ED-96DB-426F-8990-5036D5E5F6EE}" type="datetimeFigureOut">
              <a:rPr lang="es-ES" smtClean="0"/>
              <a:t>13/11/2023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F54770-D291-46D7-9070-5ED9630FA646}" type="slidenum">
              <a:rPr lang="es-ES" smtClean="0"/>
              <a:t>‹Nº›</a:t>
            </a:fld>
            <a:endParaRPr lang="es-ES"/>
          </a:p>
        </p:txBody>
      </p:sp>
    </p:spTree>
    <p:extLst>
      <p:ext uri="{BB962C8B-B14F-4D97-AF65-F5344CB8AC3E}">
        <p14:creationId xmlns:p14="http://schemas.microsoft.com/office/powerpoint/2010/main" val="3896750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FF674ED-96DB-426F-8990-5036D5E5F6EE}" type="datetimeFigureOut">
              <a:rPr lang="es-ES" smtClean="0"/>
              <a:t>13/11/2023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F54770-D291-46D7-9070-5ED9630FA646}" type="slidenum">
              <a:rPr lang="es-ES" smtClean="0"/>
              <a:t>‹Nº›</a:t>
            </a:fld>
            <a:endParaRPr lang="es-ES"/>
          </a:p>
        </p:txBody>
      </p:sp>
    </p:spTree>
    <p:extLst>
      <p:ext uri="{BB962C8B-B14F-4D97-AF65-F5344CB8AC3E}">
        <p14:creationId xmlns:p14="http://schemas.microsoft.com/office/powerpoint/2010/main" val="573741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FF674ED-96DB-426F-8990-5036D5E5F6EE}" type="datetimeFigureOut">
              <a:rPr lang="es-ES" smtClean="0"/>
              <a:t>13/11/2023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F54770-D291-46D7-9070-5ED9630FA646}" type="slidenum">
              <a:rPr lang="es-ES" smtClean="0"/>
              <a:t>‹Nº›</a:t>
            </a:fld>
            <a:endParaRPr lang="es-ES"/>
          </a:p>
        </p:txBody>
      </p:sp>
    </p:spTree>
    <p:extLst>
      <p:ext uri="{BB962C8B-B14F-4D97-AF65-F5344CB8AC3E}">
        <p14:creationId xmlns:p14="http://schemas.microsoft.com/office/powerpoint/2010/main" val="3584938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FF674ED-96DB-426F-8990-5036D5E5F6EE}" type="datetimeFigureOut">
              <a:rPr lang="es-ES" smtClean="0"/>
              <a:t>13/11/2023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F54770-D291-46D7-9070-5ED9630FA646}" type="slidenum">
              <a:rPr lang="es-ES" smtClean="0"/>
              <a:t>‹Nº›</a:t>
            </a:fld>
            <a:endParaRPr lang="es-ES"/>
          </a:p>
        </p:txBody>
      </p:sp>
    </p:spTree>
    <p:extLst>
      <p:ext uri="{BB962C8B-B14F-4D97-AF65-F5344CB8AC3E}">
        <p14:creationId xmlns:p14="http://schemas.microsoft.com/office/powerpoint/2010/main" val="4214506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9FF674ED-96DB-426F-8990-5036D5E5F6EE}" type="datetimeFigureOut">
              <a:rPr lang="es-ES" smtClean="0"/>
              <a:t>13/11/2023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AF54770-D291-46D7-9070-5ED9630FA646}" type="slidenum">
              <a:rPr lang="es-ES" smtClean="0"/>
              <a:t>‹Nº›</a:t>
            </a:fld>
            <a:endParaRPr lang="es-ES"/>
          </a:p>
        </p:txBody>
      </p:sp>
    </p:spTree>
    <p:extLst>
      <p:ext uri="{BB962C8B-B14F-4D97-AF65-F5344CB8AC3E}">
        <p14:creationId xmlns:p14="http://schemas.microsoft.com/office/powerpoint/2010/main" val="2324906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9FF674ED-96DB-426F-8990-5036D5E5F6EE}" type="datetimeFigureOut">
              <a:rPr lang="es-ES" smtClean="0"/>
              <a:t>13/11/2023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AF54770-D291-46D7-9070-5ED9630FA646}" type="slidenum">
              <a:rPr lang="es-ES" smtClean="0"/>
              <a:t>‹Nº›</a:t>
            </a:fld>
            <a:endParaRPr lang="es-ES"/>
          </a:p>
        </p:txBody>
      </p:sp>
    </p:spTree>
    <p:extLst>
      <p:ext uri="{BB962C8B-B14F-4D97-AF65-F5344CB8AC3E}">
        <p14:creationId xmlns:p14="http://schemas.microsoft.com/office/powerpoint/2010/main" val="1260438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9FF674ED-96DB-426F-8990-5036D5E5F6EE}" type="datetimeFigureOut">
              <a:rPr lang="es-ES" smtClean="0"/>
              <a:t>13/11/2023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1AF54770-D291-46D7-9070-5ED9630FA646}" type="slidenum">
              <a:rPr lang="es-ES" smtClean="0"/>
              <a:t>‹Nº›</a:t>
            </a:fld>
            <a:endParaRPr lang="es-ES"/>
          </a:p>
        </p:txBody>
      </p:sp>
    </p:spTree>
    <p:extLst>
      <p:ext uri="{BB962C8B-B14F-4D97-AF65-F5344CB8AC3E}">
        <p14:creationId xmlns:p14="http://schemas.microsoft.com/office/powerpoint/2010/main" val="3909730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9FF674ED-96DB-426F-8990-5036D5E5F6EE}" type="datetimeFigureOut">
              <a:rPr lang="es-ES" smtClean="0"/>
              <a:t>13/11/2023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1AF54770-D291-46D7-9070-5ED9630FA646}" type="slidenum">
              <a:rPr lang="es-ES" smtClean="0"/>
              <a:t>‹Nº›</a:t>
            </a:fld>
            <a:endParaRPr lang="es-ES"/>
          </a:p>
        </p:txBody>
      </p:sp>
    </p:spTree>
    <p:extLst>
      <p:ext uri="{BB962C8B-B14F-4D97-AF65-F5344CB8AC3E}">
        <p14:creationId xmlns:p14="http://schemas.microsoft.com/office/powerpoint/2010/main" val="14133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F674ED-96DB-426F-8990-5036D5E5F6EE}" type="datetimeFigureOut">
              <a:rPr lang="es-ES" smtClean="0"/>
              <a:t>13/11/2023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1AF54770-D291-46D7-9070-5ED9630FA646}" type="slidenum">
              <a:rPr lang="es-ES" smtClean="0"/>
              <a:t>‹Nº›</a:t>
            </a:fld>
            <a:endParaRPr lang="es-ES"/>
          </a:p>
        </p:txBody>
      </p:sp>
    </p:spTree>
    <p:extLst>
      <p:ext uri="{BB962C8B-B14F-4D97-AF65-F5344CB8AC3E}">
        <p14:creationId xmlns:p14="http://schemas.microsoft.com/office/powerpoint/2010/main" val="1826993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9FF674ED-96DB-426F-8990-5036D5E5F6EE}" type="datetimeFigureOut">
              <a:rPr lang="es-ES" smtClean="0"/>
              <a:t>13/11/2023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AF54770-D291-46D7-9070-5ED9630FA646}" type="slidenum">
              <a:rPr lang="es-ES" smtClean="0"/>
              <a:t>‹Nº›</a:t>
            </a:fld>
            <a:endParaRPr lang="es-ES"/>
          </a:p>
        </p:txBody>
      </p:sp>
    </p:spTree>
    <p:extLst>
      <p:ext uri="{BB962C8B-B14F-4D97-AF65-F5344CB8AC3E}">
        <p14:creationId xmlns:p14="http://schemas.microsoft.com/office/powerpoint/2010/main" val="56213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9FF674ED-96DB-426F-8990-5036D5E5F6EE}" type="datetimeFigureOut">
              <a:rPr lang="es-ES" smtClean="0"/>
              <a:t>13/11/2023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AF54770-D291-46D7-9070-5ED9630FA646}" type="slidenum">
              <a:rPr lang="es-ES" smtClean="0"/>
              <a:t>‹Nº›</a:t>
            </a:fld>
            <a:endParaRPr lang="es-ES"/>
          </a:p>
        </p:txBody>
      </p:sp>
    </p:spTree>
    <p:extLst>
      <p:ext uri="{BB962C8B-B14F-4D97-AF65-F5344CB8AC3E}">
        <p14:creationId xmlns:p14="http://schemas.microsoft.com/office/powerpoint/2010/main" val="2510570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F674ED-96DB-426F-8990-5036D5E5F6EE}" type="datetimeFigureOut">
              <a:rPr lang="es-ES" smtClean="0"/>
              <a:t>13/11/2023</a:t>
            </a:fld>
            <a:endParaRPr lang="es-E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54770-D291-46D7-9070-5ED9630FA646}" type="slidenum">
              <a:rPr lang="es-ES" smtClean="0"/>
              <a:t>‹Nº›</a:t>
            </a:fld>
            <a:endParaRPr lang="es-ES"/>
          </a:p>
        </p:txBody>
      </p:sp>
    </p:spTree>
    <p:extLst>
      <p:ext uri="{BB962C8B-B14F-4D97-AF65-F5344CB8AC3E}">
        <p14:creationId xmlns:p14="http://schemas.microsoft.com/office/powerpoint/2010/main" val="263597835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fatima.arrogante@uah.es" TargetMode="External"/><Relationship Id="rId3" Type="http://schemas.openxmlformats.org/officeDocument/2006/relationships/slideLayout" Target="../slideLayouts/slideLayout2.xml"/><Relationship Id="rId7" Type="http://schemas.microsoft.com/office/2007/relationships/hdphoto" Target="../media/hdphoto1.wdp"/><Relationship Id="rId12"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jpeg"/><Relationship Id="rId10"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hyperlink" Target="mailto:fatimaf@pik-Potsdam.de" TargetMode="External"/></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7.emf"/><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6.png"/><Relationship Id="rId5" Type="http://schemas.microsoft.com/office/2007/relationships/hdphoto" Target="../media/hdphoto8.wdp"/><Relationship Id="rId10" Type="http://schemas.openxmlformats.org/officeDocument/2006/relationships/image" Target="../media/image5.png"/><Relationship Id="rId4" Type="http://schemas.openxmlformats.org/officeDocument/2006/relationships/image" Target="../media/image29.png"/><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12.wdp"/><Relationship Id="rId18" Type="http://schemas.openxmlformats.org/officeDocument/2006/relationships/image" Target="../media/image35.png"/><Relationship Id="rId3" Type="http://schemas.openxmlformats.org/officeDocument/2006/relationships/image" Target="../media/image9.png"/><Relationship Id="rId7" Type="http://schemas.microsoft.com/office/2007/relationships/hdphoto" Target="../media/hdphoto10.wdp"/><Relationship Id="rId12" Type="http://schemas.openxmlformats.org/officeDocument/2006/relationships/image" Target="../media/image33.png"/><Relationship Id="rId17" Type="http://schemas.openxmlformats.org/officeDocument/2006/relationships/chart" Target="../charts/chart4.xml"/><Relationship Id="rId2" Type="http://schemas.openxmlformats.org/officeDocument/2006/relationships/image" Target="../media/image8.jpeg"/><Relationship Id="rId16" Type="http://schemas.microsoft.com/office/2007/relationships/hdphoto" Target="../media/hdphoto13.wdp"/><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chart" Target="../charts/chart2.xml"/><Relationship Id="rId5" Type="http://schemas.openxmlformats.org/officeDocument/2006/relationships/image" Target="../media/image6.png"/><Relationship Id="rId15" Type="http://schemas.openxmlformats.org/officeDocument/2006/relationships/image" Target="../media/image34.png"/><Relationship Id="rId10" Type="http://schemas.openxmlformats.org/officeDocument/2006/relationships/chart" Target="../charts/chart1.xml"/><Relationship Id="rId19" Type="http://schemas.microsoft.com/office/2007/relationships/hdphoto" Target="../media/hdphoto14.wdp"/><Relationship Id="rId4" Type="http://schemas.openxmlformats.org/officeDocument/2006/relationships/image" Target="../media/image5.png"/><Relationship Id="rId9" Type="http://schemas.microsoft.com/office/2007/relationships/hdphoto" Target="../media/hdphoto11.wdp"/><Relationship Id="rId14" Type="http://schemas.openxmlformats.org/officeDocument/2006/relationships/chart" Target="../charts/chart3.xml"/></Relationships>
</file>

<file path=ppt/slides/_rels/slide1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2.xml"/><Relationship Id="rId7" Type="http://schemas.openxmlformats.org/officeDocument/2006/relationships/hyperlink" Target="mailto:fatimaf@pik-Potsdam.de" TargetMode="External"/><Relationship Id="rId12" Type="http://schemas.openxmlformats.org/officeDocument/2006/relationships/image" Target="../media/image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mailto:fatima.arrogante@uah.es" TargetMode="External"/><Relationship Id="rId11" Type="http://schemas.openxmlformats.org/officeDocument/2006/relationships/image" Target="../media/image6.png"/><Relationship Id="rId5" Type="http://schemas.microsoft.com/office/2007/relationships/hdphoto" Target="../media/hdphoto1.wdp"/><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0.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5.wdp"/><Relationship Id="rId11" Type="http://schemas.openxmlformats.org/officeDocument/2006/relationships/image" Target="../media/image5.png"/><Relationship Id="rId5" Type="http://schemas.openxmlformats.org/officeDocument/2006/relationships/image" Target="../media/image13.png"/><Relationship Id="rId10" Type="http://schemas.openxmlformats.org/officeDocument/2006/relationships/image" Target="../media/image9.png"/><Relationship Id="rId4" Type="http://schemas.microsoft.com/office/2007/relationships/hdphoto" Target="../media/hdphoto4.wdp"/><Relationship Id="rId9"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8.jpeg"/><Relationship Id="rId3" Type="http://schemas.openxmlformats.org/officeDocument/2006/relationships/image" Target="../media/image17.jpeg"/><Relationship Id="rId7" Type="http://schemas.openxmlformats.org/officeDocument/2006/relationships/image" Target="../media/image21.png"/><Relationship Id="rId12" Type="http://schemas.microsoft.com/office/2007/relationships/diagramDrawing" Target="../diagrams/drawing1.xml"/><Relationship Id="rId2" Type="http://schemas.openxmlformats.org/officeDocument/2006/relationships/image" Target="../media/image16.jpeg"/><Relationship Id="rId16"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diagramColors" Target="../diagrams/colors1.xml"/><Relationship Id="rId5" Type="http://schemas.openxmlformats.org/officeDocument/2006/relationships/image" Target="../media/image19.png"/><Relationship Id="rId15" Type="http://schemas.openxmlformats.org/officeDocument/2006/relationships/image" Target="../media/image5.png"/><Relationship Id="rId10" Type="http://schemas.openxmlformats.org/officeDocument/2006/relationships/diagramQuickStyle" Target="../diagrams/quickStyle1.xml"/><Relationship Id="rId4" Type="http://schemas.openxmlformats.org/officeDocument/2006/relationships/image" Target="../media/image18.png"/><Relationship Id="rId9" Type="http://schemas.openxmlformats.org/officeDocument/2006/relationships/diagramLayout" Target="../diagrams/layout1.xml"/><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3.png"/><Relationship Id="rId7"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Layout" Target="../diagrams/layout2.xml"/><Relationship Id="rId7" Type="http://schemas.openxmlformats.org/officeDocument/2006/relationships/image" Target="../media/image8.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6.png"/><Relationship Id="rId5" Type="http://schemas.openxmlformats.org/officeDocument/2006/relationships/diagramColors" Target="../diagrams/colors2.xml"/><Relationship Id="rId10" Type="http://schemas.openxmlformats.org/officeDocument/2006/relationships/image" Target="../media/image18.png"/><Relationship Id="rId4" Type="http://schemas.openxmlformats.org/officeDocument/2006/relationships/diagramQuickStyle" Target="../diagrams/quickStyle2.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sApp Audio 2023-11-12 at 21.10.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9897" y="-487363"/>
            <a:ext cx="487363" cy="487363"/>
          </a:xfrm>
          <a:prstGeom prst="rect">
            <a:avLst/>
          </a:prstGeom>
        </p:spPr>
      </p:pic>
      <p:sp>
        <p:nvSpPr>
          <p:cNvPr id="4" name="Rectángulo 3"/>
          <p:cNvSpPr/>
          <p:nvPr/>
        </p:nvSpPr>
        <p:spPr>
          <a:xfrm>
            <a:off x="8865659" y="6581001"/>
            <a:ext cx="10429875" cy="276999"/>
          </a:xfrm>
          <a:prstGeom prst="rect">
            <a:avLst/>
          </a:prstGeom>
        </p:spPr>
        <p:txBody>
          <a:bodyPr wrap="square">
            <a:spAutoFit/>
          </a:bodyPr>
          <a:lstStyle/>
          <a:p>
            <a:r>
              <a:rPr lang="en-US" sz="1200" b="0" i="1" dirty="0" smtClean="0">
                <a:solidFill>
                  <a:srgbClr val="222222"/>
                </a:solidFill>
                <a:effectLst/>
                <a:latin typeface="Arial" panose="020B0604020202020204" pitchFamily="34" charset="0"/>
              </a:rPr>
              <a:t>Manuscript under review by </a:t>
            </a:r>
            <a:r>
              <a:rPr lang="en-US" sz="1200" i="1" dirty="0" smtClean="0">
                <a:solidFill>
                  <a:srgbClr val="222222"/>
                </a:solidFill>
                <a:latin typeface="Arial" panose="020B0604020202020204" pitchFamily="34" charset="0"/>
              </a:rPr>
              <a:t>Fire Ecology</a:t>
            </a:r>
            <a:r>
              <a:rPr lang="en-US" sz="1200" b="0" i="1" dirty="0" smtClean="0">
                <a:solidFill>
                  <a:srgbClr val="222222"/>
                </a:solidFill>
                <a:effectLst/>
                <a:latin typeface="Arial" panose="020B0604020202020204" pitchFamily="34" charset="0"/>
              </a:rPr>
              <a:t>, 2023</a:t>
            </a:r>
            <a:endParaRPr lang="es-ES" sz="1200" i="1" dirty="0"/>
          </a:p>
        </p:txBody>
      </p:sp>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2657" y="173436"/>
            <a:ext cx="989343" cy="314967"/>
          </a:xfrm>
          <a:prstGeom prst="rect">
            <a:avLst/>
          </a:prstGeom>
        </p:spPr>
      </p:pic>
      <p:sp>
        <p:nvSpPr>
          <p:cNvPr id="14" name="Rectángulo 13"/>
          <p:cNvSpPr/>
          <p:nvPr/>
        </p:nvSpPr>
        <p:spPr>
          <a:xfrm>
            <a:off x="6248083" y="4964619"/>
            <a:ext cx="5833578" cy="307777"/>
          </a:xfrm>
          <a:prstGeom prst="rect">
            <a:avLst/>
          </a:prstGeom>
        </p:spPr>
        <p:txBody>
          <a:bodyPr wrap="square">
            <a:spAutoFit/>
          </a:bodyPr>
          <a:lstStyle/>
          <a:p>
            <a:r>
              <a:rPr lang="es-ES" sz="1400" dirty="0" smtClean="0">
                <a:solidFill>
                  <a:schemeClr val="tx1">
                    <a:lumMod val="65000"/>
                    <a:lumOff val="35000"/>
                  </a:schemeClr>
                </a:solidFill>
              </a:rPr>
              <a:t>Fátima Arrogante Funes, Inmaculada Aguado Suárez, Emilio </a:t>
            </a:r>
            <a:r>
              <a:rPr lang="es-ES" sz="1400" dirty="0" err="1" smtClean="0">
                <a:solidFill>
                  <a:schemeClr val="tx1">
                    <a:lumMod val="65000"/>
                    <a:lumOff val="35000"/>
                  </a:schemeClr>
                </a:solidFill>
              </a:rPr>
              <a:t>Chuvieco</a:t>
            </a:r>
            <a:r>
              <a:rPr lang="es-ES" sz="1400" dirty="0" smtClean="0">
                <a:solidFill>
                  <a:schemeClr val="tx1">
                    <a:lumMod val="65000"/>
                    <a:lumOff val="35000"/>
                  </a:schemeClr>
                </a:solidFill>
              </a:rPr>
              <a:t> Salinero</a:t>
            </a:r>
            <a:endParaRPr lang="es-ES" sz="1400" dirty="0">
              <a:solidFill>
                <a:schemeClr val="tx1">
                  <a:lumMod val="65000"/>
                  <a:lumOff val="35000"/>
                </a:schemeClr>
              </a:solidFill>
            </a:endParaRPr>
          </a:p>
        </p:txBody>
      </p:sp>
      <p:pic>
        <p:nvPicPr>
          <p:cNvPr id="18" name="Imagen 17"/>
          <p:cNvPicPr>
            <a:picLocks noChangeAspect="1"/>
          </p:cNvPicPr>
          <p:nvPr/>
        </p:nvPicPr>
        <p:blipFill rotWithShape="1">
          <a:blip r:embed="rId6">
            <a:extLst>
              <a:ext uri="{BEBA8EAE-BF5A-486C-A8C5-ECC9F3942E4B}">
                <a14:imgProps xmlns:a14="http://schemas.microsoft.com/office/drawing/2010/main">
                  <a14:imgLayer r:embed="rId7">
                    <a14:imgEffect>
                      <a14:backgroundRemoval t="7813" b="89941" l="9961" r="89941">
                        <a14:foregroundMark x1="58887" y1="16211" x2="54102" y2="16602"/>
                        <a14:foregroundMark x1="53223" y1="20215" x2="53223" y2="20215"/>
                        <a14:foregroundMark x1="54395" y1="16797" x2="52832" y2="20020"/>
                        <a14:foregroundMark x1="52832" y1="20020" x2="55664" y2="22461"/>
                        <a14:foregroundMark x1="55664" y1="22363" x2="57129" y2="22266"/>
                        <a14:foregroundMark x1="58105" y1="22266" x2="58984" y2="21973"/>
                        <a14:foregroundMark x1="60156" y1="21484" x2="60449" y2="20605"/>
                        <a14:foregroundMark x1="60840" y1="19727" x2="60840" y2="19043"/>
                        <a14:foregroundMark x1="60742" y1="18262" x2="60156" y2="17773"/>
                        <a14:foregroundMark x1="59473" y1="16699" x2="59473" y2="16699"/>
                        <a14:foregroundMark x1="58496" y1="16602" x2="58496" y2="16602"/>
                        <a14:foregroundMark x1="57227" y1="14844" x2="57227" y2="14844"/>
                        <a14:foregroundMark x1="56543" y1="15234" x2="55566" y2="15430"/>
                        <a14:foregroundMark x1="54102" y1="16602" x2="52832" y2="16895"/>
                        <a14:foregroundMark x1="50391" y1="17773" x2="48828" y2="18945"/>
                        <a14:foregroundMark x1="48633" y1="19434" x2="48242" y2="20898"/>
                        <a14:foregroundMark x1="48730" y1="23633" x2="48730" y2="24707"/>
                        <a14:foregroundMark x1="48633" y1="26465" x2="48535" y2="28125"/>
                        <a14:foregroundMark x1="48828" y1="30273" x2="48828" y2="32715"/>
                        <a14:foregroundMark x1="49219" y1="34863" x2="49023" y2="36719"/>
                        <a14:foregroundMark x1="49023" y1="39258" x2="49023" y2="40918"/>
                        <a14:foregroundMark x1="49219" y1="42480" x2="49219" y2="43750"/>
                        <a14:foregroundMark x1="49414" y1="45215" x2="49902" y2="47559"/>
                        <a14:foregroundMark x1="50098" y1="48828" x2="50098" y2="49805"/>
                        <a14:foregroundMark x1="50098" y1="49805" x2="52051" y2="50488"/>
                        <a14:foregroundMark x1="55078" y1="50488" x2="56250" y2="50879"/>
                        <a14:foregroundMark x1="58496" y1="51270" x2="60449" y2="51367"/>
                        <a14:foregroundMark x1="61719" y1="51172" x2="65137" y2="51172"/>
                        <a14:foregroundMark x1="67969" y1="51172" x2="70215" y2="50977"/>
                        <a14:foregroundMark x1="71191" y1="50977" x2="73535" y2="50977"/>
                        <a14:foregroundMark x1="77051" y1="50977" x2="78516" y2="50586"/>
                        <a14:foregroundMark x1="79102" y1="50488" x2="81250" y2="50488"/>
                        <a14:foregroundMark x1="82617" y1="50488" x2="83105" y2="50293"/>
                        <a14:foregroundMark x1="83789" y1="50098" x2="83789" y2="50098"/>
                        <a14:foregroundMark x1="84180" y1="49902" x2="84570" y2="49414"/>
                        <a14:foregroundMark x1="84961" y1="48633" x2="84766" y2="46582"/>
                        <a14:foregroundMark x1="84473" y1="44922" x2="84277" y2="42285"/>
                        <a14:foregroundMark x1="84277" y1="40723" x2="83594" y2="38672"/>
                        <a14:foregroundMark x1="82715" y1="36816" x2="82617" y2="35156"/>
                        <a14:foregroundMark x1="81543" y1="31348" x2="80566" y2="29395"/>
                        <a14:foregroundMark x1="78223" y1="26953" x2="77734" y2="26172"/>
                        <a14:foregroundMark x1="75684" y1="24805" x2="75195" y2="24121"/>
                        <a14:foregroundMark x1="73047" y1="21973" x2="71875" y2="21484"/>
                        <a14:foregroundMark x1="68848" y1="19922" x2="68164" y2="18945"/>
                        <a14:foregroundMark x1="64258" y1="16406" x2="63672" y2="16211"/>
                        <a14:foregroundMark x1="60645" y1="15918" x2="60254" y2="16016"/>
                        <a14:foregroundMark x1="59375" y1="16016" x2="59375" y2="16016"/>
                        <a14:foregroundMark x1="56152" y1="15723" x2="56152" y2="15723"/>
                        <a14:foregroundMark x1="54883" y1="15918" x2="54590" y2="16016"/>
                        <a14:foregroundMark x1="52734" y1="16016" x2="52344" y2="16016"/>
                        <a14:foregroundMark x1="51172" y1="16016" x2="50684" y2="16309"/>
                        <a14:foregroundMark x1="50586" y1="16602" x2="50586" y2="16602"/>
                        <a14:foregroundMark x1="50195" y1="16895" x2="50000" y2="17285"/>
                        <a14:foregroundMark x1="49707" y1="17676" x2="49414" y2="18164"/>
                        <a14:foregroundMark x1="49023" y1="18555" x2="49023" y2="18555"/>
                        <a14:foregroundMark x1="48633" y1="20117" x2="48633" y2="20898"/>
                        <a14:foregroundMark x1="48730" y1="21484" x2="48730" y2="21484"/>
                        <a14:foregroundMark x1="48730" y1="22266" x2="48730" y2="23145"/>
                        <a14:foregroundMark x1="48730" y1="23828" x2="48730" y2="24707"/>
                        <a14:foregroundMark x1="48730" y1="25586" x2="48828" y2="26758"/>
                        <a14:foregroundMark x1="48828" y1="28125" x2="48828" y2="29297"/>
                        <a14:foregroundMark x1="48828" y1="31250" x2="48828" y2="32227"/>
                        <a14:foregroundMark x1="48828" y1="34570" x2="48828" y2="36328"/>
                        <a14:foregroundMark x1="48828" y1="36914" x2="48828" y2="37891"/>
                        <a14:foregroundMark x1="49219" y1="40039" x2="49219" y2="41211"/>
                        <a14:foregroundMark x1="49414" y1="42480" x2="49609" y2="44336"/>
                        <a14:foregroundMark x1="50098" y1="45898" x2="50195" y2="48438"/>
                        <a14:foregroundMark x1="50195" y1="48926" x2="50195" y2="49316"/>
                        <a14:foregroundMark x1="50195" y1="49609" x2="50195" y2="50000"/>
                        <a14:foregroundMark x1="50195" y1="50000" x2="50195" y2="50000"/>
                        <a14:foregroundMark x1="50195" y1="50391" x2="50488" y2="51660"/>
                        <a14:foregroundMark x1="50488" y1="51758" x2="50879" y2="52148"/>
                        <a14:foregroundMark x1="54297" y1="51758" x2="59766" y2="52148"/>
                        <a14:foregroundMark x1="62109" y1="52441" x2="65137" y2="52344"/>
                        <a14:foregroundMark x1="66797" y1="52246" x2="70996" y2="52246"/>
                        <a14:foregroundMark x1="74219" y1="52441" x2="75781" y2="52637"/>
                        <a14:foregroundMark x1="76367" y1="52637" x2="78516" y2="52637"/>
                        <a14:foregroundMark x1="80859" y1="52246" x2="83691" y2="51953"/>
                        <a14:foregroundMark x1="84570" y1="51758" x2="86035" y2="50098"/>
                        <a14:foregroundMark x1="87109" y1="48535" x2="87402" y2="46582"/>
                        <a14:foregroundMark x1="86426" y1="45605" x2="85156" y2="42871"/>
                        <a14:foregroundMark x1="84277" y1="40723" x2="82813" y2="37305"/>
                        <a14:foregroundMark x1="81934" y1="35547" x2="79492" y2="31543"/>
                        <a14:foregroundMark x1="78223" y1="29102" x2="77246" y2="27051"/>
                        <a14:foregroundMark x1="76855" y1="26465" x2="75879" y2="25781"/>
                        <a14:foregroundMark x1="74023" y1="25195" x2="73535" y2="24609"/>
                        <a14:foregroundMark x1="71973" y1="23242" x2="68652" y2="20996"/>
                        <a14:foregroundMark x1="65820" y1="19727" x2="62695" y2="18164"/>
                        <a14:foregroundMark x1="60742" y1="17676" x2="58105" y2="17090"/>
                        <a14:foregroundMark x1="53223" y1="16016" x2="52246" y2="15820"/>
                        <a14:foregroundMark x1="51563" y1="15820" x2="50195" y2="15820"/>
                        <a14:foregroundMark x1="49512" y1="15918" x2="49023" y2="16309"/>
                        <a14:foregroundMark x1="48535" y1="17188" x2="48535" y2="17188"/>
                        <a14:foregroundMark x1="48535" y1="18457" x2="48535" y2="18457"/>
                        <a14:foregroundMark x1="49023" y1="18457" x2="49023" y2="18457"/>
                        <a14:foregroundMark x1="49023" y1="18457" x2="49023" y2="18457"/>
                        <a14:foregroundMark x1="54395" y1="37305" x2="54395" y2="37305"/>
                        <a14:foregroundMark x1="54395" y1="31836" x2="54395" y2="31836"/>
                        <a14:foregroundMark x1="53711" y1="31836" x2="53711" y2="31836"/>
                        <a14:foregroundMark x1="53809" y1="31152" x2="53809" y2="31152"/>
                        <a14:foregroundMark x1="54199" y1="30371" x2="54199" y2="30371"/>
                        <a14:foregroundMark x1="63965" y1="34863" x2="63965" y2="34863"/>
                        <a14:foregroundMark x1="66699" y1="42090" x2="66699" y2="42090"/>
                        <a14:foregroundMark x1="66797" y1="42969" x2="66797" y2="42969"/>
                        <a14:foregroundMark x1="66797" y1="43945" x2="66113" y2="44336"/>
                        <a14:foregroundMark x1="65625" y1="44727" x2="65625" y2="44727"/>
                        <a14:foregroundMark x1="64648" y1="47949" x2="64648" y2="47949"/>
                        <a14:foregroundMark x1="77051" y1="43066" x2="77051" y2="43066"/>
                        <a14:foregroundMark x1="77539" y1="41406" x2="77637" y2="41016"/>
                        <a14:foregroundMark x1="78418" y1="40234" x2="78418" y2="40234"/>
                        <a14:foregroundMark x1="78613" y1="38574" x2="78613" y2="38574"/>
                        <a14:foregroundMark x1="77246" y1="40039" x2="76855" y2="40234"/>
                        <a14:foregroundMark x1="73535" y1="42480" x2="73535" y2="42480"/>
                        <a14:foregroundMark x1="77148" y1="39551" x2="77148" y2="39551"/>
                        <a14:foregroundMark x1="74707" y1="42578" x2="74707" y2="42578"/>
                        <a14:foregroundMark x1="74707" y1="42969" x2="75000" y2="43457"/>
                        <a14:foregroundMark x1="75195" y1="43457" x2="75195" y2="43848"/>
                        <a14:foregroundMark x1="74414" y1="44629" x2="74414" y2="44629"/>
                        <a14:foregroundMark x1="80078" y1="39258" x2="80078" y2="39258"/>
                        <a14:foregroundMark x1="80469" y1="39063" x2="80566" y2="38672"/>
                        <a14:foregroundMark x1="80859" y1="38086" x2="80859" y2="38086"/>
                        <a14:foregroundMark x1="79883" y1="36523" x2="79395" y2="36230"/>
                        <a14:foregroundMark x1="78516" y1="35156" x2="78223" y2="34668"/>
                        <a14:foregroundMark x1="77148" y1="30762" x2="76855" y2="30176"/>
                        <a14:foregroundMark x1="76074" y1="29004" x2="75293" y2="27637"/>
                        <a14:foregroundMark x1="75293" y1="27441" x2="74316" y2="27344"/>
                        <a14:foregroundMark x1="73438" y1="26953" x2="72656" y2="26758"/>
                        <a14:foregroundMark x1="72559" y1="26563" x2="71973" y2="26465"/>
                        <a14:foregroundMark x1="71484" y1="30859" x2="71484" y2="31348"/>
                        <a14:foregroundMark x1="71484" y1="31543" x2="71484" y2="31543"/>
                        <a14:foregroundMark x1="70117" y1="32129" x2="69336" y2="32324"/>
                        <a14:foregroundMark x1="69336" y1="32324" x2="69336" y2="32324"/>
                        <a14:foregroundMark x1="68457" y1="26074" x2="68457" y2="27148"/>
                        <a14:foregroundMark x1="69336" y1="25684" x2="69336" y2="25293"/>
                        <a14:foregroundMark x1="69629" y1="23926" x2="69629" y2="23926"/>
                        <a14:foregroundMark x1="68457" y1="23633" x2="68457" y2="23633"/>
                        <a14:foregroundMark x1="64453" y1="29297" x2="63672" y2="29980"/>
                        <a14:foregroundMark x1="61621" y1="30957" x2="60254" y2="32617"/>
                        <a14:foregroundMark x1="60156" y1="32617" x2="59473" y2="31836"/>
                        <a14:foregroundMark x1="59082" y1="30664" x2="59277" y2="29004"/>
                        <a14:foregroundMark x1="59375" y1="28516" x2="60840" y2="28320"/>
                        <a14:foregroundMark x1="62109" y1="28125" x2="62988" y2="27832"/>
                        <a14:foregroundMark x1="63281" y1="27637" x2="63477" y2="26953"/>
                        <a14:foregroundMark x1="63477" y1="26758" x2="63477" y2="26465"/>
                        <a14:foregroundMark x1="63086" y1="25781" x2="62793" y2="25293"/>
                        <a14:foregroundMark x1="62793" y1="25000" x2="63086" y2="24414"/>
                        <a14:foregroundMark x1="63965" y1="24414" x2="64551" y2="24121"/>
                        <a14:foregroundMark x1="64648" y1="23926" x2="64648" y2="23926"/>
                        <a14:foregroundMark x1="64648" y1="23730" x2="64258" y2="23145"/>
                        <a14:foregroundMark x1="63672" y1="22754" x2="62500" y2="22754"/>
                        <a14:foregroundMark x1="60645" y1="22949" x2="60645" y2="22949"/>
                        <a14:foregroundMark x1="59473" y1="23340" x2="57617" y2="23145"/>
                        <a14:foregroundMark x1="56543" y1="22754" x2="55762" y2="22754"/>
                        <a14:foregroundMark x1="55176" y1="23145" x2="54395" y2="23633"/>
                        <a14:foregroundMark x1="53613" y1="24316" x2="52441" y2="24414"/>
                        <a14:foregroundMark x1="51855" y1="24414" x2="51465" y2="24414"/>
                        <a14:foregroundMark x1="50684" y1="22852" x2="50879" y2="21875"/>
                        <a14:foregroundMark x1="52246" y1="22363" x2="56445" y2="24316"/>
                        <a14:foregroundMark x1="57617" y1="25195" x2="57617" y2="25195"/>
                        <a14:foregroundMark x1="58105" y1="25488" x2="52441" y2="24414"/>
                        <a14:foregroundMark x1="52441" y1="24414" x2="52441" y2="24414"/>
                        <a14:foregroundMark x1="51953" y1="24121" x2="54199" y2="25098"/>
                        <a14:foregroundMark x1="58008" y1="26074" x2="58008" y2="26074"/>
                        <a14:foregroundMark x1="58105" y1="26074" x2="58398" y2="26465"/>
                        <a14:foregroundMark x1="55176" y1="25781" x2="53711" y2="25781"/>
                        <a14:foregroundMark x1="52344" y1="25293" x2="52344" y2="25293"/>
                        <a14:foregroundMark x1="56738" y1="25586" x2="57520" y2="25586"/>
                        <a14:foregroundMark x1="57617" y1="26074" x2="58008" y2="27344"/>
                        <a14:foregroundMark x1="58008" y1="27930" x2="58008" y2="27930"/>
                        <a14:foregroundMark x1="57227" y1="28125" x2="54395" y2="28125"/>
                        <a14:foregroundMark x1="52441" y1="27637" x2="52441" y2="26563"/>
                        <a14:foregroundMark x1="52441" y1="26172" x2="52930" y2="26758"/>
                        <a14:foregroundMark x1="54199" y1="27930" x2="56738" y2="28906"/>
                        <a14:foregroundMark x1="58105" y1="29297" x2="59961" y2="29980"/>
                        <a14:foregroundMark x1="60156" y1="29980" x2="57910" y2="29492"/>
                        <a14:foregroundMark x1="55273" y1="28906" x2="54297" y2="28320"/>
                        <a14:foregroundMark x1="53906" y1="28027" x2="52441" y2="27637"/>
                        <a14:foregroundMark x1="51465" y1="27441" x2="51172" y2="27930"/>
                        <a14:foregroundMark x1="51465" y1="28906" x2="54395" y2="30664"/>
                        <a14:foregroundMark x1="56738" y1="30859" x2="60938" y2="31738"/>
                        <a14:foregroundMark x1="61230" y1="31738" x2="61230" y2="31738"/>
                        <a14:foregroundMark x1="58594" y1="31152" x2="56055" y2="31348"/>
                        <a14:foregroundMark x1="54590" y1="30664" x2="52832" y2="29785"/>
                        <a14:foregroundMark x1="51074" y1="29102" x2="50684" y2="29980"/>
                        <a14:foregroundMark x1="51758" y1="30664" x2="52539" y2="32129"/>
                        <a14:foregroundMark x1="52539" y1="32129" x2="52539" y2="32129"/>
                        <a14:foregroundMark x1="52930" y1="33887" x2="52930" y2="33887"/>
                        <a14:foregroundMark x1="59961" y1="34473" x2="59961" y2="34473"/>
                        <a14:foregroundMark x1="55566" y1="36035" x2="55566" y2="36035"/>
                        <a14:foregroundMark x1="51953" y1="33496" x2="51953" y2="33496"/>
                        <a14:foregroundMark x1="51074" y1="34570" x2="51074" y2="34570"/>
                        <a14:foregroundMark x1="52051" y1="38770" x2="51953" y2="39160"/>
                        <a14:foregroundMark x1="51953" y1="40918" x2="51953" y2="40918"/>
                        <a14:foregroundMark x1="51855" y1="43359" x2="51855" y2="44238"/>
                        <a14:foregroundMark x1="51855" y1="44629" x2="51855" y2="45117"/>
                        <a14:foregroundMark x1="51855" y1="46680" x2="51855" y2="47266"/>
                        <a14:foregroundMark x1="51855" y1="47266" x2="51855" y2="47656"/>
                        <a14:foregroundMark x1="51855" y1="48047" x2="51855" y2="48438"/>
                        <a14:foregroundMark x1="56641" y1="49414" x2="56641" y2="49414"/>
                        <a14:foregroundMark x1="57520" y1="49023" x2="57520" y2="49023"/>
                        <a14:foregroundMark x1="60938" y1="49023" x2="62109" y2="49121"/>
                        <a14:foregroundMark x1="63281" y1="48926" x2="63770" y2="48926"/>
                        <a14:foregroundMark x1="65039" y1="48926" x2="66016" y2="48926"/>
                        <a14:foregroundMark x1="67188" y1="48926" x2="68359" y2="48926"/>
                        <a14:foregroundMark x1="69141" y1="48633" x2="69141" y2="48633"/>
                        <a14:foregroundMark x1="69629" y1="48633" x2="70117" y2="48633"/>
                        <a14:foregroundMark x1="70801" y1="48828" x2="71387" y2="48828"/>
                        <a14:foregroundMark x1="72168" y1="48926" x2="72168" y2="48926"/>
                        <a14:foregroundMark x1="72559" y1="48926" x2="72559" y2="48926"/>
                        <a14:foregroundMark x1="73438" y1="49121" x2="74512" y2="49316"/>
                        <a14:foregroundMark x1="74805" y1="49316" x2="75391" y2="49316"/>
                        <a14:foregroundMark x1="75879" y1="49316" x2="76660" y2="49023"/>
                        <a14:foregroundMark x1="77539" y1="48633" x2="78027" y2="48535"/>
                        <a14:foregroundMark x1="78418" y1="48535" x2="78418" y2="48535"/>
                        <a14:foregroundMark x1="78516" y1="48242" x2="78516" y2="48242"/>
                        <a14:foregroundMark x1="78516" y1="48242" x2="79102" y2="48242"/>
                        <a14:foregroundMark x1="80371" y1="48242" x2="80957" y2="48242"/>
                        <a14:foregroundMark x1="81250" y1="48242" x2="81250" y2="48242"/>
                        <a14:foregroundMark x1="80078" y1="42285" x2="80078" y2="42285"/>
                        <a14:foregroundMark x1="77246" y1="39355" x2="77246" y2="39063"/>
                        <a14:foregroundMark x1="77148" y1="38281" x2="77148" y2="38281"/>
                        <a14:foregroundMark x1="77539" y1="37402" x2="78418" y2="36816"/>
                        <a14:foregroundMark x1="78906" y1="36426" x2="79395" y2="36426"/>
                        <a14:foregroundMark x1="79980" y1="37305" x2="79980" y2="37695"/>
                        <a14:foregroundMark x1="79395" y1="37695" x2="79004" y2="36816"/>
                        <a14:foregroundMark x1="77637" y1="35352" x2="77344" y2="34961"/>
                        <a14:foregroundMark x1="76855" y1="33984" x2="76855" y2="33984"/>
                        <a14:foregroundMark x1="76758" y1="33496" x2="76758" y2="33105"/>
                        <a14:foregroundMark x1="76172" y1="32520" x2="76074" y2="31348"/>
                        <a14:foregroundMark x1="75879" y1="30957" x2="74707" y2="31250"/>
                        <a14:foregroundMark x1="73438" y1="32227" x2="72168" y2="32227"/>
                        <a14:foregroundMark x1="69727" y1="31836" x2="69727" y2="31836"/>
                        <a14:foregroundMark x1="73047" y1="33887" x2="75879" y2="34375"/>
                        <a14:foregroundMark x1="76758" y1="34570" x2="77051" y2="35059"/>
                        <a14:foregroundMark x1="76563" y1="35547" x2="74023" y2="36426"/>
                        <a14:foregroundMark x1="72559" y1="35352" x2="69238" y2="33594"/>
                        <a14:foregroundMark x1="69043" y1="33496" x2="69629" y2="34668"/>
                        <a14:foregroundMark x1="70996" y1="36328" x2="72070" y2="36719"/>
                        <a14:foregroundMark x1="73340" y1="37305" x2="73828" y2="37695"/>
                        <a14:foregroundMark x1="74219" y1="38184" x2="75000" y2="39844"/>
                        <a14:foregroundMark x1="74902" y1="39844" x2="72363" y2="39551"/>
                        <a14:foregroundMark x1="71387" y1="38281" x2="70996" y2="37695"/>
                        <a14:foregroundMark x1="70313" y1="36523" x2="68652" y2="35645"/>
                        <a14:foregroundMark x1="68164" y1="36035" x2="67969" y2="37500"/>
                        <a14:foregroundMark x1="71680" y1="39258" x2="74316" y2="40723"/>
                        <a14:foregroundMark x1="74512" y1="40723" x2="74512" y2="40723"/>
                        <a14:foregroundMark x1="74512" y1="41016" x2="74512" y2="42383"/>
                        <a14:foregroundMark x1="72363" y1="42578" x2="71094" y2="42773"/>
                        <a14:foregroundMark x1="70703" y1="42383" x2="69824" y2="41016"/>
                        <a14:foregroundMark x1="69238" y1="39844" x2="68652" y2="38672"/>
                        <a14:foregroundMark x1="68164" y1="38086" x2="65137" y2="38574"/>
                        <a14:foregroundMark x1="63184" y1="38574" x2="63184" y2="38574"/>
                        <a14:foregroundMark x1="61426" y1="39160" x2="60156" y2="38672"/>
                        <a14:foregroundMark x1="59082" y1="37305" x2="58496" y2="35645"/>
                        <a14:foregroundMark x1="58301" y1="35547" x2="57910" y2="34473"/>
                        <a14:foregroundMark x1="57715" y1="34473" x2="57715" y2="34082"/>
                        <a14:foregroundMark x1="57617" y1="33984" x2="57031" y2="33594"/>
                        <a14:foregroundMark x1="56738" y1="33496" x2="55762" y2="33594"/>
                        <a14:foregroundMark x1="55273" y1="33984" x2="55176" y2="34570"/>
                        <a14:foregroundMark x1="54883" y1="36035" x2="55078" y2="38184"/>
                        <a14:foregroundMark x1="55078" y1="38770" x2="55078" y2="39746"/>
                        <a14:foregroundMark x1="55176" y1="40625" x2="55176" y2="42480"/>
                        <a14:foregroundMark x1="55176" y1="42480" x2="55176" y2="42480"/>
                        <a14:foregroundMark x1="55176" y1="43066" x2="55176" y2="44336"/>
                        <a14:foregroundMark x1="55176" y1="44824" x2="55176" y2="45410"/>
                        <a14:foregroundMark x1="60156" y1="46680" x2="61230" y2="46387"/>
                        <a14:foregroundMark x1="66016" y1="46094" x2="66016" y2="46094"/>
                        <a14:foregroundMark x1="66016" y1="45898" x2="66016" y2="45898"/>
                        <a14:foregroundMark x1="55176" y1="7813" x2="55176" y2="7813"/>
                      </a14:backgroundRemoval>
                    </a14:imgEffect>
                    <a14:imgEffect>
                      <a14:colorTemperature colorTemp="5300"/>
                    </a14:imgEffect>
                    <a14:imgEffect>
                      <a14:saturation sat="200000"/>
                    </a14:imgEffect>
                  </a14:imgLayer>
                </a14:imgProps>
              </a:ext>
              <a:ext uri="{28A0092B-C50C-407E-A947-70E740481C1C}">
                <a14:useLocalDpi xmlns:a14="http://schemas.microsoft.com/office/drawing/2010/main" val="0"/>
              </a:ext>
            </a:extLst>
          </a:blip>
          <a:srcRect t="9479"/>
          <a:stretch/>
        </p:blipFill>
        <p:spPr>
          <a:xfrm>
            <a:off x="-1154816" y="97277"/>
            <a:ext cx="7637199" cy="6913258"/>
          </a:xfrm>
          <a:prstGeom prst="rect">
            <a:avLst/>
          </a:prstGeom>
        </p:spPr>
      </p:pic>
      <p:sp>
        <p:nvSpPr>
          <p:cNvPr id="19" name="CuadroTexto 18"/>
          <p:cNvSpPr txBox="1"/>
          <p:nvPr/>
        </p:nvSpPr>
        <p:spPr>
          <a:xfrm>
            <a:off x="6248083" y="2209466"/>
            <a:ext cx="5866460" cy="2308324"/>
          </a:xfrm>
          <a:prstGeom prst="rect">
            <a:avLst/>
          </a:prstGeom>
          <a:noFill/>
        </p:spPr>
        <p:txBody>
          <a:bodyPr wrap="square" rtlCol="0">
            <a:spAutoFit/>
          </a:bodyPr>
          <a:lstStyle/>
          <a:p>
            <a:r>
              <a:rPr lang="es-ES" sz="3600" b="1" dirty="0" smtClean="0">
                <a:solidFill>
                  <a:srgbClr val="002060"/>
                </a:solidFill>
                <a:latin typeface="Candara" panose="020E0502030303020204" pitchFamily="34" charset="0"/>
              </a:rPr>
              <a:t>IMPACTO GLOBAL DE LOS REGÍMENES DE FUEGO EN LA DIVERSIDAD DE AVES SILVESTRES</a:t>
            </a:r>
            <a:endParaRPr lang="es-ES" sz="3600" dirty="0">
              <a:solidFill>
                <a:srgbClr val="002060"/>
              </a:solidFill>
              <a:latin typeface="Candara" panose="020E0502030303020204" pitchFamily="34" charset="0"/>
            </a:endParaRPr>
          </a:p>
        </p:txBody>
      </p:sp>
      <p:sp>
        <p:nvSpPr>
          <p:cNvPr id="21" name="Rectángulo 20"/>
          <p:cNvSpPr/>
          <p:nvPr/>
        </p:nvSpPr>
        <p:spPr>
          <a:xfrm>
            <a:off x="6248083" y="5272396"/>
            <a:ext cx="5833578" cy="307777"/>
          </a:xfrm>
          <a:prstGeom prst="rect">
            <a:avLst/>
          </a:prstGeom>
        </p:spPr>
        <p:txBody>
          <a:bodyPr wrap="square">
            <a:spAutoFit/>
          </a:bodyPr>
          <a:lstStyle/>
          <a:p>
            <a:r>
              <a:rPr lang="es-ES" sz="1400" i="1" dirty="0" smtClean="0">
                <a:solidFill>
                  <a:schemeClr val="tx1">
                    <a:lumMod val="65000"/>
                    <a:lumOff val="35000"/>
                  </a:schemeClr>
                </a:solidFill>
              </a:rPr>
              <a:t>E-mail: </a:t>
            </a:r>
            <a:r>
              <a:rPr lang="es-ES" sz="1400" i="1" dirty="0" smtClean="0">
                <a:solidFill>
                  <a:srgbClr val="0070C0"/>
                </a:solidFill>
                <a:hlinkClick r:id="rId8"/>
              </a:rPr>
              <a:t>fatima.arrogante@uah.es</a:t>
            </a:r>
            <a:r>
              <a:rPr lang="es-ES" sz="1400" i="1" dirty="0" smtClean="0">
                <a:solidFill>
                  <a:srgbClr val="0070C0"/>
                </a:solidFill>
              </a:rPr>
              <a:t>, </a:t>
            </a:r>
            <a:r>
              <a:rPr lang="es-ES" sz="1400" i="1" dirty="0" err="1" smtClean="0">
                <a:solidFill>
                  <a:srgbClr val="0070C0"/>
                </a:solidFill>
                <a:hlinkClick r:id="rId9"/>
              </a:rPr>
              <a:t>fatimaf@pik-Potsdam.de</a:t>
            </a:r>
            <a:r>
              <a:rPr lang="es-ES" sz="1400" i="1" dirty="0" smtClean="0">
                <a:solidFill>
                  <a:srgbClr val="0070C0"/>
                </a:solidFill>
              </a:rPr>
              <a:t> </a:t>
            </a:r>
            <a:endParaRPr lang="es-ES" sz="1400" i="1" dirty="0">
              <a:solidFill>
                <a:srgbClr val="0070C0"/>
              </a:solidFill>
            </a:endParaRPr>
          </a:p>
        </p:txBody>
      </p:sp>
      <p:pic>
        <p:nvPicPr>
          <p:cNvPr id="22" name="Picture 4" descr="GRUPO DE INVESTIGACIÓN EN TELEDETECCIÓN AMBIENTAL"/>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06353" y="121467"/>
            <a:ext cx="730648" cy="418905"/>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n 22"/>
          <p:cNvPicPr>
            <a:picLocks noChangeAspect="1"/>
          </p:cNvPicPr>
          <p:nvPr/>
        </p:nvPicPr>
        <p:blipFill rotWithShape="1">
          <a:blip r:embed="rId11" cstate="print">
            <a:extLst>
              <a:ext uri="{28A0092B-C50C-407E-A947-70E740481C1C}">
                <a14:useLocalDpi xmlns:a14="http://schemas.microsoft.com/office/drawing/2010/main" val="0"/>
              </a:ext>
            </a:extLst>
          </a:blip>
          <a:srcRect t="23687" b="20179"/>
          <a:stretch/>
        </p:blipFill>
        <p:spPr>
          <a:xfrm>
            <a:off x="9262229" y="31837"/>
            <a:ext cx="955925" cy="536224"/>
          </a:xfrm>
          <a:prstGeom prst="rect">
            <a:avLst/>
          </a:prstGeom>
        </p:spPr>
      </p:pic>
      <p:sp>
        <p:nvSpPr>
          <p:cNvPr id="24" name="Rectángulo 23"/>
          <p:cNvSpPr/>
          <p:nvPr/>
        </p:nvSpPr>
        <p:spPr>
          <a:xfrm>
            <a:off x="0" y="6356792"/>
            <a:ext cx="8648184" cy="461665"/>
          </a:xfrm>
          <a:prstGeom prst="rect">
            <a:avLst/>
          </a:prstGeom>
        </p:spPr>
        <p:txBody>
          <a:bodyPr wrap="square">
            <a:spAutoFit/>
          </a:bodyPr>
          <a:lstStyle/>
          <a:p>
            <a:r>
              <a:rPr lang="es-ES" sz="1200" i="1" dirty="0" smtClean="0">
                <a:solidFill>
                  <a:schemeClr val="bg1">
                    <a:lumMod val="50000"/>
                  </a:schemeClr>
                </a:solidFill>
              </a:rPr>
              <a:t>	</a:t>
            </a:r>
          </a:p>
          <a:p>
            <a:r>
              <a:rPr lang="es-ES" sz="1200" i="1" dirty="0" smtClean="0">
                <a:solidFill>
                  <a:schemeClr val="bg1">
                    <a:lumMod val="50000"/>
                  </a:schemeClr>
                </a:solidFill>
              </a:rPr>
              <a:t>V Simposio de Doctorandos de la UAH en Investigación con Tecnologías de la Información Geográfica (SITIG-UAH)</a:t>
            </a:r>
          </a:p>
        </p:txBody>
      </p:sp>
      <p:sp>
        <p:nvSpPr>
          <p:cNvPr id="25" name="Rectángulo 24"/>
          <p:cNvSpPr/>
          <p:nvPr/>
        </p:nvSpPr>
        <p:spPr>
          <a:xfrm>
            <a:off x="6214229" y="5697530"/>
            <a:ext cx="6096000" cy="523220"/>
          </a:xfrm>
          <a:prstGeom prst="rect">
            <a:avLst/>
          </a:prstGeom>
        </p:spPr>
        <p:txBody>
          <a:bodyPr>
            <a:spAutoFit/>
          </a:bodyPr>
          <a:lstStyle/>
          <a:p>
            <a:r>
              <a:rPr lang="en-GB" sz="1400" i="1" dirty="0">
                <a:solidFill>
                  <a:schemeClr val="tx1">
                    <a:lumMod val="65000"/>
                    <a:lumOff val="35000"/>
                  </a:schemeClr>
                </a:solidFill>
              </a:rPr>
              <a:t>Fátima </a:t>
            </a:r>
            <a:r>
              <a:rPr lang="en-GB" sz="1400" i="1" dirty="0" err="1" smtClean="0">
                <a:solidFill>
                  <a:schemeClr val="tx1">
                    <a:lumMod val="65000"/>
                    <a:lumOff val="35000"/>
                  </a:schemeClr>
                </a:solidFill>
              </a:rPr>
              <a:t>Arrogante</a:t>
            </a:r>
            <a:r>
              <a:rPr lang="en-GB" sz="1400" i="1" dirty="0" smtClean="0">
                <a:solidFill>
                  <a:schemeClr val="tx1">
                    <a:lumMod val="65000"/>
                    <a:lumOff val="35000"/>
                  </a:schemeClr>
                </a:solidFill>
              </a:rPr>
              <a:t> </a:t>
            </a:r>
            <a:r>
              <a:rPr lang="en-GB" sz="1400" i="1" dirty="0" err="1" smtClean="0">
                <a:solidFill>
                  <a:schemeClr val="tx1">
                    <a:lumMod val="65000"/>
                    <a:lumOff val="35000"/>
                  </a:schemeClr>
                </a:solidFill>
              </a:rPr>
              <a:t>Funes</a:t>
            </a:r>
            <a:r>
              <a:rPr lang="en-GB" sz="1400" i="1" dirty="0" smtClean="0">
                <a:solidFill>
                  <a:schemeClr val="tx1">
                    <a:lumMod val="65000"/>
                    <a:lumOff val="35000"/>
                  </a:schemeClr>
                </a:solidFill>
              </a:rPr>
              <a:t> </a:t>
            </a:r>
            <a:r>
              <a:rPr lang="en-GB" sz="1400" i="1" dirty="0">
                <a:solidFill>
                  <a:schemeClr val="tx1">
                    <a:lumMod val="65000"/>
                    <a:lumOff val="35000"/>
                  </a:schemeClr>
                </a:solidFill>
              </a:rPr>
              <a:t>was supported by a </a:t>
            </a:r>
            <a:r>
              <a:rPr lang="en-GB" sz="1400" i="1" dirty="0" err="1">
                <a:solidFill>
                  <a:schemeClr val="tx1">
                    <a:lumMod val="65000"/>
                    <a:lumOff val="35000"/>
                  </a:schemeClr>
                </a:solidFill>
              </a:rPr>
              <a:t>predoctoral</a:t>
            </a:r>
            <a:r>
              <a:rPr lang="en-GB" sz="1400" i="1" dirty="0">
                <a:solidFill>
                  <a:schemeClr val="tx1">
                    <a:lumMod val="65000"/>
                    <a:lumOff val="35000"/>
                  </a:schemeClr>
                </a:solidFill>
              </a:rPr>
              <a:t> scholarship (FPI) from the Spanish Ministry of Science, Innovation and Universities (PRE2019-089208)</a:t>
            </a:r>
            <a:endParaRPr lang="es-ES" sz="1400" i="1" dirty="0">
              <a:solidFill>
                <a:schemeClr val="tx1">
                  <a:lumMod val="65000"/>
                  <a:lumOff val="35000"/>
                </a:schemeClr>
              </a:solidFill>
            </a:endParaRPr>
          </a:p>
        </p:txBody>
      </p:sp>
      <p:pic>
        <p:nvPicPr>
          <p:cNvPr id="26" name="Imagen 25"/>
          <p:cNvPicPr>
            <a:picLocks noChangeAspect="1"/>
          </p:cNvPicPr>
          <p:nvPr/>
        </p:nvPicPr>
        <p:blipFill rotWithShape="1">
          <a:blip r:embed="rId12"/>
          <a:srcRect l="73443" t="21817" r="11996" b="69490"/>
          <a:stretch/>
        </p:blipFill>
        <p:spPr>
          <a:xfrm>
            <a:off x="8189313" y="131685"/>
            <a:ext cx="1002018" cy="336527"/>
          </a:xfrm>
          <a:prstGeom prst="rect">
            <a:avLst/>
          </a:prstGeom>
        </p:spPr>
      </p:pic>
    </p:spTree>
    <p:extLst>
      <p:ext uri="{BB962C8B-B14F-4D97-AF65-F5344CB8AC3E}">
        <p14:creationId xmlns:p14="http://schemas.microsoft.com/office/powerpoint/2010/main" val="3374112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240145" y="282490"/>
            <a:ext cx="11841516" cy="1597126"/>
          </a:xfrm>
        </p:spPr>
        <p:txBody>
          <a:bodyPr>
            <a:normAutofit fontScale="90000"/>
          </a:bodyPr>
          <a:lstStyle/>
          <a:p>
            <a:r>
              <a:rPr lang="es-ES" sz="3200" dirty="0" smtClean="0">
                <a:solidFill>
                  <a:schemeClr val="tx1">
                    <a:lumMod val="65000"/>
                    <a:lumOff val="35000"/>
                  </a:schemeClr>
                </a:solidFill>
                <a:latin typeface="Arial" panose="020B0604020202020204" pitchFamily="34" charset="0"/>
                <a:cs typeface="Arial" panose="020B0604020202020204" pitchFamily="34" charset="0"/>
              </a:rPr>
              <a:t>Resultados y discusión:</a:t>
            </a:r>
            <a:r>
              <a:rPr lang="es-ES" dirty="0" smtClean="0"/>
              <a:t/>
            </a:r>
            <a:br>
              <a:rPr lang="es-ES" dirty="0" smtClean="0"/>
            </a:br>
            <a:r>
              <a:rPr lang="es-ES" dirty="0"/>
              <a:t> </a:t>
            </a:r>
            <a:r>
              <a:rPr lang="es-ES" dirty="0" smtClean="0"/>
              <a:t>       </a:t>
            </a:r>
            <a:r>
              <a:rPr lang="es-ES" sz="4000" dirty="0" smtClean="0">
                <a:solidFill>
                  <a:srgbClr val="00B0F0"/>
                </a:solidFill>
              </a:rPr>
              <a:t>Distribución de la diversidad de aves silvestres </a:t>
            </a:r>
            <a:r>
              <a:rPr lang="es-ES" sz="4000" dirty="0" smtClean="0">
                <a:solidFill>
                  <a:srgbClr val="00B0F0"/>
                </a:solidFill>
                <a:sym typeface="Wingdings" panose="05000000000000000000" pitchFamily="2" charset="2"/>
              </a:rPr>
              <a:t></a:t>
            </a:r>
            <a:r>
              <a:rPr lang="es-ES" sz="4000" dirty="0" smtClean="0">
                <a:solidFill>
                  <a:srgbClr val="00B0F0"/>
                </a:solidFill>
              </a:rPr>
              <a:t> </a:t>
            </a:r>
            <a:r>
              <a:rPr lang="es-ES" sz="3600" dirty="0" smtClean="0">
                <a:solidFill>
                  <a:srgbClr val="00B0F0"/>
                </a:solidFill>
              </a:rPr>
              <a:t>(BSD)</a:t>
            </a:r>
            <a:endParaRPr lang="es-ES" sz="3100" dirty="0">
              <a:solidFill>
                <a:srgbClr val="00B0F0"/>
              </a:solidFill>
            </a:endParaRPr>
          </a:p>
        </p:txBody>
      </p:sp>
      <p:sp>
        <p:nvSpPr>
          <p:cNvPr id="31" name="CuadroTexto 30"/>
          <p:cNvSpPr txBox="1"/>
          <p:nvPr/>
        </p:nvSpPr>
        <p:spPr>
          <a:xfrm>
            <a:off x="11278857" y="6488668"/>
            <a:ext cx="913143" cy="369332"/>
          </a:xfrm>
          <a:prstGeom prst="rect">
            <a:avLst/>
          </a:prstGeom>
          <a:noFill/>
        </p:spPr>
        <p:txBody>
          <a:bodyPr wrap="square" rtlCol="0">
            <a:spAutoFit/>
          </a:bodyPr>
          <a:lstStyle>
            <a:defPPr>
              <a:defRPr lang="en-US"/>
            </a:defPPr>
            <a:lvl1pPr>
              <a:defRPr>
                <a:solidFill>
                  <a:schemeClr val="bg1">
                    <a:lumMod val="50000"/>
                  </a:schemeClr>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noProof="0" dirty="0" smtClean="0">
                <a:solidFill>
                  <a:prstClr val="white">
                    <a:lumMod val="50000"/>
                  </a:prstClr>
                </a:solidFill>
              </a:rPr>
              <a:t>8/11</a:t>
            </a:r>
            <a:endParaRPr kumimoji="0" lang="es-ES" sz="18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endParaRPr>
          </a:p>
        </p:txBody>
      </p:sp>
      <p:pic>
        <p:nvPicPr>
          <p:cNvPr id="13" name="Imagen 12"/>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2439118" y="1867457"/>
            <a:ext cx="7307189" cy="4128502"/>
          </a:xfrm>
          <a:prstGeom prst="rect">
            <a:avLst/>
          </a:prstGeom>
        </p:spPr>
      </p:pic>
      <p:sp>
        <p:nvSpPr>
          <p:cNvPr id="15" name="Rectángulo 14"/>
          <p:cNvSpPr/>
          <p:nvPr/>
        </p:nvSpPr>
        <p:spPr>
          <a:xfrm>
            <a:off x="0" y="6356792"/>
            <a:ext cx="8648184" cy="461665"/>
          </a:xfrm>
          <a:prstGeom prst="rect">
            <a:avLst/>
          </a:prstGeom>
        </p:spPr>
        <p:txBody>
          <a:bodyPr wrap="square">
            <a:spAutoFit/>
          </a:bodyPr>
          <a:lstStyle/>
          <a:p>
            <a:r>
              <a:rPr lang="es-ES" sz="1200" i="1" dirty="0" smtClean="0">
                <a:solidFill>
                  <a:schemeClr val="bg1">
                    <a:lumMod val="50000"/>
                  </a:schemeClr>
                </a:solidFill>
              </a:rPr>
              <a:t>	</a:t>
            </a:r>
          </a:p>
          <a:p>
            <a:r>
              <a:rPr lang="es-ES" sz="1200" i="1" dirty="0" smtClean="0">
                <a:solidFill>
                  <a:schemeClr val="bg1">
                    <a:lumMod val="50000"/>
                  </a:schemeClr>
                </a:solidFill>
              </a:rPr>
              <a:t>V Simposio de Doctorandos de la UAH en Investigación con Tecnologías de la Información Geográfica (SITIG-UAH)</a:t>
            </a:r>
          </a:p>
        </p:txBody>
      </p:sp>
      <p:pic>
        <p:nvPicPr>
          <p:cNvPr id="19" name="Imagen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1561" y="140396"/>
            <a:ext cx="800100" cy="254720"/>
          </a:xfrm>
          <a:prstGeom prst="rect">
            <a:avLst/>
          </a:prstGeom>
        </p:spPr>
      </p:pic>
      <p:pic>
        <p:nvPicPr>
          <p:cNvPr id="20" name="Picture 4" descr="GRUPO DE INVESTIGACIÓN EN TELEDETECCIÓN AMBIENT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60226" y="112716"/>
            <a:ext cx="640004" cy="366936"/>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n 20"/>
          <p:cNvPicPr>
            <a:picLocks noChangeAspect="1"/>
          </p:cNvPicPr>
          <p:nvPr/>
        </p:nvPicPr>
        <p:blipFill rotWithShape="1">
          <a:blip r:embed="rId6" cstate="print">
            <a:extLst>
              <a:ext uri="{28A0092B-C50C-407E-A947-70E740481C1C}">
                <a14:useLocalDpi xmlns:a14="http://schemas.microsoft.com/office/drawing/2010/main" val="0"/>
              </a:ext>
            </a:extLst>
          </a:blip>
          <a:srcRect t="23687" b="20179"/>
          <a:stretch/>
        </p:blipFill>
        <p:spPr>
          <a:xfrm>
            <a:off x="9746307" y="23086"/>
            <a:ext cx="813919" cy="456566"/>
          </a:xfrm>
          <a:prstGeom prst="rect">
            <a:avLst/>
          </a:prstGeom>
        </p:spPr>
      </p:pic>
      <p:sp>
        <p:nvSpPr>
          <p:cNvPr id="22" name="CuadroTexto 21"/>
          <p:cNvSpPr txBox="1"/>
          <p:nvPr/>
        </p:nvSpPr>
        <p:spPr>
          <a:xfrm>
            <a:off x="240145" y="0"/>
            <a:ext cx="1460205" cy="27699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s-ES"/>
            </a:defPPr>
            <a:lvl1pPr algn="ctr">
              <a:defRPr sz="1200">
                <a:solidFill>
                  <a:schemeClr val="bg1">
                    <a:lumMod val="65000"/>
                  </a:schemeClr>
                </a:solidFill>
                <a:latin typeface="Arial Nova Light" panose="020B03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a:t>INTRODUCCIÓN</a:t>
            </a:r>
          </a:p>
        </p:txBody>
      </p:sp>
      <p:sp>
        <p:nvSpPr>
          <p:cNvPr id="32" name="CuadroTexto 31"/>
          <p:cNvSpPr txBox="1"/>
          <p:nvPr/>
        </p:nvSpPr>
        <p:spPr>
          <a:xfrm>
            <a:off x="1711947" y="0"/>
            <a:ext cx="1016217" cy="279915"/>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S" sz="1200" dirty="0" smtClean="0">
                <a:solidFill>
                  <a:schemeClr val="bg1">
                    <a:lumMod val="65000"/>
                  </a:schemeClr>
                </a:solidFill>
                <a:latin typeface="Arial Nova Light" panose="020B0304020202020204" pitchFamily="34" charset="0"/>
              </a:rPr>
              <a:t>OBJETIVOS</a:t>
            </a:r>
            <a:endParaRPr lang="es-ES" sz="1200" dirty="0">
              <a:solidFill>
                <a:schemeClr val="bg1">
                  <a:lumMod val="65000"/>
                </a:schemeClr>
              </a:solidFill>
              <a:latin typeface="Arial Nova Light" panose="020B0304020202020204" pitchFamily="34" charset="0"/>
            </a:endParaRPr>
          </a:p>
        </p:txBody>
      </p:sp>
      <p:sp>
        <p:nvSpPr>
          <p:cNvPr id="33" name="CuadroTexto 32"/>
          <p:cNvSpPr txBox="1"/>
          <p:nvPr/>
        </p:nvSpPr>
        <p:spPr>
          <a:xfrm>
            <a:off x="2728164" y="-3750"/>
            <a:ext cx="1401801" cy="28075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s-ES"/>
            </a:defPPr>
            <a:lvl1pPr algn="ctr">
              <a:defRPr sz="1200">
                <a:solidFill>
                  <a:schemeClr val="bg1">
                    <a:lumMod val="65000"/>
                  </a:schemeClr>
                </a:solidFill>
                <a:latin typeface="Arial Nova Light" panose="020B03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a:t>METODOLOGÍA</a:t>
            </a:r>
          </a:p>
        </p:txBody>
      </p:sp>
      <p:sp>
        <p:nvSpPr>
          <p:cNvPr id="34" name="CuadroTexto 33"/>
          <p:cNvSpPr txBox="1"/>
          <p:nvPr/>
        </p:nvSpPr>
        <p:spPr>
          <a:xfrm>
            <a:off x="4129964" y="-3751"/>
            <a:ext cx="2308935" cy="276999"/>
          </a:xfrm>
          <a:prstGeom prst="rect">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defPPr>
              <a:defRPr lang="es-ES"/>
            </a:defPPr>
            <a:lvl1pPr>
              <a:defRPr sz="1200">
                <a:solidFill>
                  <a:schemeClr val="lt1"/>
                </a:solidFill>
                <a:latin typeface="Arial Nova Light" panose="020B03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dirty="0"/>
              <a:t>RESULTADOS Y DISCUSIÓN</a:t>
            </a:r>
          </a:p>
        </p:txBody>
      </p:sp>
      <p:sp>
        <p:nvSpPr>
          <p:cNvPr id="35" name="CuadroTexto 34"/>
          <p:cNvSpPr txBox="1"/>
          <p:nvPr/>
        </p:nvSpPr>
        <p:spPr>
          <a:xfrm>
            <a:off x="6438899" y="-9243"/>
            <a:ext cx="1449869" cy="27699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1200">
                <a:solidFill>
                  <a:schemeClr val="bg1">
                    <a:lumMod val="65000"/>
                  </a:schemeClr>
                </a:solidFill>
              </a:defRPr>
            </a:lvl1pPr>
          </a:lstStyle>
          <a:p>
            <a:pPr algn="ctr"/>
            <a:r>
              <a:rPr lang="es-ES" dirty="0" smtClean="0">
                <a:latin typeface="Arial Nova Light" panose="020B0304020202020204" pitchFamily="34" charset="0"/>
              </a:rPr>
              <a:t>CONCLUSIONES</a:t>
            </a:r>
            <a:endParaRPr lang="es-ES" dirty="0">
              <a:latin typeface="Arial Nova Light" panose="020B0304020202020204" pitchFamily="34" charset="0"/>
            </a:endParaRPr>
          </a:p>
        </p:txBody>
      </p:sp>
      <p:sp>
        <p:nvSpPr>
          <p:cNvPr id="2" name="Rectángulo 1"/>
          <p:cNvSpPr/>
          <p:nvPr/>
        </p:nvSpPr>
        <p:spPr>
          <a:xfrm>
            <a:off x="2841171" y="3004457"/>
            <a:ext cx="6792685" cy="1665514"/>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6" name="Imagen 35"/>
          <p:cNvPicPr>
            <a:picLocks noChangeAspect="1"/>
          </p:cNvPicPr>
          <p:nvPr/>
        </p:nvPicPr>
        <p:blipFill rotWithShape="1">
          <a:blip r:embed="rId7"/>
          <a:srcRect l="73443" t="21817" r="11996" b="69490"/>
          <a:stretch/>
        </p:blipFill>
        <p:spPr>
          <a:xfrm>
            <a:off x="8882042" y="128644"/>
            <a:ext cx="823600" cy="276605"/>
          </a:xfrm>
          <a:prstGeom prst="rect">
            <a:avLst/>
          </a:prstGeom>
        </p:spPr>
      </p:pic>
      <p:sp>
        <p:nvSpPr>
          <p:cNvPr id="3" name="CuadroTexto 2"/>
          <p:cNvSpPr txBox="1"/>
          <p:nvPr/>
        </p:nvSpPr>
        <p:spPr>
          <a:xfrm>
            <a:off x="2439118" y="5991710"/>
            <a:ext cx="5845628" cy="369332"/>
          </a:xfrm>
          <a:prstGeom prst="rect">
            <a:avLst/>
          </a:prstGeom>
          <a:noFill/>
        </p:spPr>
        <p:txBody>
          <a:bodyPr wrap="square" rtlCol="0">
            <a:spAutoFit/>
          </a:bodyPr>
          <a:lstStyle/>
          <a:p>
            <a:r>
              <a:rPr lang="es-ES" i="1" dirty="0" smtClean="0">
                <a:solidFill>
                  <a:schemeClr val="tx1">
                    <a:lumMod val="65000"/>
                    <a:lumOff val="35000"/>
                  </a:schemeClr>
                </a:solidFill>
              </a:rPr>
              <a:t>*Cantidad de aves diferentes que coinciden a nivel de pixel.</a:t>
            </a:r>
            <a:endParaRPr lang="es-ES" i="1" dirty="0">
              <a:solidFill>
                <a:schemeClr val="tx1">
                  <a:lumMod val="65000"/>
                  <a:lumOff val="35000"/>
                </a:schemeClr>
              </a:solidFill>
            </a:endParaRPr>
          </a:p>
        </p:txBody>
      </p:sp>
    </p:spTree>
    <p:extLst>
      <p:ext uri="{BB962C8B-B14F-4D97-AF65-F5344CB8AC3E}">
        <p14:creationId xmlns:p14="http://schemas.microsoft.com/office/powerpoint/2010/main" val="1886191906"/>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240145" y="280631"/>
            <a:ext cx="10515600" cy="949455"/>
          </a:xfrm>
        </p:spPr>
        <p:txBody>
          <a:bodyPr/>
          <a:lstStyle/>
          <a:p>
            <a:r>
              <a:rPr lang="es-ES" sz="3200" dirty="0" smtClean="0">
                <a:solidFill>
                  <a:schemeClr val="tx1">
                    <a:lumMod val="65000"/>
                    <a:lumOff val="35000"/>
                  </a:schemeClr>
                </a:solidFill>
                <a:latin typeface="Arial" panose="020B0604020202020204" pitchFamily="34" charset="0"/>
                <a:cs typeface="Arial" panose="020B0604020202020204" pitchFamily="34" charset="0"/>
              </a:rPr>
              <a:t>Resultados y discusión: </a:t>
            </a:r>
            <a:r>
              <a:rPr lang="es-ES" sz="4000" dirty="0" smtClean="0">
                <a:solidFill>
                  <a:srgbClr val="00B0F0"/>
                </a:solidFill>
              </a:rPr>
              <a:t>PCA variables de </a:t>
            </a:r>
            <a:r>
              <a:rPr lang="es-ES" sz="4000" dirty="0" err="1" smtClean="0">
                <a:solidFill>
                  <a:srgbClr val="00B0F0"/>
                </a:solidFill>
              </a:rPr>
              <a:t>Maxent</a:t>
            </a:r>
            <a:r>
              <a:rPr lang="es-ES" sz="4000" dirty="0" smtClean="0">
                <a:solidFill>
                  <a:srgbClr val="00B0F0"/>
                </a:solidFill>
              </a:rPr>
              <a:t> </a:t>
            </a:r>
            <a:endParaRPr lang="es-ES" sz="3600" dirty="0">
              <a:solidFill>
                <a:srgbClr val="00B0F0"/>
              </a:solidFill>
            </a:endParaRPr>
          </a:p>
        </p:txBody>
      </p:sp>
      <p:sp>
        <p:nvSpPr>
          <p:cNvPr id="31" name="CuadroTexto 30"/>
          <p:cNvSpPr txBox="1"/>
          <p:nvPr/>
        </p:nvSpPr>
        <p:spPr>
          <a:xfrm>
            <a:off x="11278857" y="6488668"/>
            <a:ext cx="913143" cy="369332"/>
          </a:xfrm>
          <a:prstGeom prst="rect">
            <a:avLst/>
          </a:prstGeom>
          <a:noFill/>
        </p:spPr>
        <p:txBody>
          <a:bodyPr wrap="square" rtlCol="0">
            <a:spAutoFit/>
          </a:bodyPr>
          <a:lstStyle>
            <a:defPPr>
              <a:defRPr lang="en-US"/>
            </a:defPPr>
            <a:lvl1pPr>
              <a:defRPr>
                <a:solidFill>
                  <a:schemeClr val="bg1">
                    <a:lumMod val="50000"/>
                  </a:schemeClr>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noProof="0" dirty="0" smtClean="0">
                <a:solidFill>
                  <a:prstClr val="white">
                    <a:lumMod val="50000"/>
                  </a:prstClr>
                </a:solidFill>
              </a:rPr>
              <a:t>9/11</a:t>
            </a:r>
            <a:endParaRPr kumimoji="0" lang="es-ES" sz="18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endParaRPr>
          </a:p>
        </p:txBody>
      </p:sp>
      <p:pic>
        <p:nvPicPr>
          <p:cNvPr id="3" name="Imagen 2"/>
          <p:cNvPicPr>
            <a:picLocks noChangeAspect="1"/>
          </p:cNvPicPr>
          <p:nvPr/>
        </p:nvPicPr>
        <p:blipFill>
          <a:blip r:embed="rId2"/>
          <a:stretch>
            <a:fillRect/>
          </a:stretch>
        </p:blipFill>
        <p:spPr>
          <a:xfrm>
            <a:off x="1179004" y="613540"/>
            <a:ext cx="6931651" cy="5875128"/>
          </a:xfrm>
          <a:prstGeom prst="rect">
            <a:avLst/>
          </a:prstGeom>
        </p:spPr>
      </p:pic>
      <p:sp>
        <p:nvSpPr>
          <p:cNvPr id="13" name="CuadroTexto 12"/>
          <p:cNvSpPr txBox="1"/>
          <p:nvPr/>
        </p:nvSpPr>
        <p:spPr>
          <a:xfrm>
            <a:off x="8555140" y="3104330"/>
            <a:ext cx="3586060" cy="1754326"/>
          </a:xfrm>
          <a:prstGeom prst="rect">
            <a:avLst/>
          </a:prstGeom>
          <a:noFill/>
        </p:spPr>
        <p:txBody>
          <a:bodyPr wrap="square" rtlCol="0">
            <a:spAutoFit/>
          </a:bodyPr>
          <a:lstStyle/>
          <a:p>
            <a:r>
              <a:rPr lang="es-ES" b="1" dirty="0" smtClean="0">
                <a:solidFill>
                  <a:schemeClr val="tx1">
                    <a:lumMod val="65000"/>
                    <a:lumOff val="35000"/>
                  </a:schemeClr>
                </a:solidFill>
              </a:rPr>
              <a:t>Gris</a:t>
            </a:r>
            <a:r>
              <a:rPr lang="es-ES" dirty="0" smtClean="0">
                <a:solidFill>
                  <a:schemeClr val="bg1">
                    <a:lumMod val="50000"/>
                  </a:schemeClr>
                </a:solidFill>
              </a:rPr>
              <a:t>: El poder explicativo de las variables de entrada en el modelo integrado de </a:t>
            </a:r>
            <a:r>
              <a:rPr lang="es-ES" dirty="0" err="1" smtClean="0">
                <a:solidFill>
                  <a:schemeClr val="bg1">
                    <a:lumMod val="50000"/>
                  </a:schemeClr>
                </a:solidFill>
              </a:rPr>
              <a:t>MaxEnt</a:t>
            </a:r>
            <a:r>
              <a:rPr lang="es-ES" dirty="0" smtClean="0">
                <a:solidFill>
                  <a:schemeClr val="bg1">
                    <a:lumMod val="50000"/>
                  </a:schemeClr>
                </a:solidFill>
              </a:rPr>
              <a:t> BSD representa el 90% del modelo. Las variables que contribuyen a esta explicación se muestran en gris.</a:t>
            </a:r>
            <a:endParaRPr lang="es-ES" dirty="0">
              <a:solidFill>
                <a:schemeClr val="bg1">
                  <a:lumMod val="50000"/>
                </a:schemeClr>
              </a:solidFill>
            </a:endParaRPr>
          </a:p>
        </p:txBody>
      </p:sp>
      <p:sp>
        <p:nvSpPr>
          <p:cNvPr id="14" name="Rectángulo 13"/>
          <p:cNvSpPr/>
          <p:nvPr/>
        </p:nvSpPr>
        <p:spPr>
          <a:xfrm>
            <a:off x="0" y="6356792"/>
            <a:ext cx="8648184" cy="461665"/>
          </a:xfrm>
          <a:prstGeom prst="rect">
            <a:avLst/>
          </a:prstGeom>
        </p:spPr>
        <p:txBody>
          <a:bodyPr wrap="square">
            <a:spAutoFit/>
          </a:bodyPr>
          <a:lstStyle/>
          <a:p>
            <a:r>
              <a:rPr lang="es-ES" sz="1200" i="1" dirty="0" smtClean="0">
                <a:solidFill>
                  <a:schemeClr val="bg1">
                    <a:lumMod val="50000"/>
                  </a:schemeClr>
                </a:solidFill>
              </a:rPr>
              <a:t>	</a:t>
            </a:r>
          </a:p>
          <a:p>
            <a:r>
              <a:rPr lang="es-ES" sz="1200" i="1" dirty="0" smtClean="0">
                <a:solidFill>
                  <a:schemeClr val="bg1">
                    <a:lumMod val="50000"/>
                  </a:schemeClr>
                </a:solidFill>
              </a:rPr>
              <a:t>V Simposio de Doctorandos de la UAH en Investigación con Tecnologías de la Información Geográfica (SITIG-UAH)</a:t>
            </a:r>
          </a:p>
        </p:txBody>
      </p:sp>
      <p:pic>
        <p:nvPicPr>
          <p:cNvPr id="18" name="Imagen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1561" y="140396"/>
            <a:ext cx="800100" cy="254720"/>
          </a:xfrm>
          <a:prstGeom prst="rect">
            <a:avLst/>
          </a:prstGeom>
        </p:spPr>
      </p:pic>
      <p:pic>
        <p:nvPicPr>
          <p:cNvPr id="19" name="Picture 4" descr="GRUPO DE INVESTIGACIÓN EN TELEDETECCIÓN AMBIENT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60226" y="112716"/>
            <a:ext cx="640004" cy="366936"/>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n 19"/>
          <p:cNvPicPr>
            <a:picLocks noChangeAspect="1"/>
          </p:cNvPicPr>
          <p:nvPr/>
        </p:nvPicPr>
        <p:blipFill rotWithShape="1">
          <a:blip r:embed="rId5" cstate="print">
            <a:extLst>
              <a:ext uri="{28A0092B-C50C-407E-A947-70E740481C1C}">
                <a14:useLocalDpi xmlns:a14="http://schemas.microsoft.com/office/drawing/2010/main" val="0"/>
              </a:ext>
            </a:extLst>
          </a:blip>
          <a:srcRect t="23687" b="20179"/>
          <a:stretch/>
        </p:blipFill>
        <p:spPr>
          <a:xfrm>
            <a:off x="9746307" y="23086"/>
            <a:ext cx="813919" cy="456566"/>
          </a:xfrm>
          <a:prstGeom prst="rect">
            <a:avLst/>
          </a:prstGeom>
        </p:spPr>
      </p:pic>
      <p:sp>
        <p:nvSpPr>
          <p:cNvPr id="21" name="CuadroTexto 20"/>
          <p:cNvSpPr txBox="1"/>
          <p:nvPr/>
        </p:nvSpPr>
        <p:spPr>
          <a:xfrm>
            <a:off x="240145" y="0"/>
            <a:ext cx="1460205" cy="27699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s-ES"/>
            </a:defPPr>
            <a:lvl1pPr algn="ctr">
              <a:defRPr sz="1200">
                <a:solidFill>
                  <a:schemeClr val="bg1">
                    <a:lumMod val="65000"/>
                  </a:schemeClr>
                </a:solidFill>
                <a:latin typeface="Arial Nova Light" panose="020B03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a:t>INTRODUCCIÓN</a:t>
            </a:r>
          </a:p>
        </p:txBody>
      </p:sp>
      <p:sp>
        <p:nvSpPr>
          <p:cNvPr id="22" name="CuadroTexto 21"/>
          <p:cNvSpPr txBox="1"/>
          <p:nvPr/>
        </p:nvSpPr>
        <p:spPr>
          <a:xfrm>
            <a:off x="1711947" y="0"/>
            <a:ext cx="1016217" cy="279915"/>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S" sz="1200" dirty="0" smtClean="0">
                <a:solidFill>
                  <a:schemeClr val="bg1">
                    <a:lumMod val="65000"/>
                  </a:schemeClr>
                </a:solidFill>
                <a:latin typeface="Arial Nova Light" panose="020B0304020202020204" pitchFamily="34" charset="0"/>
              </a:rPr>
              <a:t>OBJETIVOS</a:t>
            </a:r>
            <a:endParaRPr lang="es-ES" sz="1200" dirty="0">
              <a:solidFill>
                <a:schemeClr val="bg1">
                  <a:lumMod val="65000"/>
                </a:schemeClr>
              </a:solidFill>
              <a:latin typeface="Arial Nova Light" panose="020B0304020202020204" pitchFamily="34" charset="0"/>
            </a:endParaRPr>
          </a:p>
        </p:txBody>
      </p:sp>
      <p:sp>
        <p:nvSpPr>
          <p:cNvPr id="32" name="CuadroTexto 31"/>
          <p:cNvSpPr txBox="1"/>
          <p:nvPr/>
        </p:nvSpPr>
        <p:spPr>
          <a:xfrm>
            <a:off x="2728164" y="-3750"/>
            <a:ext cx="1401801" cy="28075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s-ES"/>
            </a:defPPr>
            <a:lvl1pPr algn="ctr">
              <a:defRPr sz="1200">
                <a:solidFill>
                  <a:schemeClr val="bg1">
                    <a:lumMod val="65000"/>
                  </a:schemeClr>
                </a:solidFill>
                <a:latin typeface="Arial Nova Light" panose="020B03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a:t>METODOLOGÍA</a:t>
            </a:r>
          </a:p>
        </p:txBody>
      </p:sp>
      <p:sp>
        <p:nvSpPr>
          <p:cNvPr id="33" name="CuadroTexto 32"/>
          <p:cNvSpPr txBox="1"/>
          <p:nvPr/>
        </p:nvSpPr>
        <p:spPr>
          <a:xfrm>
            <a:off x="4129964" y="-3751"/>
            <a:ext cx="2308935" cy="276999"/>
          </a:xfrm>
          <a:prstGeom prst="rect">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defPPr>
              <a:defRPr lang="es-ES"/>
            </a:defPPr>
            <a:lvl1pPr>
              <a:defRPr sz="1200">
                <a:solidFill>
                  <a:schemeClr val="lt1"/>
                </a:solidFill>
                <a:latin typeface="Arial Nova Light" panose="020B03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dirty="0"/>
              <a:t>RESULTADOS Y DISCUSIÓN</a:t>
            </a:r>
          </a:p>
        </p:txBody>
      </p:sp>
      <p:sp>
        <p:nvSpPr>
          <p:cNvPr id="34" name="CuadroTexto 33"/>
          <p:cNvSpPr txBox="1"/>
          <p:nvPr/>
        </p:nvSpPr>
        <p:spPr>
          <a:xfrm>
            <a:off x="6438899" y="-9243"/>
            <a:ext cx="1449869" cy="27699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1200">
                <a:solidFill>
                  <a:schemeClr val="bg1">
                    <a:lumMod val="65000"/>
                  </a:schemeClr>
                </a:solidFill>
              </a:defRPr>
            </a:lvl1pPr>
          </a:lstStyle>
          <a:p>
            <a:pPr algn="ctr"/>
            <a:r>
              <a:rPr lang="es-ES" dirty="0" smtClean="0">
                <a:latin typeface="Arial Nova Light" panose="020B0304020202020204" pitchFamily="34" charset="0"/>
              </a:rPr>
              <a:t>CONCLUSIONES</a:t>
            </a:r>
            <a:endParaRPr lang="es-ES" dirty="0">
              <a:latin typeface="Arial Nova Light" panose="020B0304020202020204" pitchFamily="34" charset="0"/>
            </a:endParaRPr>
          </a:p>
        </p:txBody>
      </p:sp>
      <p:pic>
        <p:nvPicPr>
          <p:cNvPr id="35" name="Imagen 34"/>
          <p:cNvPicPr>
            <a:picLocks noChangeAspect="1"/>
          </p:cNvPicPr>
          <p:nvPr/>
        </p:nvPicPr>
        <p:blipFill rotWithShape="1">
          <a:blip r:embed="rId6"/>
          <a:srcRect l="73443" t="21817" r="11996" b="69490"/>
          <a:stretch/>
        </p:blipFill>
        <p:spPr>
          <a:xfrm>
            <a:off x="8882042" y="128644"/>
            <a:ext cx="823600" cy="276605"/>
          </a:xfrm>
          <a:prstGeom prst="rect">
            <a:avLst/>
          </a:prstGeom>
        </p:spPr>
      </p:pic>
    </p:spTree>
    <p:extLst>
      <p:ext uri="{BB962C8B-B14F-4D97-AF65-F5344CB8AC3E}">
        <p14:creationId xmlns:p14="http://schemas.microsoft.com/office/powerpoint/2010/main" val="191140745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240145" y="297965"/>
            <a:ext cx="10515600" cy="1469293"/>
          </a:xfrm>
        </p:spPr>
        <p:txBody>
          <a:bodyPr>
            <a:normAutofit fontScale="90000"/>
          </a:bodyPr>
          <a:lstStyle/>
          <a:p>
            <a:r>
              <a:rPr lang="es-ES" sz="3600" dirty="0" smtClean="0">
                <a:solidFill>
                  <a:schemeClr val="tx1">
                    <a:lumMod val="65000"/>
                    <a:lumOff val="35000"/>
                  </a:schemeClr>
                </a:solidFill>
                <a:latin typeface="Arial" panose="020B0604020202020204" pitchFamily="34" charset="0"/>
                <a:cs typeface="Arial" panose="020B0604020202020204" pitchFamily="34" charset="0"/>
              </a:rPr>
              <a:t>Resultados y discusión:</a:t>
            </a:r>
            <a:r>
              <a:rPr lang="es-ES" dirty="0" smtClean="0"/>
              <a:t/>
            </a:r>
            <a:br>
              <a:rPr lang="es-ES" dirty="0" smtClean="0"/>
            </a:br>
            <a:r>
              <a:rPr lang="es-ES" dirty="0" smtClean="0"/>
              <a:t>        </a:t>
            </a:r>
            <a:r>
              <a:rPr lang="es-ES" sz="3600" dirty="0" smtClean="0">
                <a:solidFill>
                  <a:srgbClr val="00B0F0"/>
                </a:solidFill>
              </a:rPr>
              <a:t>Análisis estadístico entre el fuego y la diversidad de aves</a:t>
            </a:r>
            <a:endParaRPr lang="es-ES" sz="3600" dirty="0">
              <a:solidFill>
                <a:srgbClr val="00B0F0"/>
              </a:solidFill>
            </a:endParaRPr>
          </a:p>
        </p:txBody>
      </p:sp>
      <p:sp>
        <p:nvSpPr>
          <p:cNvPr id="48" name="CuadroTexto 47"/>
          <p:cNvSpPr txBox="1"/>
          <p:nvPr/>
        </p:nvSpPr>
        <p:spPr>
          <a:xfrm>
            <a:off x="11278857" y="6488668"/>
            <a:ext cx="913143" cy="369332"/>
          </a:xfrm>
          <a:prstGeom prst="rect">
            <a:avLst/>
          </a:prstGeom>
          <a:noFill/>
        </p:spPr>
        <p:txBody>
          <a:bodyPr wrap="square" rtlCol="0">
            <a:spAutoFit/>
          </a:bodyPr>
          <a:lstStyle>
            <a:defPPr>
              <a:defRPr lang="en-US"/>
            </a:defPPr>
            <a:lvl1pPr>
              <a:defRPr>
                <a:solidFill>
                  <a:schemeClr val="bg1">
                    <a:lumMod val="50000"/>
                  </a:schemeClr>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noProof="0" dirty="0" smtClean="0">
                <a:solidFill>
                  <a:prstClr val="white">
                    <a:lumMod val="50000"/>
                  </a:prstClr>
                </a:solidFill>
              </a:rPr>
              <a:t>10/11</a:t>
            </a:r>
            <a:endParaRPr kumimoji="0" lang="es-ES" sz="18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endParaRPr>
          </a:p>
        </p:txBody>
      </p:sp>
      <p:graphicFrame>
        <p:nvGraphicFramePr>
          <p:cNvPr id="8" name="Tabla 7"/>
          <p:cNvGraphicFramePr>
            <a:graphicFrameLocks noGrp="1"/>
          </p:cNvGraphicFramePr>
          <p:nvPr>
            <p:extLst>
              <p:ext uri="{D42A27DB-BD31-4B8C-83A1-F6EECF244321}">
                <p14:modId xmlns:p14="http://schemas.microsoft.com/office/powerpoint/2010/main" val="1854005994"/>
              </p:ext>
            </p:extLst>
          </p:nvPr>
        </p:nvGraphicFramePr>
        <p:xfrm>
          <a:off x="189473" y="5086290"/>
          <a:ext cx="11832163" cy="1456173"/>
        </p:xfrm>
        <a:graphic>
          <a:graphicData uri="http://schemas.openxmlformats.org/drawingml/2006/table">
            <a:tbl>
              <a:tblPr firstRow="1" firstCol="1" bandRow="1">
                <a:tableStyleId>{F5AB1C69-6EDB-4FF4-983F-18BD219EF322}</a:tableStyleId>
              </a:tblPr>
              <a:tblGrid>
                <a:gridCol w="423798">
                  <a:extLst>
                    <a:ext uri="{9D8B030D-6E8A-4147-A177-3AD203B41FA5}">
                      <a16:colId xmlns:a16="http://schemas.microsoft.com/office/drawing/2014/main" val="63936999"/>
                    </a:ext>
                  </a:extLst>
                </a:gridCol>
                <a:gridCol w="1231049">
                  <a:extLst>
                    <a:ext uri="{9D8B030D-6E8A-4147-A177-3AD203B41FA5}">
                      <a16:colId xmlns:a16="http://schemas.microsoft.com/office/drawing/2014/main" val="3417514194"/>
                    </a:ext>
                  </a:extLst>
                </a:gridCol>
                <a:gridCol w="1231049">
                  <a:extLst>
                    <a:ext uri="{9D8B030D-6E8A-4147-A177-3AD203B41FA5}">
                      <a16:colId xmlns:a16="http://schemas.microsoft.com/office/drawing/2014/main" val="2214534014"/>
                    </a:ext>
                  </a:extLst>
                </a:gridCol>
                <a:gridCol w="1231049">
                  <a:extLst>
                    <a:ext uri="{9D8B030D-6E8A-4147-A177-3AD203B41FA5}">
                      <a16:colId xmlns:a16="http://schemas.microsoft.com/office/drawing/2014/main" val="1246885504"/>
                    </a:ext>
                  </a:extLst>
                </a:gridCol>
                <a:gridCol w="916636">
                  <a:extLst>
                    <a:ext uri="{9D8B030D-6E8A-4147-A177-3AD203B41FA5}">
                      <a16:colId xmlns:a16="http://schemas.microsoft.com/office/drawing/2014/main" val="2274629694"/>
                    </a:ext>
                  </a:extLst>
                </a:gridCol>
                <a:gridCol w="1400348">
                  <a:extLst>
                    <a:ext uri="{9D8B030D-6E8A-4147-A177-3AD203B41FA5}">
                      <a16:colId xmlns:a16="http://schemas.microsoft.com/office/drawing/2014/main" val="760399003"/>
                    </a:ext>
                  </a:extLst>
                </a:gridCol>
                <a:gridCol w="1400348">
                  <a:extLst>
                    <a:ext uri="{9D8B030D-6E8A-4147-A177-3AD203B41FA5}">
                      <a16:colId xmlns:a16="http://schemas.microsoft.com/office/drawing/2014/main" val="213217478"/>
                    </a:ext>
                  </a:extLst>
                </a:gridCol>
                <a:gridCol w="1306025">
                  <a:extLst>
                    <a:ext uri="{9D8B030D-6E8A-4147-A177-3AD203B41FA5}">
                      <a16:colId xmlns:a16="http://schemas.microsoft.com/office/drawing/2014/main" val="1675103417"/>
                    </a:ext>
                  </a:extLst>
                </a:gridCol>
                <a:gridCol w="1760714">
                  <a:extLst>
                    <a:ext uri="{9D8B030D-6E8A-4147-A177-3AD203B41FA5}">
                      <a16:colId xmlns:a16="http://schemas.microsoft.com/office/drawing/2014/main" val="2646189447"/>
                    </a:ext>
                  </a:extLst>
                </a:gridCol>
                <a:gridCol w="931147">
                  <a:extLst>
                    <a:ext uri="{9D8B030D-6E8A-4147-A177-3AD203B41FA5}">
                      <a16:colId xmlns:a16="http://schemas.microsoft.com/office/drawing/2014/main" val="312814397"/>
                    </a:ext>
                  </a:extLst>
                </a:gridCol>
              </a:tblGrid>
              <a:tr h="569568">
                <a:tc>
                  <a:txBody>
                    <a:bodyPr/>
                    <a:lstStyle/>
                    <a:p>
                      <a:pPr>
                        <a:lnSpc>
                          <a:spcPct val="107000"/>
                        </a:lnSpc>
                        <a:spcAft>
                          <a:spcPts val="0"/>
                        </a:spcAft>
                      </a:pPr>
                      <a:r>
                        <a:rPr lang="en-GB" sz="1000" dirty="0">
                          <a:effectLst/>
                        </a:rPr>
                        <a:t> </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noFill/>
                  </a:tcPr>
                </a:tc>
                <a:tc>
                  <a:txBody>
                    <a:bodyPr/>
                    <a:lstStyle/>
                    <a:p>
                      <a:pPr algn="ctr">
                        <a:lnSpc>
                          <a:spcPct val="107000"/>
                        </a:lnSpc>
                        <a:spcAft>
                          <a:spcPts val="0"/>
                        </a:spcAft>
                      </a:pPr>
                      <a:r>
                        <a:rPr lang="en-GB" sz="1200" dirty="0">
                          <a:effectLst/>
                        </a:rPr>
                        <a:t>Trop. &amp; Sub. Moist Broadleaf Forest</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B w="12700" cap="flat" cmpd="sng" algn="ctr">
                      <a:noFill/>
                      <a:prstDash val="solid"/>
                      <a:round/>
                      <a:headEnd type="none" w="med" len="med"/>
                      <a:tailEnd type="none" w="med" len="med"/>
                    </a:lnB>
                    <a:solidFill>
                      <a:srgbClr val="F4C2DD"/>
                    </a:solidFill>
                  </a:tcPr>
                </a:tc>
                <a:tc>
                  <a:txBody>
                    <a:bodyPr/>
                    <a:lstStyle/>
                    <a:p>
                      <a:pPr marL="0" algn="ctr" defTabSz="914400" rtl="0" eaLnBrk="1" latinLnBrk="0" hangingPunct="1">
                        <a:lnSpc>
                          <a:spcPct val="107000"/>
                        </a:lnSpc>
                        <a:spcAft>
                          <a:spcPts val="0"/>
                        </a:spcAft>
                      </a:pPr>
                      <a:r>
                        <a:rPr lang="en-GB" sz="1200" b="1" kern="1200" dirty="0">
                          <a:solidFill>
                            <a:schemeClr val="lt1"/>
                          </a:solidFill>
                          <a:effectLst/>
                          <a:latin typeface="+mn-lt"/>
                          <a:ea typeface="+mn-ea"/>
                          <a:cs typeface="+mn-cs"/>
                        </a:rPr>
                        <a:t>Trop. &amp; Sub. Dry Broadleaf Forest</a:t>
                      </a:r>
                      <a:endParaRPr lang="es-ES" sz="1200" b="1" kern="1200" dirty="0">
                        <a:solidFill>
                          <a:schemeClr val="lt1"/>
                        </a:solidFill>
                        <a:effectLst/>
                        <a:latin typeface="+mn-lt"/>
                        <a:ea typeface="+mn-ea"/>
                        <a:cs typeface="+mn-cs"/>
                      </a:endParaRPr>
                    </a:p>
                  </a:txBody>
                  <a:tcPr marL="64165" marR="64165" marT="0" marB="0">
                    <a:lnB w="12700" cap="flat" cmpd="sng" algn="ctr">
                      <a:noFill/>
                      <a:prstDash val="solid"/>
                      <a:round/>
                      <a:headEnd type="none" w="med" len="med"/>
                      <a:tailEnd type="none" w="med" len="med"/>
                    </a:lnB>
                    <a:solidFill>
                      <a:srgbClr val="F4C2DD"/>
                    </a:solidFill>
                  </a:tcPr>
                </a:tc>
                <a:tc>
                  <a:txBody>
                    <a:bodyPr/>
                    <a:lstStyle/>
                    <a:p>
                      <a:pPr algn="ctr">
                        <a:lnSpc>
                          <a:spcPct val="107000"/>
                        </a:lnSpc>
                        <a:spcAft>
                          <a:spcPts val="0"/>
                        </a:spcAft>
                      </a:pPr>
                      <a:r>
                        <a:rPr lang="en-GB" sz="1200" dirty="0">
                          <a:effectLst/>
                        </a:rPr>
                        <a:t>Temp. Broadleaf and Mix Forest</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B w="12700" cap="flat" cmpd="sng" algn="ctr">
                      <a:noFill/>
                      <a:prstDash val="solid"/>
                      <a:round/>
                      <a:headEnd type="none" w="med" len="med"/>
                      <a:tailEnd type="none" w="med" len="med"/>
                    </a:lnB>
                    <a:solidFill>
                      <a:srgbClr val="B2E0D0"/>
                    </a:solidFill>
                  </a:tcPr>
                </a:tc>
                <a:tc>
                  <a:txBody>
                    <a:bodyPr/>
                    <a:lstStyle/>
                    <a:p>
                      <a:pPr algn="ctr">
                        <a:lnSpc>
                          <a:spcPct val="107000"/>
                        </a:lnSpc>
                        <a:spcAft>
                          <a:spcPts val="0"/>
                        </a:spcAft>
                      </a:pPr>
                      <a:r>
                        <a:rPr lang="en-GB" sz="1200" dirty="0">
                          <a:effectLst/>
                        </a:rPr>
                        <a:t>Boreal Forest</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B w="12700" cap="flat" cmpd="sng" algn="ctr">
                      <a:noFill/>
                      <a:prstDash val="solid"/>
                      <a:round/>
                      <a:headEnd type="none" w="med" len="med"/>
                      <a:tailEnd type="none" w="med" len="med"/>
                    </a:lnB>
                    <a:solidFill>
                      <a:srgbClr val="B3D0EB"/>
                    </a:solidFill>
                  </a:tcPr>
                </a:tc>
                <a:tc>
                  <a:txBody>
                    <a:bodyPr/>
                    <a:lstStyle/>
                    <a:p>
                      <a:pPr algn="ctr">
                        <a:lnSpc>
                          <a:spcPct val="107000"/>
                        </a:lnSpc>
                        <a:spcAft>
                          <a:spcPts val="0"/>
                        </a:spcAft>
                      </a:pPr>
                      <a:r>
                        <a:rPr lang="en-GB" sz="1200" dirty="0">
                          <a:effectLst/>
                        </a:rPr>
                        <a:t>Trop. &amp; Sub. Grasslands, </a:t>
                      </a:r>
                      <a:r>
                        <a:rPr lang="en-GB" sz="1200" dirty="0" err="1">
                          <a:effectLst/>
                        </a:rPr>
                        <a:t>Savannas</a:t>
                      </a:r>
                      <a:r>
                        <a:rPr lang="en-GB" sz="1200" dirty="0">
                          <a:effectLst/>
                        </a:rPr>
                        <a:t>, Scrubs</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B w="12700" cap="flat" cmpd="sng" algn="ctr">
                      <a:noFill/>
                      <a:prstDash val="solid"/>
                      <a:round/>
                      <a:headEnd type="none" w="med" len="med"/>
                      <a:tailEnd type="none" w="med" len="med"/>
                    </a:lnB>
                    <a:solidFill>
                      <a:srgbClr val="F4C2DD"/>
                    </a:solidFill>
                  </a:tcPr>
                </a:tc>
                <a:tc>
                  <a:txBody>
                    <a:bodyPr/>
                    <a:lstStyle/>
                    <a:p>
                      <a:pPr algn="ctr">
                        <a:lnSpc>
                          <a:spcPct val="107000"/>
                        </a:lnSpc>
                        <a:spcAft>
                          <a:spcPts val="0"/>
                        </a:spcAft>
                      </a:pPr>
                      <a:r>
                        <a:rPr lang="en-GB" sz="1200" dirty="0">
                          <a:effectLst/>
                        </a:rPr>
                        <a:t>Temp. Grasslands, </a:t>
                      </a:r>
                      <a:r>
                        <a:rPr lang="en-GB" sz="1200" dirty="0" err="1">
                          <a:effectLst/>
                        </a:rPr>
                        <a:t>Savannas</a:t>
                      </a:r>
                      <a:r>
                        <a:rPr lang="en-GB" sz="1200" dirty="0">
                          <a:effectLst/>
                        </a:rPr>
                        <a:t>, Scrubs</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B w="12700" cap="flat" cmpd="sng" algn="ctr">
                      <a:noFill/>
                      <a:prstDash val="solid"/>
                      <a:round/>
                      <a:headEnd type="none" w="med" len="med"/>
                      <a:tailEnd type="none" w="med" len="med"/>
                    </a:lnB>
                    <a:solidFill>
                      <a:srgbClr val="B2E0D0"/>
                    </a:solidFill>
                  </a:tcPr>
                </a:tc>
                <a:tc>
                  <a:txBody>
                    <a:bodyPr/>
                    <a:lstStyle/>
                    <a:p>
                      <a:pPr algn="ctr">
                        <a:lnSpc>
                          <a:spcPct val="107000"/>
                        </a:lnSpc>
                        <a:spcAft>
                          <a:spcPts val="0"/>
                        </a:spcAft>
                      </a:pPr>
                      <a:r>
                        <a:rPr lang="en-GB" sz="1200" dirty="0">
                          <a:effectLst/>
                        </a:rPr>
                        <a:t>Montane Grasslands, Scrubs</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B w="12700" cap="flat" cmpd="sng" algn="ctr">
                      <a:noFill/>
                      <a:prstDash val="solid"/>
                      <a:round/>
                      <a:headEnd type="none" w="med" len="med"/>
                      <a:tailEnd type="none" w="med" len="med"/>
                    </a:lnB>
                    <a:solidFill>
                      <a:srgbClr val="E0C7B2"/>
                    </a:solidFill>
                  </a:tcPr>
                </a:tc>
                <a:tc>
                  <a:txBody>
                    <a:bodyPr/>
                    <a:lstStyle/>
                    <a:p>
                      <a:pPr algn="ctr">
                        <a:lnSpc>
                          <a:spcPct val="107000"/>
                        </a:lnSpc>
                        <a:spcAft>
                          <a:spcPts val="0"/>
                        </a:spcAft>
                      </a:pPr>
                      <a:r>
                        <a:rPr lang="en-GB" sz="1200" dirty="0">
                          <a:effectLst/>
                        </a:rPr>
                        <a:t>Mediterranean Forest, Woodlands</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B w="12700" cap="flat" cmpd="sng" algn="ctr">
                      <a:noFill/>
                      <a:prstDash val="solid"/>
                      <a:round/>
                      <a:headEnd type="none" w="med" len="med"/>
                      <a:tailEnd type="none" w="med" len="med"/>
                    </a:lnB>
                    <a:solidFill>
                      <a:srgbClr val="F6C3A4"/>
                    </a:solidFill>
                  </a:tcPr>
                </a:tc>
                <a:tc>
                  <a:txBody>
                    <a:bodyPr/>
                    <a:lstStyle/>
                    <a:p>
                      <a:pPr algn="ctr">
                        <a:lnSpc>
                          <a:spcPct val="107000"/>
                        </a:lnSpc>
                        <a:spcAft>
                          <a:spcPts val="0"/>
                        </a:spcAft>
                      </a:pPr>
                      <a:r>
                        <a:rPr lang="en-GB" sz="1200" dirty="0">
                          <a:effectLst/>
                        </a:rPr>
                        <a:t>Desert Xeric Scrubs</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B w="12700" cap="flat" cmpd="sng" algn="ctr">
                      <a:noFill/>
                      <a:prstDash val="solid"/>
                      <a:round/>
                      <a:headEnd type="none" w="med" len="med"/>
                      <a:tailEnd type="none" w="med" len="med"/>
                    </a:lnB>
                    <a:solidFill>
                      <a:srgbClr val="E7DFA7"/>
                    </a:solidFill>
                  </a:tcPr>
                </a:tc>
                <a:extLst>
                  <a:ext uri="{0D108BD9-81ED-4DB2-BD59-A6C34878D82A}">
                    <a16:rowId xmlns:a16="http://schemas.microsoft.com/office/drawing/2014/main" val="1781801987"/>
                  </a:ext>
                </a:extLst>
              </a:tr>
              <a:tr h="289684">
                <a:tc>
                  <a:txBody>
                    <a:bodyPr/>
                    <a:lstStyle/>
                    <a:p>
                      <a:pPr algn="r">
                        <a:lnSpc>
                          <a:spcPct val="107000"/>
                        </a:lnSpc>
                        <a:spcAft>
                          <a:spcPts val="0"/>
                        </a:spcAft>
                      </a:pPr>
                      <a:r>
                        <a:rPr lang="es-ES" sz="1200" dirty="0">
                          <a:effectLst/>
                        </a:rPr>
                        <a:t>PBA</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R w="12700" cap="flat" cmpd="sng" algn="ctr">
                      <a:noFill/>
                      <a:prstDash val="solid"/>
                      <a:round/>
                      <a:headEnd type="none" w="med" len="med"/>
                      <a:tailEnd type="none" w="med" len="med"/>
                    </a:lnR>
                    <a:solidFill>
                      <a:schemeClr val="bg1">
                        <a:lumMod val="50000"/>
                      </a:schemeClr>
                    </a:solidFill>
                  </a:tcPr>
                </a:tc>
                <a:tc>
                  <a:txBody>
                    <a:bodyPr/>
                    <a:lstStyle/>
                    <a:p>
                      <a:pPr>
                        <a:lnSpc>
                          <a:spcPct val="107000"/>
                        </a:lnSpc>
                        <a:spcAft>
                          <a:spcPts val="0"/>
                        </a:spcAft>
                      </a:pPr>
                      <a:r>
                        <a:rPr lang="es-ES" sz="1400" dirty="0">
                          <a:solidFill>
                            <a:schemeClr val="bg1">
                              <a:lumMod val="50000"/>
                            </a:schemeClr>
                          </a:solidFill>
                          <a:effectLst/>
                        </a:rPr>
                        <a:t>***</a:t>
                      </a:r>
                      <a:endParaRPr lang="es-ES" sz="14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0"/>
                        </a:spcAft>
                      </a:pPr>
                      <a:r>
                        <a:rPr lang="es-ES" sz="1400" dirty="0">
                          <a:solidFill>
                            <a:schemeClr val="bg1">
                              <a:lumMod val="50000"/>
                            </a:schemeClr>
                          </a:solidFill>
                          <a:effectLst/>
                        </a:rPr>
                        <a:t> </a:t>
                      </a:r>
                      <a:endParaRPr lang="es-ES" sz="14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0"/>
                        </a:spcAft>
                      </a:pPr>
                      <a:r>
                        <a:rPr lang="es-ES" sz="1400">
                          <a:solidFill>
                            <a:schemeClr val="bg1">
                              <a:lumMod val="50000"/>
                            </a:schemeClr>
                          </a:solidFill>
                          <a:effectLst/>
                        </a:rPr>
                        <a:t> **</a:t>
                      </a:r>
                      <a:endParaRPr lang="es-ES" sz="140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0"/>
                        </a:spcAft>
                      </a:pPr>
                      <a:r>
                        <a:rPr lang="es-ES" sz="1400">
                          <a:solidFill>
                            <a:schemeClr val="bg1">
                              <a:lumMod val="50000"/>
                            </a:schemeClr>
                          </a:solidFill>
                          <a:effectLst/>
                        </a:rPr>
                        <a:t>**</a:t>
                      </a:r>
                      <a:endParaRPr lang="es-ES" sz="140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0"/>
                        </a:spcAft>
                      </a:pPr>
                      <a:r>
                        <a:rPr lang="es-ES" sz="1400" dirty="0">
                          <a:solidFill>
                            <a:schemeClr val="bg1">
                              <a:lumMod val="50000"/>
                            </a:schemeClr>
                          </a:solidFill>
                          <a:effectLst/>
                        </a:rPr>
                        <a:t>***</a:t>
                      </a:r>
                      <a:endParaRPr lang="es-ES" sz="14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0"/>
                        </a:spcAft>
                      </a:pPr>
                      <a:r>
                        <a:rPr lang="es-ES" sz="1400" dirty="0">
                          <a:solidFill>
                            <a:schemeClr val="bg1">
                              <a:lumMod val="50000"/>
                            </a:schemeClr>
                          </a:solidFill>
                          <a:effectLst/>
                        </a:rPr>
                        <a:t>***</a:t>
                      </a:r>
                      <a:endParaRPr lang="es-ES" sz="14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0"/>
                        </a:spcAft>
                      </a:pPr>
                      <a:r>
                        <a:rPr lang="es-ES" sz="1400" dirty="0">
                          <a:solidFill>
                            <a:schemeClr val="bg1">
                              <a:lumMod val="50000"/>
                            </a:schemeClr>
                          </a:solidFill>
                          <a:effectLst/>
                        </a:rPr>
                        <a:t> </a:t>
                      </a:r>
                      <a:endParaRPr lang="es-ES" sz="14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0"/>
                        </a:spcAft>
                      </a:pPr>
                      <a:r>
                        <a:rPr lang="es-ES" sz="1400" dirty="0">
                          <a:solidFill>
                            <a:schemeClr val="bg1">
                              <a:lumMod val="50000"/>
                            </a:schemeClr>
                          </a:solidFill>
                          <a:effectLst/>
                        </a:rPr>
                        <a:t> </a:t>
                      </a:r>
                      <a:endParaRPr lang="es-ES" sz="14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0"/>
                        </a:spcAft>
                      </a:pPr>
                      <a:r>
                        <a:rPr lang="es-ES" sz="1400">
                          <a:solidFill>
                            <a:schemeClr val="bg1">
                              <a:lumMod val="50000"/>
                            </a:schemeClr>
                          </a:solidFill>
                          <a:effectLst/>
                        </a:rPr>
                        <a:t>***</a:t>
                      </a:r>
                      <a:endParaRPr lang="es-ES" sz="140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88253234"/>
                  </a:ext>
                </a:extLst>
              </a:tr>
              <a:tr h="289684">
                <a:tc>
                  <a:txBody>
                    <a:bodyPr/>
                    <a:lstStyle/>
                    <a:p>
                      <a:pPr algn="r">
                        <a:lnSpc>
                          <a:spcPct val="107000"/>
                        </a:lnSpc>
                        <a:spcAft>
                          <a:spcPts val="0"/>
                        </a:spcAft>
                      </a:pPr>
                      <a:r>
                        <a:rPr lang="es-ES" sz="1200" dirty="0" smtClean="0">
                          <a:effectLst/>
                        </a:rPr>
                        <a:t>IV</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R w="12700" cap="flat" cmpd="sng" algn="ctr">
                      <a:noFill/>
                      <a:prstDash val="solid"/>
                      <a:round/>
                      <a:headEnd type="none" w="med" len="med"/>
                      <a:tailEnd type="none" w="med" len="med"/>
                    </a:lnR>
                    <a:solidFill>
                      <a:schemeClr val="bg1">
                        <a:lumMod val="65000"/>
                      </a:schemeClr>
                    </a:solidFill>
                  </a:tcPr>
                </a:tc>
                <a:tc>
                  <a:txBody>
                    <a:bodyPr/>
                    <a:lstStyle/>
                    <a:p>
                      <a:pPr>
                        <a:lnSpc>
                          <a:spcPct val="107000"/>
                        </a:lnSpc>
                        <a:spcAft>
                          <a:spcPts val="0"/>
                        </a:spcAft>
                      </a:pPr>
                      <a:r>
                        <a:rPr lang="es-ES" sz="1400" dirty="0">
                          <a:solidFill>
                            <a:schemeClr val="bg1">
                              <a:lumMod val="50000"/>
                            </a:schemeClr>
                          </a:solidFill>
                          <a:effectLst/>
                        </a:rPr>
                        <a:t>***</a:t>
                      </a:r>
                      <a:endParaRPr lang="es-ES" sz="14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0"/>
                        </a:spcAft>
                      </a:pPr>
                      <a:r>
                        <a:rPr lang="es-ES" sz="1400" dirty="0">
                          <a:solidFill>
                            <a:schemeClr val="bg1">
                              <a:lumMod val="50000"/>
                            </a:schemeClr>
                          </a:solidFill>
                          <a:effectLst/>
                        </a:rPr>
                        <a:t> </a:t>
                      </a:r>
                      <a:endParaRPr lang="es-ES" sz="14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0"/>
                        </a:spcAft>
                      </a:pPr>
                      <a:r>
                        <a:rPr lang="es-ES" sz="1400" dirty="0">
                          <a:solidFill>
                            <a:schemeClr val="bg1">
                              <a:lumMod val="50000"/>
                            </a:schemeClr>
                          </a:solidFill>
                          <a:effectLst/>
                        </a:rPr>
                        <a:t> </a:t>
                      </a:r>
                      <a:endParaRPr lang="es-ES" sz="14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0"/>
                        </a:spcAft>
                      </a:pPr>
                      <a:r>
                        <a:rPr lang="es-ES" sz="1400" dirty="0">
                          <a:solidFill>
                            <a:schemeClr val="bg1">
                              <a:lumMod val="50000"/>
                            </a:schemeClr>
                          </a:solidFill>
                          <a:effectLst/>
                        </a:rPr>
                        <a:t>***</a:t>
                      </a:r>
                      <a:endParaRPr lang="es-ES" sz="14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0"/>
                        </a:spcAft>
                      </a:pPr>
                      <a:r>
                        <a:rPr lang="es-ES" sz="1400" dirty="0">
                          <a:solidFill>
                            <a:schemeClr val="bg1">
                              <a:lumMod val="50000"/>
                            </a:schemeClr>
                          </a:solidFill>
                          <a:effectLst/>
                        </a:rPr>
                        <a:t>***</a:t>
                      </a:r>
                      <a:endParaRPr lang="es-ES" sz="14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0"/>
                        </a:spcAft>
                      </a:pPr>
                      <a:r>
                        <a:rPr lang="es-ES" sz="1400" dirty="0">
                          <a:solidFill>
                            <a:schemeClr val="bg1">
                              <a:lumMod val="50000"/>
                            </a:schemeClr>
                          </a:solidFill>
                          <a:effectLst/>
                        </a:rPr>
                        <a:t>***</a:t>
                      </a:r>
                      <a:endParaRPr lang="es-ES" sz="14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0"/>
                        </a:spcAft>
                      </a:pPr>
                      <a:r>
                        <a:rPr lang="es-ES" sz="1400" dirty="0">
                          <a:solidFill>
                            <a:schemeClr val="bg1">
                              <a:lumMod val="50000"/>
                            </a:schemeClr>
                          </a:solidFill>
                          <a:effectLst/>
                        </a:rPr>
                        <a:t> **</a:t>
                      </a:r>
                      <a:endParaRPr lang="es-ES" sz="14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0"/>
                        </a:spcAft>
                      </a:pPr>
                      <a:r>
                        <a:rPr lang="es-ES" sz="1400" dirty="0">
                          <a:solidFill>
                            <a:schemeClr val="bg1">
                              <a:lumMod val="50000"/>
                            </a:schemeClr>
                          </a:solidFill>
                          <a:effectLst/>
                        </a:rPr>
                        <a:t> </a:t>
                      </a:r>
                      <a:endParaRPr lang="es-ES" sz="14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0"/>
                        </a:spcAft>
                      </a:pPr>
                      <a:r>
                        <a:rPr lang="es-ES" sz="1400" dirty="0">
                          <a:solidFill>
                            <a:schemeClr val="bg1">
                              <a:lumMod val="50000"/>
                            </a:schemeClr>
                          </a:solidFill>
                          <a:effectLst/>
                        </a:rPr>
                        <a:t> </a:t>
                      </a:r>
                      <a:endParaRPr lang="es-ES" sz="14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2223148"/>
                  </a:ext>
                </a:extLst>
              </a:tr>
              <a:tr h="289684">
                <a:tc>
                  <a:txBody>
                    <a:bodyPr/>
                    <a:lstStyle/>
                    <a:p>
                      <a:pPr algn="r">
                        <a:lnSpc>
                          <a:spcPct val="107000"/>
                        </a:lnSpc>
                        <a:spcAft>
                          <a:spcPts val="0"/>
                        </a:spcAft>
                      </a:pPr>
                      <a:r>
                        <a:rPr lang="es-ES" sz="1200" dirty="0">
                          <a:effectLst/>
                        </a:rPr>
                        <a:t>FI</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R w="12700" cap="flat" cmpd="sng" algn="ctr">
                      <a:noFill/>
                      <a:prstDash val="solid"/>
                      <a:round/>
                      <a:headEnd type="none" w="med" len="med"/>
                      <a:tailEnd type="none" w="med" len="med"/>
                    </a:lnR>
                    <a:solidFill>
                      <a:schemeClr val="bg2">
                        <a:lumMod val="90000"/>
                      </a:schemeClr>
                    </a:solidFill>
                  </a:tcPr>
                </a:tc>
                <a:tc>
                  <a:txBody>
                    <a:bodyPr/>
                    <a:lstStyle/>
                    <a:p>
                      <a:pPr>
                        <a:lnSpc>
                          <a:spcPct val="107000"/>
                        </a:lnSpc>
                        <a:spcAft>
                          <a:spcPts val="0"/>
                        </a:spcAft>
                      </a:pPr>
                      <a:r>
                        <a:rPr lang="es-ES" sz="1400" dirty="0">
                          <a:solidFill>
                            <a:schemeClr val="bg1">
                              <a:lumMod val="50000"/>
                            </a:schemeClr>
                          </a:solidFill>
                          <a:effectLst/>
                        </a:rPr>
                        <a:t>**</a:t>
                      </a:r>
                      <a:endParaRPr lang="es-ES" sz="14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0"/>
                        </a:spcAft>
                      </a:pPr>
                      <a:r>
                        <a:rPr lang="es-ES" sz="1400" dirty="0">
                          <a:solidFill>
                            <a:schemeClr val="bg1">
                              <a:lumMod val="50000"/>
                            </a:schemeClr>
                          </a:solidFill>
                          <a:effectLst/>
                        </a:rPr>
                        <a:t>***</a:t>
                      </a:r>
                      <a:endParaRPr lang="es-ES" sz="14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0"/>
                        </a:spcAft>
                      </a:pPr>
                      <a:r>
                        <a:rPr lang="es-ES" sz="1400" dirty="0">
                          <a:solidFill>
                            <a:schemeClr val="bg1">
                              <a:lumMod val="50000"/>
                            </a:schemeClr>
                          </a:solidFill>
                          <a:effectLst/>
                        </a:rPr>
                        <a:t> </a:t>
                      </a:r>
                      <a:endParaRPr lang="es-ES" sz="14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0"/>
                        </a:spcAft>
                      </a:pPr>
                      <a:r>
                        <a:rPr lang="es-ES" sz="1400" dirty="0">
                          <a:solidFill>
                            <a:schemeClr val="bg1">
                              <a:lumMod val="50000"/>
                            </a:schemeClr>
                          </a:solidFill>
                          <a:effectLst/>
                        </a:rPr>
                        <a:t> </a:t>
                      </a:r>
                      <a:endParaRPr lang="es-ES" sz="14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0"/>
                        </a:spcAft>
                      </a:pPr>
                      <a:r>
                        <a:rPr lang="es-ES" sz="1400" dirty="0">
                          <a:solidFill>
                            <a:schemeClr val="bg1">
                              <a:lumMod val="50000"/>
                            </a:schemeClr>
                          </a:solidFill>
                          <a:effectLst/>
                        </a:rPr>
                        <a:t>***</a:t>
                      </a:r>
                      <a:endParaRPr lang="es-ES" sz="14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0"/>
                        </a:spcAft>
                      </a:pPr>
                      <a:r>
                        <a:rPr lang="es-ES" sz="1400" dirty="0">
                          <a:solidFill>
                            <a:schemeClr val="bg1">
                              <a:lumMod val="50000"/>
                            </a:schemeClr>
                          </a:solidFill>
                          <a:effectLst/>
                        </a:rPr>
                        <a:t>***</a:t>
                      </a:r>
                      <a:endParaRPr lang="es-ES" sz="14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0"/>
                        </a:spcAft>
                      </a:pPr>
                      <a:r>
                        <a:rPr lang="es-ES" sz="1400" dirty="0">
                          <a:solidFill>
                            <a:schemeClr val="bg1">
                              <a:lumMod val="50000"/>
                            </a:schemeClr>
                          </a:solidFill>
                          <a:effectLst/>
                        </a:rPr>
                        <a:t> ***</a:t>
                      </a:r>
                      <a:endParaRPr lang="es-ES" sz="14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0"/>
                        </a:spcAft>
                      </a:pPr>
                      <a:r>
                        <a:rPr lang="es-ES" sz="1400" dirty="0">
                          <a:solidFill>
                            <a:schemeClr val="bg1">
                              <a:lumMod val="50000"/>
                            </a:schemeClr>
                          </a:solidFill>
                          <a:effectLst/>
                        </a:rPr>
                        <a:t> </a:t>
                      </a:r>
                      <a:endParaRPr lang="es-ES" sz="14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0"/>
                        </a:spcAft>
                      </a:pPr>
                      <a:r>
                        <a:rPr lang="es-ES" sz="1400" dirty="0">
                          <a:solidFill>
                            <a:schemeClr val="bg1">
                              <a:lumMod val="50000"/>
                            </a:schemeClr>
                          </a:solidFill>
                          <a:effectLst/>
                        </a:rPr>
                        <a:t>***</a:t>
                      </a:r>
                      <a:endParaRPr lang="es-ES" sz="14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4165" marR="64165"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30274902"/>
                  </a:ext>
                </a:extLst>
              </a:tr>
            </a:tbl>
          </a:graphicData>
        </a:graphic>
      </p:graphicFrame>
      <p:grpSp>
        <p:nvGrpSpPr>
          <p:cNvPr id="13" name="Grupo 12"/>
          <p:cNvGrpSpPr/>
          <p:nvPr/>
        </p:nvGrpSpPr>
        <p:grpSpPr>
          <a:xfrm>
            <a:off x="36821" y="1690688"/>
            <a:ext cx="12070511" cy="3110185"/>
            <a:chOff x="36821" y="1690688"/>
            <a:chExt cx="12070511" cy="3110185"/>
          </a:xfrm>
        </p:grpSpPr>
        <p:grpSp>
          <p:nvGrpSpPr>
            <p:cNvPr id="7" name="Grupo 6"/>
            <p:cNvGrpSpPr/>
            <p:nvPr/>
          </p:nvGrpSpPr>
          <p:grpSpPr>
            <a:xfrm>
              <a:off x="36821" y="1690688"/>
              <a:ext cx="12070511" cy="3110185"/>
              <a:chOff x="137313" y="1547518"/>
              <a:chExt cx="11756563" cy="2759597"/>
            </a:xfrm>
          </p:grpSpPr>
          <p:pic>
            <p:nvPicPr>
              <p:cNvPr id="31" name="Imagen 30"/>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r="8203"/>
              <a:stretch/>
            </p:blipFill>
            <p:spPr>
              <a:xfrm>
                <a:off x="7653878" y="1632932"/>
                <a:ext cx="4239998" cy="2674183"/>
              </a:xfrm>
              <a:prstGeom prst="rect">
                <a:avLst/>
              </a:prstGeom>
            </p:spPr>
          </p:pic>
          <p:pic>
            <p:nvPicPr>
              <p:cNvPr id="30" name="Imagen 29"/>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r="8670"/>
              <a:stretch/>
            </p:blipFill>
            <p:spPr>
              <a:xfrm>
                <a:off x="3905185" y="1604668"/>
                <a:ext cx="4286035" cy="2617104"/>
              </a:xfrm>
              <a:prstGeom prst="rect">
                <a:avLst/>
              </a:prstGeom>
            </p:spPr>
          </p:pic>
          <p:pic>
            <p:nvPicPr>
              <p:cNvPr id="29" name="Imagen 28"/>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Lst>
              </a:blip>
              <a:srcRect l="3065" r="2363"/>
              <a:stretch/>
            </p:blipFill>
            <p:spPr>
              <a:xfrm>
                <a:off x="137313" y="1547518"/>
                <a:ext cx="4236243" cy="2731405"/>
              </a:xfrm>
              <a:prstGeom prst="rect">
                <a:avLst/>
              </a:prstGeom>
            </p:spPr>
          </p:pic>
        </p:grpSp>
        <p:sp>
          <p:nvSpPr>
            <p:cNvPr id="9" name="Rectángulo 8"/>
            <p:cNvSpPr/>
            <p:nvPr/>
          </p:nvSpPr>
          <p:spPr>
            <a:xfrm>
              <a:off x="1941787" y="1724893"/>
              <a:ext cx="559127" cy="388696"/>
            </a:xfrm>
            <a:prstGeom prst="rect">
              <a:avLst/>
            </a:prstGeom>
          </p:spPr>
          <p:txBody>
            <a:bodyPr wrap="none">
              <a:spAutoFit/>
            </a:bodyPr>
            <a:lstStyle/>
            <a:p>
              <a:pPr>
                <a:lnSpc>
                  <a:spcPct val="107000"/>
                </a:lnSpc>
                <a:spcAft>
                  <a:spcPts val="0"/>
                </a:spcAft>
              </a:pPr>
              <a:r>
                <a:rPr lang="es-ES" dirty="0" smtClean="0">
                  <a:solidFill>
                    <a:schemeClr val="bg1">
                      <a:lumMod val="50000"/>
                    </a:schemeClr>
                  </a:solidFill>
                </a:rPr>
                <a:t>PBA</a:t>
              </a:r>
              <a:endParaRPr lang="es-ES"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9"/>
            <p:cNvSpPr/>
            <p:nvPr/>
          </p:nvSpPr>
          <p:spPr>
            <a:xfrm>
              <a:off x="6105555" y="1728986"/>
              <a:ext cx="373820" cy="388696"/>
            </a:xfrm>
            <a:prstGeom prst="rect">
              <a:avLst/>
            </a:prstGeom>
          </p:spPr>
          <p:txBody>
            <a:bodyPr wrap="none">
              <a:spAutoFit/>
            </a:bodyPr>
            <a:lstStyle/>
            <a:p>
              <a:pPr>
                <a:lnSpc>
                  <a:spcPct val="107000"/>
                </a:lnSpc>
                <a:spcAft>
                  <a:spcPts val="0"/>
                </a:spcAft>
              </a:pPr>
              <a:r>
                <a:rPr lang="es-ES" dirty="0">
                  <a:solidFill>
                    <a:schemeClr val="bg1">
                      <a:lumMod val="50000"/>
                    </a:schemeClr>
                  </a:solidFill>
                </a:rPr>
                <a:t>IV</a:t>
              </a:r>
              <a:endParaRPr lang="es-ES"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ángulo 10"/>
            <p:cNvSpPr/>
            <p:nvPr/>
          </p:nvSpPr>
          <p:spPr>
            <a:xfrm>
              <a:off x="10032480" y="1691937"/>
              <a:ext cx="348172" cy="388696"/>
            </a:xfrm>
            <a:prstGeom prst="rect">
              <a:avLst/>
            </a:prstGeom>
          </p:spPr>
          <p:txBody>
            <a:bodyPr wrap="none">
              <a:spAutoFit/>
            </a:bodyPr>
            <a:lstStyle/>
            <a:p>
              <a:pPr>
                <a:lnSpc>
                  <a:spcPct val="107000"/>
                </a:lnSpc>
                <a:spcAft>
                  <a:spcPts val="0"/>
                </a:spcAft>
              </a:pPr>
              <a:r>
                <a:rPr lang="es-ES" dirty="0">
                  <a:solidFill>
                    <a:schemeClr val="bg1">
                      <a:lumMod val="50000"/>
                    </a:schemeClr>
                  </a:solidFill>
                </a:rPr>
                <a:t>FI</a:t>
              </a:r>
              <a:endParaRPr lang="es-ES"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12" name="Rectángulo 11"/>
          <p:cNvSpPr/>
          <p:nvPr/>
        </p:nvSpPr>
        <p:spPr>
          <a:xfrm>
            <a:off x="358871" y="4401216"/>
            <a:ext cx="11867187" cy="721801"/>
          </a:xfrm>
          <a:prstGeom prst="rect">
            <a:avLst/>
          </a:prstGeom>
        </p:spPr>
        <p:txBody>
          <a:bodyPr wrap="square">
            <a:spAutoFit/>
          </a:bodyPr>
          <a:lstStyle/>
          <a:p>
            <a:pPr algn="just">
              <a:lnSpc>
                <a:spcPct val="107000"/>
              </a:lnSpc>
              <a:spcAft>
                <a:spcPts val="800"/>
              </a:spcAft>
            </a:pPr>
            <a:r>
              <a:rPr lang="en-GB" b="1" dirty="0" err="1"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Bonferroni</a:t>
            </a:r>
            <a:endParaRPr lang="en-GB"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400" dirty="0" smtClean="0">
                <a:latin typeface="Calibri" panose="020F0502020204030204" pitchFamily="34" charset="0"/>
                <a:ea typeface="Calibri" panose="020F0502020204030204" pitchFamily="34" charset="0"/>
                <a:cs typeface="Times New Roman" panose="02020603050405020304" pitchFamily="18" charset="0"/>
              </a:rPr>
              <a:t>*** </a:t>
            </a:r>
            <a:r>
              <a:rPr lang="en-GB" sz="1400" dirty="0">
                <a:latin typeface="Calibri" panose="020F0502020204030204" pitchFamily="34" charset="0"/>
                <a:ea typeface="Calibri" panose="020F0502020204030204" pitchFamily="34" charset="0"/>
                <a:cs typeface="Times New Roman" panose="02020603050405020304" pitchFamily="18" charset="0"/>
              </a:rPr>
              <a:t>The test found significant differences between all 3 BSD </a:t>
            </a:r>
            <a:r>
              <a:rPr lang="en-GB" sz="1400" dirty="0" smtClean="0">
                <a:latin typeface="Calibri" panose="020F0502020204030204" pitchFamily="34" charset="0"/>
                <a:ea typeface="Calibri" panose="020F0502020204030204" pitchFamily="34" charset="0"/>
                <a:cs typeface="Times New Roman" panose="02020603050405020304" pitchFamily="18" charset="0"/>
              </a:rPr>
              <a:t>categories</a:t>
            </a:r>
            <a:r>
              <a:rPr lang="es-ES" sz="1400" dirty="0" smtClean="0">
                <a:latin typeface="Calibri" panose="020F0502020204030204" pitchFamily="34" charset="0"/>
                <a:ea typeface="Calibri" panose="020F0502020204030204" pitchFamily="34" charset="0"/>
                <a:cs typeface="Times New Roman" panose="02020603050405020304" pitchFamily="18" charset="0"/>
              </a:rPr>
              <a:t> </a:t>
            </a:r>
            <a:r>
              <a:rPr lang="en-GB" sz="1400" dirty="0" smtClean="0">
                <a:latin typeface="Calibri" panose="020F0502020204030204" pitchFamily="34" charset="0"/>
                <a:ea typeface="Calibri" panose="020F0502020204030204" pitchFamily="34" charset="0"/>
                <a:cs typeface="Times New Roman" panose="02020603050405020304" pitchFamily="18" charset="0"/>
              </a:rPr>
              <a:t>** </a:t>
            </a:r>
            <a:r>
              <a:rPr lang="en-GB" sz="1400" dirty="0">
                <a:latin typeface="Calibri" panose="020F0502020204030204" pitchFamily="34" charset="0"/>
                <a:ea typeface="Calibri" panose="020F0502020204030204" pitchFamily="34" charset="0"/>
                <a:cs typeface="Times New Roman" panose="02020603050405020304" pitchFamily="18" charset="0"/>
              </a:rPr>
              <a:t>The test only found significant differences between the low and high BSD categories. </a:t>
            </a:r>
            <a:endParaRPr lang="es-E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6" name="Rectángulo 25"/>
          <p:cNvSpPr/>
          <p:nvPr/>
        </p:nvSpPr>
        <p:spPr>
          <a:xfrm>
            <a:off x="0" y="6356792"/>
            <a:ext cx="8648184" cy="461665"/>
          </a:xfrm>
          <a:prstGeom prst="rect">
            <a:avLst/>
          </a:prstGeom>
        </p:spPr>
        <p:txBody>
          <a:bodyPr wrap="square">
            <a:spAutoFit/>
          </a:bodyPr>
          <a:lstStyle/>
          <a:p>
            <a:r>
              <a:rPr lang="es-ES" sz="1200" i="1" dirty="0" smtClean="0">
                <a:solidFill>
                  <a:schemeClr val="bg1">
                    <a:lumMod val="50000"/>
                  </a:schemeClr>
                </a:solidFill>
              </a:rPr>
              <a:t>	</a:t>
            </a:r>
          </a:p>
          <a:p>
            <a:r>
              <a:rPr lang="es-ES" sz="1200" i="1" dirty="0" smtClean="0">
                <a:solidFill>
                  <a:schemeClr val="bg1">
                    <a:lumMod val="50000"/>
                  </a:schemeClr>
                </a:solidFill>
              </a:rPr>
              <a:t>V Simposio de Doctorandos de la UAH en Investigación con Tecnologías de la Información Geográfica (SITIG-UAH)</a:t>
            </a:r>
          </a:p>
        </p:txBody>
      </p:sp>
      <p:pic>
        <p:nvPicPr>
          <p:cNvPr id="33" name="Imagen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81561" y="140396"/>
            <a:ext cx="800100" cy="254720"/>
          </a:xfrm>
          <a:prstGeom prst="rect">
            <a:avLst/>
          </a:prstGeom>
        </p:spPr>
      </p:pic>
      <p:pic>
        <p:nvPicPr>
          <p:cNvPr id="34" name="Picture 4" descr="GRUPO DE INVESTIGACIÓN EN TELEDETECCIÓN AMBIENTA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60226" y="112716"/>
            <a:ext cx="640004" cy="366936"/>
          </a:xfrm>
          <a:prstGeom prst="rect">
            <a:avLst/>
          </a:prstGeom>
          <a:noFill/>
          <a:extLst>
            <a:ext uri="{909E8E84-426E-40DD-AFC4-6F175D3DCCD1}">
              <a14:hiddenFill xmlns:a14="http://schemas.microsoft.com/office/drawing/2010/main">
                <a:solidFill>
                  <a:srgbClr val="FFFFFF"/>
                </a:solidFill>
              </a14:hiddenFill>
            </a:ext>
          </a:extLst>
        </p:spPr>
      </p:pic>
      <p:pic>
        <p:nvPicPr>
          <p:cNvPr id="35" name="Imagen 34"/>
          <p:cNvPicPr>
            <a:picLocks noChangeAspect="1"/>
          </p:cNvPicPr>
          <p:nvPr/>
        </p:nvPicPr>
        <p:blipFill rotWithShape="1">
          <a:blip r:embed="rId10" cstate="print">
            <a:extLst>
              <a:ext uri="{28A0092B-C50C-407E-A947-70E740481C1C}">
                <a14:useLocalDpi xmlns:a14="http://schemas.microsoft.com/office/drawing/2010/main" val="0"/>
              </a:ext>
            </a:extLst>
          </a:blip>
          <a:srcRect t="23687" b="20179"/>
          <a:stretch/>
        </p:blipFill>
        <p:spPr>
          <a:xfrm>
            <a:off x="9746307" y="23086"/>
            <a:ext cx="813919" cy="456566"/>
          </a:xfrm>
          <a:prstGeom prst="rect">
            <a:avLst/>
          </a:prstGeom>
        </p:spPr>
      </p:pic>
      <p:sp>
        <p:nvSpPr>
          <p:cNvPr id="36" name="CuadroTexto 35"/>
          <p:cNvSpPr txBox="1"/>
          <p:nvPr/>
        </p:nvSpPr>
        <p:spPr>
          <a:xfrm>
            <a:off x="240145" y="0"/>
            <a:ext cx="1460205" cy="27699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s-ES"/>
            </a:defPPr>
            <a:lvl1pPr algn="ctr">
              <a:defRPr sz="1200">
                <a:solidFill>
                  <a:schemeClr val="bg1">
                    <a:lumMod val="65000"/>
                  </a:schemeClr>
                </a:solidFill>
                <a:latin typeface="Arial Nova Light" panose="020B03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a:t>INTRODUCCIÓN</a:t>
            </a:r>
          </a:p>
        </p:txBody>
      </p:sp>
      <p:sp>
        <p:nvSpPr>
          <p:cNvPr id="37" name="CuadroTexto 36"/>
          <p:cNvSpPr txBox="1"/>
          <p:nvPr/>
        </p:nvSpPr>
        <p:spPr>
          <a:xfrm>
            <a:off x="1711947" y="0"/>
            <a:ext cx="1016217" cy="279915"/>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S" sz="1200" dirty="0" smtClean="0">
                <a:solidFill>
                  <a:schemeClr val="bg1">
                    <a:lumMod val="65000"/>
                  </a:schemeClr>
                </a:solidFill>
                <a:latin typeface="Arial Nova Light" panose="020B0304020202020204" pitchFamily="34" charset="0"/>
              </a:rPr>
              <a:t>OBJETIVOS</a:t>
            </a:r>
            <a:endParaRPr lang="es-ES" sz="1200" dirty="0">
              <a:solidFill>
                <a:schemeClr val="bg1">
                  <a:lumMod val="65000"/>
                </a:schemeClr>
              </a:solidFill>
              <a:latin typeface="Arial Nova Light" panose="020B0304020202020204" pitchFamily="34" charset="0"/>
            </a:endParaRPr>
          </a:p>
        </p:txBody>
      </p:sp>
      <p:sp>
        <p:nvSpPr>
          <p:cNvPr id="38" name="CuadroTexto 37"/>
          <p:cNvSpPr txBox="1"/>
          <p:nvPr/>
        </p:nvSpPr>
        <p:spPr>
          <a:xfrm>
            <a:off x="2728164" y="-3750"/>
            <a:ext cx="1401801" cy="28075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s-ES"/>
            </a:defPPr>
            <a:lvl1pPr algn="ctr">
              <a:defRPr sz="1200">
                <a:solidFill>
                  <a:schemeClr val="bg1">
                    <a:lumMod val="65000"/>
                  </a:schemeClr>
                </a:solidFill>
                <a:latin typeface="Arial Nova Light" panose="020B03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a:t>METODOLOGÍA</a:t>
            </a:r>
          </a:p>
        </p:txBody>
      </p:sp>
      <p:sp>
        <p:nvSpPr>
          <p:cNvPr id="39" name="CuadroTexto 38"/>
          <p:cNvSpPr txBox="1"/>
          <p:nvPr/>
        </p:nvSpPr>
        <p:spPr>
          <a:xfrm>
            <a:off x="4129964" y="-3751"/>
            <a:ext cx="2308935" cy="276999"/>
          </a:xfrm>
          <a:prstGeom prst="rect">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defPPr>
              <a:defRPr lang="es-ES"/>
            </a:defPPr>
            <a:lvl1pPr>
              <a:defRPr sz="1200">
                <a:solidFill>
                  <a:schemeClr val="lt1"/>
                </a:solidFill>
                <a:latin typeface="Arial Nova Light" panose="020B03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dirty="0"/>
              <a:t>RESULTADOS Y DISCUSIÓN</a:t>
            </a:r>
          </a:p>
        </p:txBody>
      </p:sp>
      <p:sp>
        <p:nvSpPr>
          <p:cNvPr id="49" name="CuadroTexto 48"/>
          <p:cNvSpPr txBox="1"/>
          <p:nvPr/>
        </p:nvSpPr>
        <p:spPr>
          <a:xfrm>
            <a:off x="6438899" y="-9243"/>
            <a:ext cx="1449869" cy="27699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1200">
                <a:solidFill>
                  <a:schemeClr val="bg1">
                    <a:lumMod val="65000"/>
                  </a:schemeClr>
                </a:solidFill>
              </a:defRPr>
            </a:lvl1pPr>
          </a:lstStyle>
          <a:p>
            <a:pPr algn="ctr"/>
            <a:r>
              <a:rPr lang="es-ES" dirty="0" smtClean="0">
                <a:latin typeface="Arial Nova Light" panose="020B0304020202020204" pitchFamily="34" charset="0"/>
              </a:rPr>
              <a:t>CONCLUSIONES</a:t>
            </a:r>
            <a:endParaRPr lang="es-ES" dirty="0">
              <a:latin typeface="Arial Nova Light" panose="020B0304020202020204" pitchFamily="34" charset="0"/>
            </a:endParaRPr>
          </a:p>
        </p:txBody>
      </p:sp>
      <p:pic>
        <p:nvPicPr>
          <p:cNvPr id="50" name="Imagen 49"/>
          <p:cNvPicPr>
            <a:picLocks noChangeAspect="1"/>
          </p:cNvPicPr>
          <p:nvPr/>
        </p:nvPicPr>
        <p:blipFill rotWithShape="1">
          <a:blip r:embed="rId11"/>
          <a:srcRect l="73443" t="21817" r="11996" b="69490"/>
          <a:stretch/>
        </p:blipFill>
        <p:spPr>
          <a:xfrm>
            <a:off x="8882042" y="128644"/>
            <a:ext cx="823600" cy="276605"/>
          </a:xfrm>
          <a:prstGeom prst="rect">
            <a:avLst/>
          </a:prstGeom>
        </p:spPr>
      </p:pic>
      <p:sp>
        <p:nvSpPr>
          <p:cNvPr id="14" name="CuadroTexto 13"/>
          <p:cNvSpPr txBox="1"/>
          <p:nvPr/>
        </p:nvSpPr>
        <p:spPr>
          <a:xfrm>
            <a:off x="171969" y="1572675"/>
            <a:ext cx="1843816" cy="369332"/>
          </a:xfrm>
          <a:prstGeom prst="rect">
            <a:avLst/>
          </a:prstGeom>
          <a:noFill/>
        </p:spPr>
        <p:txBody>
          <a:bodyPr wrap="square" rtlCol="0">
            <a:spAutoFit/>
          </a:bodyPr>
          <a:lstStyle/>
          <a:p>
            <a:r>
              <a:rPr lang="es-ES" b="1" dirty="0" err="1" smtClean="0">
                <a:solidFill>
                  <a:schemeClr val="tx1">
                    <a:lumMod val="65000"/>
                    <a:lumOff val="35000"/>
                  </a:schemeClr>
                </a:solidFill>
              </a:rPr>
              <a:t>Spearman</a:t>
            </a:r>
            <a:r>
              <a:rPr lang="es-ES" b="1" dirty="0" smtClean="0">
                <a:solidFill>
                  <a:schemeClr val="tx1">
                    <a:lumMod val="65000"/>
                    <a:lumOff val="35000"/>
                  </a:schemeClr>
                </a:solidFill>
              </a:rPr>
              <a:t> rho</a:t>
            </a:r>
            <a:endParaRPr lang="es-ES" b="1" dirty="0">
              <a:solidFill>
                <a:schemeClr val="tx1">
                  <a:lumMod val="65000"/>
                  <a:lumOff val="35000"/>
                </a:schemeClr>
              </a:solidFill>
            </a:endParaRPr>
          </a:p>
        </p:txBody>
      </p:sp>
    </p:spTree>
    <p:extLst>
      <p:ext uri="{BB962C8B-B14F-4D97-AF65-F5344CB8AC3E}">
        <p14:creationId xmlns:p14="http://schemas.microsoft.com/office/powerpoint/2010/main" val="1542178100"/>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240145" y="267757"/>
            <a:ext cx="10515600" cy="973214"/>
          </a:xfrm>
        </p:spPr>
        <p:txBody>
          <a:bodyPr>
            <a:normAutofit/>
          </a:bodyPr>
          <a:lstStyle/>
          <a:p>
            <a:r>
              <a:rPr lang="es-ES" sz="3200" dirty="0" smtClean="0">
                <a:solidFill>
                  <a:schemeClr val="tx1">
                    <a:lumMod val="65000"/>
                    <a:lumOff val="35000"/>
                  </a:schemeClr>
                </a:solidFill>
                <a:latin typeface="Arial" panose="020B0604020202020204" pitchFamily="34" charset="0"/>
                <a:cs typeface="Arial" panose="020B0604020202020204" pitchFamily="34" charset="0"/>
              </a:rPr>
              <a:t>Conclusiones</a:t>
            </a:r>
            <a:endParaRPr lang="es-ES" sz="2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7" name="CuadroTexto 26"/>
          <p:cNvSpPr txBox="1"/>
          <p:nvPr/>
        </p:nvSpPr>
        <p:spPr>
          <a:xfrm>
            <a:off x="11278857" y="6488668"/>
            <a:ext cx="913143" cy="369332"/>
          </a:xfrm>
          <a:prstGeom prst="rect">
            <a:avLst/>
          </a:prstGeom>
          <a:noFill/>
        </p:spPr>
        <p:txBody>
          <a:bodyPr wrap="square" rtlCol="0">
            <a:spAutoFit/>
          </a:bodyPr>
          <a:lstStyle>
            <a:defPPr>
              <a:defRPr lang="en-US"/>
            </a:defPPr>
            <a:lvl1pPr>
              <a:defRPr>
                <a:solidFill>
                  <a:schemeClr val="bg1">
                    <a:lumMod val="50000"/>
                  </a:schemeClr>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noProof="0" dirty="0" smtClean="0">
                <a:solidFill>
                  <a:prstClr val="white">
                    <a:lumMod val="50000"/>
                  </a:prstClr>
                </a:solidFill>
              </a:rPr>
              <a:t>11/11</a:t>
            </a:r>
            <a:endParaRPr kumimoji="0" lang="es-ES" sz="18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endParaRPr>
          </a:p>
        </p:txBody>
      </p:sp>
      <p:sp>
        <p:nvSpPr>
          <p:cNvPr id="14" name="Rectángulo 13"/>
          <p:cNvSpPr/>
          <p:nvPr/>
        </p:nvSpPr>
        <p:spPr>
          <a:xfrm>
            <a:off x="0" y="6356792"/>
            <a:ext cx="8648184" cy="461665"/>
          </a:xfrm>
          <a:prstGeom prst="rect">
            <a:avLst/>
          </a:prstGeom>
        </p:spPr>
        <p:txBody>
          <a:bodyPr wrap="square">
            <a:spAutoFit/>
          </a:bodyPr>
          <a:lstStyle/>
          <a:p>
            <a:r>
              <a:rPr lang="es-ES" sz="1200" i="1" dirty="0" smtClean="0">
                <a:solidFill>
                  <a:schemeClr val="bg1">
                    <a:lumMod val="50000"/>
                  </a:schemeClr>
                </a:solidFill>
              </a:rPr>
              <a:t>	</a:t>
            </a:r>
          </a:p>
          <a:p>
            <a:r>
              <a:rPr lang="es-ES" sz="1200" i="1" dirty="0" smtClean="0">
                <a:solidFill>
                  <a:schemeClr val="bg1">
                    <a:lumMod val="50000"/>
                  </a:schemeClr>
                </a:solidFill>
              </a:rPr>
              <a:t>V Simposio de Doctorandos de la UAH en Investigación con Tecnologías de la Información Geográfica (SITIG-UAH)</a:t>
            </a:r>
          </a:p>
        </p:txBody>
      </p:sp>
      <p:pic>
        <p:nvPicPr>
          <p:cNvPr id="25" name="Imagen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1561" y="140396"/>
            <a:ext cx="800100" cy="254720"/>
          </a:xfrm>
          <a:prstGeom prst="rect">
            <a:avLst/>
          </a:prstGeom>
        </p:spPr>
      </p:pic>
      <p:pic>
        <p:nvPicPr>
          <p:cNvPr id="28" name="Picture 4" descr="GRUPO DE INVESTIGACIÓN EN TELEDETECCIÓN AMBIENT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60226" y="112716"/>
            <a:ext cx="640004" cy="366936"/>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n 28"/>
          <p:cNvPicPr>
            <a:picLocks noChangeAspect="1"/>
          </p:cNvPicPr>
          <p:nvPr/>
        </p:nvPicPr>
        <p:blipFill rotWithShape="1">
          <a:blip r:embed="rId4" cstate="print">
            <a:extLst>
              <a:ext uri="{28A0092B-C50C-407E-A947-70E740481C1C}">
                <a14:useLocalDpi xmlns:a14="http://schemas.microsoft.com/office/drawing/2010/main" val="0"/>
              </a:ext>
            </a:extLst>
          </a:blip>
          <a:srcRect t="23687" b="20179"/>
          <a:stretch/>
        </p:blipFill>
        <p:spPr>
          <a:xfrm>
            <a:off x="9746307" y="23086"/>
            <a:ext cx="813919" cy="456566"/>
          </a:xfrm>
          <a:prstGeom prst="rect">
            <a:avLst/>
          </a:prstGeom>
        </p:spPr>
      </p:pic>
      <p:sp>
        <p:nvSpPr>
          <p:cNvPr id="30" name="CuadroTexto 29"/>
          <p:cNvSpPr txBox="1"/>
          <p:nvPr/>
        </p:nvSpPr>
        <p:spPr>
          <a:xfrm>
            <a:off x="240145" y="0"/>
            <a:ext cx="1460205" cy="27699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s-ES"/>
            </a:defPPr>
            <a:lvl1pPr algn="ctr">
              <a:defRPr sz="1200">
                <a:solidFill>
                  <a:schemeClr val="bg1">
                    <a:lumMod val="65000"/>
                  </a:schemeClr>
                </a:solidFill>
                <a:latin typeface="Arial Nova Light" panose="020B03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a:t>INTRODUCCIÓN</a:t>
            </a:r>
          </a:p>
        </p:txBody>
      </p:sp>
      <p:sp>
        <p:nvSpPr>
          <p:cNvPr id="31" name="CuadroTexto 30"/>
          <p:cNvSpPr txBox="1"/>
          <p:nvPr/>
        </p:nvSpPr>
        <p:spPr>
          <a:xfrm>
            <a:off x="1711947" y="0"/>
            <a:ext cx="1016217" cy="279915"/>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S" sz="1200" dirty="0" smtClean="0">
                <a:solidFill>
                  <a:schemeClr val="bg1">
                    <a:lumMod val="65000"/>
                  </a:schemeClr>
                </a:solidFill>
                <a:latin typeface="Arial Nova Light" panose="020B0304020202020204" pitchFamily="34" charset="0"/>
              </a:rPr>
              <a:t>OBJETIVOS</a:t>
            </a:r>
            <a:endParaRPr lang="es-ES" sz="1200" dirty="0">
              <a:solidFill>
                <a:schemeClr val="bg1">
                  <a:lumMod val="65000"/>
                </a:schemeClr>
              </a:solidFill>
              <a:latin typeface="Arial Nova Light" panose="020B0304020202020204" pitchFamily="34" charset="0"/>
            </a:endParaRPr>
          </a:p>
        </p:txBody>
      </p:sp>
      <p:sp>
        <p:nvSpPr>
          <p:cNvPr id="32" name="CuadroTexto 31"/>
          <p:cNvSpPr txBox="1"/>
          <p:nvPr/>
        </p:nvSpPr>
        <p:spPr>
          <a:xfrm>
            <a:off x="2728164" y="-3750"/>
            <a:ext cx="1401801" cy="28075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s-ES"/>
            </a:defPPr>
            <a:lvl1pPr algn="ctr">
              <a:defRPr sz="1200">
                <a:solidFill>
                  <a:schemeClr val="bg1">
                    <a:lumMod val="65000"/>
                  </a:schemeClr>
                </a:solidFill>
                <a:latin typeface="Arial Nova Light" panose="020B03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a:t>METODOLOGÍA</a:t>
            </a:r>
          </a:p>
        </p:txBody>
      </p:sp>
      <p:sp>
        <p:nvSpPr>
          <p:cNvPr id="33" name="CuadroTexto 32"/>
          <p:cNvSpPr txBox="1"/>
          <p:nvPr/>
        </p:nvSpPr>
        <p:spPr>
          <a:xfrm>
            <a:off x="4129964" y="-3751"/>
            <a:ext cx="2308935" cy="27699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s-ES"/>
            </a:defPPr>
            <a:lvl1pPr algn="ctr">
              <a:defRPr sz="1200">
                <a:solidFill>
                  <a:schemeClr val="bg1">
                    <a:lumMod val="65000"/>
                  </a:schemeClr>
                </a:solidFill>
                <a:latin typeface="Arial Nova Light" panose="020B03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a:t>RESULTADOS Y DISCUSIÓN</a:t>
            </a:r>
          </a:p>
        </p:txBody>
      </p:sp>
      <p:sp>
        <p:nvSpPr>
          <p:cNvPr id="34" name="CuadroTexto 33"/>
          <p:cNvSpPr txBox="1"/>
          <p:nvPr/>
        </p:nvSpPr>
        <p:spPr>
          <a:xfrm>
            <a:off x="6438899" y="-9243"/>
            <a:ext cx="1449869" cy="276999"/>
          </a:xfrm>
          <a:prstGeom prst="rect">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defPPr>
              <a:defRPr lang="es-ES"/>
            </a:defPPr>
            <a:lvl1pPr>
              <a:defRPr sz="1200">
                <a:solidFill>
                  <a:schemeClr val="lt1"/>
                </a:solidFill>
                <a:latin typeface="Arial Nova Light" panose="020B03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dirty="0"/>
              <a:t>CONCLUSIONES</a:t>
            </a:r>
          </a:p>
        </p:txBody>
      </p:sp>
      <p:pic>
        <p:nvPicPr>
          <p:cNvPr id="35" name="Imagen 34"/>
          <p:cNvPicPr>
            <a:picLocks noChangeAspect="1"/>
          </p:cNvPicPr>
          <p:nvPr/>
        </p:nvPicPr>
        <p:blipFill rotWithShape="1">
          <a:blip r:embed="rId5"/>
          <a:srcRect l="73443" t="21817" r="11996" b="69490"/>
          <a:stretch/>
        </p:blipFill>
        <p:spPr>
          <a:xfrm>
            <a:off x="8882042" y="128644"/>
            <a:ext cx="823600" cy="276605"/>
          </a:xfrm>
          <a:prstGeom prst="rect">
            <a:avLst/>
          </a:prstGeom>
        </p:spPr>
      </p:pic>
      <p:grpSp>
        <p:nvGrpSpPr>
          <p:cNvPr id="10" name="Grupo 9"/>
          <p:cNvGrpSpPr/>
          <p:nvPr/>
        </p:nvGrpSpPr>
        <p:grpSpPr>
          <a:xfrm>
            <a:off x="-222654" y="1414051"/>
            <a:ext cx="2613166" cy="4796250"/>
            <a:chOff x="-222654" y="1414051"/>
            <a:chExt cx="2613166" cy="4796250"/>
          </a:xfrm>
        </p:grpSpPr>
        <p:sp>
          <p:nvSpPr>
            <p:cNvPr id="3" name="Rectángulo redondeado 2"/>
            <p:cNvSpPr/>
            <p:nvPr/>
          </p:nvSpPr>
          <p:spPr>
            <a:xfrm>
              <a:off x="-222654" y="1414051"/>
              <a:ext cx="2613166" cy="4796250"/>
            </a:xfrm>
            <a:prstGeom prst="roundRect">
              <a:avLst>
                <a:gd name="adj" fmla="val 13638"/>
              </a:avLst>
            </a:prstGeom>
            <a:solidFill>
              <a:schemeClr val="accent3">
                <a:lumMod val="20000"/>
                <a:lumOff val="80000"/>
                <a:alpha val="56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p:cNvSpPr/>
            <p:nvPr/>
          </p:nvSpPr>
          <p:spPr>
            <a:xfrm>
              <a:off x="240145" y="3029929"/>
              <a:ext cx="1781907" cy="1200329"/>
            </a:xfrm>
            <a:prstGeom prst="rect">
              <a:avLst/>
            </a:prstGeom>
          </p:spPr>
          <p:txBody>
            <a:bodyPr wrap="square">
              <a:spAutoFit/>
            </a:bodyPr>
            <a:lstStyle/>
            <a:p>
              <a:r>
                <a:rPr lang="es-ES" b="1" dirty="0" smtClean="0">
                  <a:solidFill>
                    <a:schemeClr val="tx1">
                      <a:lumMod val="65000"/>
                      <a:lumOff val="35000"/>
                    </a:schemeClr>
                  </a:solidFill>
                </a:rPr>
                <a:t>La </a:t>
              </a:r>
              <a:r>
                <a:rPr lang="es-ES" b="1" dirty="0">
                  <a:solidFill>
                    <a:schemeClr val="tx1">
                      <a:lumMod val="65000"/>
                      <a:lumOff val="35000"/>
                    </a:schemeClr>
                  </a:solidFill>
                </a:rPr>
                <a:t>relación </a:t>
              </a:r>
              <a:r>
                <a:rPr lang="es-ES" sz="1400" dirty="0">
                  <a:solidFill>
                    <a:schemeClr val="tx1">
                      <a:lumMod val="65000"/>
                      <a:lumOff val="35000"/>
                    </a:schemeClr>
                  </a:solidFill>
                </a:rPr>
                <a:t>entre la diversidad de </a:t>
              </a:r>
              <a:r>
                <a:rPr lang="es-ES" b="1" dirty="0">
                  <a:solidFill>
                    <a:schemeClr val="tx1">
                      <a:lumMod val="65000"/>
                      <a:lumOff val="35000"/>
                    </a:schemeClr>
                  </a:solidFill>
                </a:rPr>
                <a:t>aves</a:t>
              </a:r>
              <a:r>
                <a:rPr lang="es-ES" sz="1400" dirty="0">
                  <a:solidFill>
                    <a:schemeClr val="tx1">
                      <a:lumMod val="65000"/>
                      <a:lumOff val="35000"/>
                    </a:schemeClr>
                  </a:solidFill>
                </a:rPr>
                <a:t> y el </a:t>
              </a:r>
              <a:r>
                <a:rPr lang="es-ES" b="1" dirty="0">
                  <a:solidFill>
                    <a:schemeClr val="tx1">
                      <a:lumMod val="65000"/>
                      <a:lumOff val="35000"/>
                    </a:schemeClr>
                  </a:solidFill>
                </a:rPr>
                <a:t>fuego</a:t>
              </a:r>
              <a:r>
                <a:rPr lang="es-ES" dirty="0">
                  <a:solidFill>
                    <a:schemeClr val="tx1">
                      <a:lumMod val="65000"/>
                      <a:lumOff val="35000"/>
                    </a:schemeClr>
                  </a:solidFill>
                </a:rPr>
                <a:t> </a:t>
              </a:r>
              <a:r>
                <a:rPr lang="es-ES" b="1" dirty="0">
                  <a:solidFill>
                    <a:schemeClr val="tx1">
                      <a:lumMod val="65000"/>
                      <a:lumOff val="35000"/>
                    </a:schemeClr>
                  </a:solidFill>
                </a:rPr>
                <a:t>varía </a:t>
              </a:r>
              <a:r>
                <a:rPr lang="es-ES" b="1" dirty="0" smtClean="0">
                  <a:solidFill>
                    <a:schemeClr val="tx1">
                      <a:lumMod val="65000"/>
                      <a:lumOff val="35000"/>
                    </a:schemeClr>
                  </a:solidFill>
                </a:rPr>
                <a:t>geográficamente</a:t>
              </a:r>
              <a:endParaRPr lang="es-ES" dirty="0"/>
            </a:p>
          </p:txBody>
        </p:sp>
      </p:grpSp>
      <p:grpSp>
        <p:nvGrpSpPr>
          <p:cNvPr id="7" name="Grupo 6"/>
          <p:cNvGrpSpPr/>
          <p:nvPr/>
        </p:nvGrpSpPr>
        <p:grpSpPr>
          <a:xfrm>
            <a:off x="2015021" y="1386887"/>
            <a:ext cx="5834815" cy="6013078"/>
            <a:chOff x="2015021" y="1386887"/>
            <a:chExt cx="5834815" cy="6013078"/>
          </a:xfrm>
        </p:grpSpPr>
        <p:sp>
          <p:nvSpPr>
            <p:cNvPr id="18" name="Rectángulo redondeado 17"/>
            <p:cNvSpPr/>
            <p:nvPr/>
          </p:nvSpPr>
          <p:spPr>
            <a:xfrm>
              <a:off x="2258899" y="1386887"/>
              <a:ext cx="2761180" cy="4773576"/>
            </a:xfrm>
            <a:prstGeom prst="roundRect">
              <a:avLst>
                <a:gd name="adj" fmla="val 8254"/>
              </a:avLst>
            </a:prstGeom>
            <a:solidFill>
              <a:schemeClr val="accent3">
                <a:lumMod val="40000"/>
                <a:lumOff val="60000"/>
                <a:alpha val="48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9" name="Imagen 18"/>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Lst>
            </a:blip>
            <a:srcRect l="27250" t="14652" r="24999" b="43570"/>
            <a:stretch/>
          </p:blipFill>
          <p:spPr>
            <a:xfrm>
              <a:off x="2015021" y="2204941"/>
              <a:ext cx="2890061" cy="1373427"/>
            </a:xfrm>
            <a:prstGeom prst="rect">
              <a:avLst/>
            </a:prstGeom>
            <a:scene3d>
              <a:camera prst="perspectiveLeft"/>
              <a:lightRig rig="threePt" dir="t"/>
            </a:scene3d>
          </p:spPr>
        </p:pic>
        <p:pic>
          <p:nvPicPr>
            <p:cNvPr id="20" name="Imagen 19"/>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40000"/>
                      </a14:imgEffect>
                    </a14:imgLayer>
                  </a14:imgProps>
                </a:ext>
              </a:extLst>
            </a:blip>
            <a:srcRect l="27250" t="14593" r="25000" b="42296"/>
            <a:stretch/>
          </p:blipFill>
          <p:spPr>
            <a:xfrm>
              <a:off x="2022052" y="4168373"/>
              <a:ext cx="2840709" cy="1465483"/>
            </a:xfrm>
            <a:prstGeom prst="rect">
              <a:avLst/>
            </a:prstGeom>
            <a:scene3d>
              <a:camera prst="perspectiveLeft"/>
              <a:lightRig rig="threePt" dir="t"/>
            </a:scene3d>
          </p:spPr>
        </p:pic>
        <p:graphicFrame>
          <p:nvGraphicFramePr>
            <p:cNvPr id="22" name="Gráfico 21"/>
            <p:cNvGraphicFramePr>
              <a:graphicFrameLocks/>
            </p:cNvGraphicFramePr>
            <p:nvPr>
              <p:extLst>
                <p:ext uri="{D42A27DB-BD31-4B8C-83A1-F6EECF244321}">
                  <p14:modId xmlns:p14="http://schemas.microsoft.com/office/powerpoint/2010/main" val="1574255503"/>
                </p:ext>
              </p:extLst>
            </p:nvPr>
          </p:nvGraphicFramePr>
          <p:xfrm>
            <a:off x="3287361" y="2604278"/>
            <a:ext cx="4562475" cy="2714625"/>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3" name="Gráfico 22"/>
            <p:cNvGraphicFramePr>
              <a:graphicFrameLocks/>
            </p:cNvGraphicFramePr>
            <p:nvPr>
              <p:extLst>
                <p:ext uri="{D42A27DB-BD31-4B8C-83A1-F6EECF244321}">
                  <p14:modId xmlns:p14="http://schemas.microsoft.com/office/powerpoint/2010/main" val="914471714"/>
                </p:ext>
              </p:extLst>
            </p:nvPr>
          </p:nvGraphicFramePr>
          <p:xfrm>
            <a:off x="3211886" y="4685340"/>
            <a:ext cx="4562475" cy="2714625"/>
          </p:xfrm>
          <a:graphic>
            <a:graphicData uri="http://schemas.openxmlformats.org/drawingml/2006/chart">
              <c:chart xmlns:c="http://schemas.openxmlformats.org/drawingml/2006/chart" xmlns:r="http://schemas.openxmlformats.org/officeDocument/2006/relationships" r:id="rId11"/>
            </a:graphicData>
          </a:graphic>
        </p:graphicFrame>
        <p:sp>
          <p:nvSpPr>
            <p:cNvPr id="9" name="Rectángulo 8"/>
            <p:cNvSpPr/>
            <p:nvPr/>
          </p:nvSpPr>
          <p:spPr>
            <a:xfrm>
              <a:off x="3147875" y="1613543"/>
              <a:ext cx="1114841" cy="369332"/>
            </a:xfrm>
            <a:prstGeom prst="rect">
              <a:avLst/>
            </a:prstGeom>
          </p:spPr>
          <p:txBody>
            <a:bodyPr wrap="square">
              <a:spAutoFit/>
            </a:bodyPr>
            <a:lstStyle/>
            <a:p>
              <a:r>
                <a:rPr lang="es-ES" b="1" dirty="0" smtClean="0">
                  <a:solidFill>
                    <a:srgbClr val="FF0000"/>
                  </a:solidFill>
                </a:rPr>
                <a:t>Positiva</a:t>
              </a:r>
              <a:endParaRPr lang="es-ES" sz="1600" dirty="0">
                <a:solidFill>
                  <a:srgbClr val="FF0000"/>
                </a:solidFill>
              </a:endParaRPr>
            </a:p>
          </p:txBody>
        </p:sp>
      </p:grpSp>
      <p:grpSp>
        <p:nvGrpSpPr>
          <p:cNvPr id="11" name="Grupo 10"/>
          <p:cNvGrpSpPr/>
          <p:nvPr/>
        </p:nvGrpSpPr>
        <p:grpSpPr>
          <a:xfrm>
            <a:off x="5661599" y="1414051"/>
            <a:ext cx="6006438" cy="5991106"/>
            <a:chOff x="5661599" y="1414051"/>
            <a:chExt cx="6006438" cy="5991106"/>
          </a:xfrm>
        </p:grpSpPr>
        <p:pic>
          <p:nvPicPr>
            <p:cNvPr id="36" name="Imagen 35"/>
            <p:cNvPicPr>
              <a:picLocks noChangeAspect="1"/>
            </p:cNvPicPr>
            <p:nvPr/>
          </p:nvPicPr>
          <p:blipFill rotWithShape="1">
            <a:blip r:embed="rId12">
              <a:extLst>
                <a:ext uri="{BEBA8EAE-BF5A-486C-A8C5-ECC9F3942E4B}">
                  <a14:imgProps xmlns:a14="http://schemas.microsoft.com/office/drawing/2010/main">
                    <a14:imgLayer r:embed="rId13">
                      <a14:imgEffect>
                        <a14:brightnessContrast contrast="-40000"/>
                      </a14:imgEffect>
                    </a14:imgLayer>
                  </a14:imgProps>
                </a:ext>
              </a:extLst>
            </a:blip>
            <a:srcRect l="27333" t="14594" r="25000" b="42591"/>
            <a:stretch/>
          </p:blipFill>
          <p:spPr>
            <a:xfrm>
              <a:off x="6051625" y="4168373"/>
              <a:ext cx="2661323" cy="1396508"/>
            </a:xfrm>
            <a:prstGeom prst="rect">
              <a:avLst/>
            </a:prstGeom>
            <a:scene3d>
              <a:camera prst="perspectiveLeft"/>
              <a:lightRig rig="threePt" dir="t"/>
            </a:scene3d>
          </p:spPr>
        </p:pic>
        <p:sp>
          <p:nvSpPr>
            <p:cNvPr id="24" name="Rectángulo redondeado 23"/>
            <p:cNvSpPr/>
            <p:nvPr/>
          </p:nvSpPr>
          <p:spPr>
            <a:xfrm>
              <a:off x="5661599" y="1414051"/>
              <a:ext cx="2808512" cy="4942741"/>
            </a:xfrm>
            <a:prstGeom prst="roundRect">
              <a:avLst>
                <a:gd name="adj" fmla="val 8254"/>
              </a:avLst>
            </a:prstGeom>
            <a:solidFill>
              <a:schemeClr val="accent3">
                <a:lumMod val="60000"/>
                <a:lumOff val="40000"/>
                <a:alpha val="30000"/>
              </a:scheme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38" name="Gráfico 37"/>
            <p:cNvGraphicFramePr>
              <a:graphicFrameLocks/>
            </p:cNvGraphicFramePr>
            <p:nvPr>
              <p:extLst>
                <p:ext uri="{D42A27DB-BD31-4B8C-83A1-F6EECF244321}">
                  <p14:modId xmlns:p14="http://schemas.microsoft.com/office/powerpoint/2010/main" val="377417421"/>
                </p:ext>
              </p:extLst>
            </p:nvPr>
          </p:nvGraphicFramePr>
          <p:xfrm>
            <a:off x="7107467" y="4690532"/>
            <a:ext cx="4560570" cy="2714625"/>
          </p:xfrm>
          <a:graphic>
            <a:graphicData uri="http://schemas.openxmlformats.org/drawingml/2006/chart">
              <c:chart xmlns:c="http://schemas.openxmlformats.org/drawingml/2006/chart" xmlns:r="http://schemas.openxmlformats.org/officeDocument/2006/relationships" r:id="rId14"/>
            </a:graphicData>
          </a:graphic>
        </p:graphicFrame>
        <p:pic>
          <p:nvPicPr>
            <p:cNvPr id="26" name="Imagen 25"/>
            <p:cNvPicPr>
              <a:picLocks noChangeAspect="1"/>
            </p:cNvPicPr>
            <p:nvPr/>
          </p:nvPicPr>
          <p:blipFill rotWithShape="1">
            <a:blip r:embed="rId15">
              <a:extLst>
                <a:ext uri="{BEBA8EAE-BF5A-486C-A8C5-ECC9F3942E4B}">
                  <a14:imgProps xmlns:a14="http://schemas.microsoft.com/office/drawing/2010/main">
                    <a14:imgLayer r:embed="rId16">
                      <a14:imgEffect>
                        <a14:brightnessContrast contrast="-40000"/>
                      </a14:imgEffect>
                    </a14:imgLayer>
                  </a14:imgProps>
                </a:ext>
              </a:extLst>
            </a:blip>
            <a:srcRect l="27250" t="15037" r="24917" b="41556"/>
            <a:stretch/>
          </p:blipFill>
          <p:spPr>
            <a:xfrm>
              <a:off x="6001397" y="2142540"/>
              <a:ext cx="2627625" cy="1385990"/>
            </a:xfrm>
            <a:prstGeom prst="rect">
              <a:avLst/>
            </a:prstGeom>
            <a:scene3d>
              <a:camera prst="perspectiveLeft"/>
              <a:lightRig rig="threePt" dir="t"/>
            </a:scene3d>
          </p:spPr>
        </p:pic>
        <p:graphicFrame>
          <p:nvGraphicFramePr>
            <p:cNvPr id="37" name="Gráfico 36"/>
            <p:cNvGraphicFramePr>
              <a:graphicFrameLocks/>
            </p:cNvGraphicFramePr>
            <p:nvPr>
              <p:extLst>
                <p:ext uri="{D42A27DB-BD31-4B8C-83A1-F6EECF244321}">
                  <p14:modId xmlns:p14="http://schemas.microsoft.com/office/powerpoint/2010/main" val="2163454817"/>
                </p:ext>
              </p:extLst>
            </p:nvPr>
          </p:nvGraphicFramePr>
          <p:xfrm>
            <a:off x="7078856" y="2617233"/>
            <a:ext cx="4560570" cy="2714625"/>
          </p:xfrm>
          <a:graphic>
            <a:graphicData uri="http://schemas.openxmlformats.org/drawingml/2006/chart">
              <c:chart xmlns:c="http://schemas.openxmlformats.org/drawingml/2006/chart" xmlns:r="http://schemas.openxmlformats.org/officeDocument/2006/relationships" r:id="rId17"/>
            </a:graphicData>
          </a:graphic>
        </p:graphicFrame>
        <p:sp>
          <p:nvSpPr>
            <p:cNvPr id="41" name="Rectángulo 40"/>
            <p:cNvSpPr/>
            <p:nvPr/>
          </p:nvSpPr>
          <p:spPr>
            <a:xfrm>
              <a:off x="6508434" y="1561032"/>
              <a:ext cx="1114841" cy="369332"/>
            </a:xfrm>
            <a:prstGeom prst="rect">
              <a:avLst/>
            </a:prstGeom>
          </p:spPr>
          <p:txBody>
            <a:bodyPr wrap="square">
              <a:spAutoFit/>
            </a:bodyPr>
            <a:lstStyle/>
            <a:p>
              <a:r>
                <a:rPr lang="es-ES" b="1" dirty="0" smtClean="0">
                  <a:solidFill>
                    <a:schemeClr val="accent4"/>
                  </a:solidFill>
                </a:rPr>
                <a:t>Negativa</a:t>
              </a:r>
              <a:endParaRPr lang="es-ES" sz="1600" dirty="0">
                <a:solidFill>
                  <a:schemeClr val="accent4"/>
                </a:solidFill>
              </a:endParaRPr>
            </a:p>
          </p:txBody>
        </p:sp>
        <p:sp>
          <p:nvSpPr>
            <p:cNvPr id="42" name="Rectángulo 41"/>
            <p:cNvSpPr/>
            <p:nvPr/>
          </p:nvSpPr>
          <p:spPr>
            <a:xfrm>
              <a:off x="6852225" y="5677114"/>
              <a:ext cx="1114841" cy="369332"/>
            </a:xfrm>
            <a:prstGeom prst="rect">
              <a:avLst/>
            </a:prstGeom>
          </p:spPr>
          <p:txBody>
            <a:bodyPr wrap="square">
              <a:spAutoFit/>
            </a:bodyPr>
            <a:lstStyle/>
            <a:p>
              <a:r>
                <a:rPr lang="es-ES" b="1" dirty="0" smtClean="0">
                  <a:solidFill>
                    <a:schemeClr val="bg2">
                      <a:lumMod val="50000"/>
                    </a:schemeClr>
                  </a:solidFill>
                </a:rPr>
                <a:t>????</a:t>
              </a:r>
              <a:endParaRPr lang="es-ES" sz="1600" dirty="0">
                <a:solidFill>
                  <a:schemeClr val="bg2">
                    <a:lumMod val="50000"/>
                  </a:schemeClr>
                </a:solidFill>
              </a:endParaRPr>
            </a:p>
          </p:txBody>
        </p:sp>
      </p:grpSp>
      <p:grpSp>
        <p:nvGrpSpPr>
          <p:cNvPr id="15" name="Grupo 14"/>
          <p:cNvGrpSpPr/>
          <p:nvPr/>
        </p:nvGrpSpPr>
        <p:grpSpPr>
          <a:xfrm>
            <a:off x="9649373" y="1490219"/>
            <a:ext cx="2808512" cy="4942741"/>
            <a:chOff x="9649373" y="1490219"/>
            <a:chExt cx="2808512" cy="4942741"/>
          </a:xfrm>
        </p:grpSpPr>
        <p:sp>
          <p:nvSpPr>
            <p:cNvPr id="39" name="Rectángulo redondeado 38"/>
            <p:cNvSpPr/>
            <p:nvPr/>
          </p:nvSpPr>
          <p:spPr>
            <a:xfrm>
              <a:off x="9649373" y="1490219"/>
              <a:ext cx="2808512" cy="4942741"/>
            </a:xfrm>
            <a:prstGeom prst="roundRect">
              <a:avLst>
                <a:gd name="adj" fmla="val 8254"/>
              </a:avLst>
            </a:prstGeom>
            <a:solidFill>
              <a:srgbClr val="90D4E4">
                <a:alpha val="59000"/>
              </a:srgbClr>
            </a:solidFill>
            <a:ln>
              <a:noFill/>
            </a:ln>
            <a:scene3d>
              <a:camera prst="isometricOffAxis1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407032" y="3339581"/>
              <a:ext cx="1255405" cy="945189"/>
            </a:xfrm>
            <a:prstGeom prst="rect">
              <a:avLst/>
            </a:prstGeom>
          </p:spPr>
        </p:pic>
        <p:sp>
          <p:nvSpPr>
            <p:cNvPr id="43" name="Rectángulo 42"/>
            <p:cNvSpPr/>
            <p:nvPr/>
          </p:nvSpPr>
          <p:spPr>
            <a:xfrm>
              <a:off x="10450999" y="2658013"/>
              <a:ext cx="1891196" cy="2308324"/>
            </a:xfrm>
            <a:prstGeom prst="rect">
              <a:avLst/>
            </a:prstGeom>
          </p:spPr>
          <p:txBody>
            <a:bodyPr wrap="square">
              <a:spAutoFit/>
            </a:bodyPr>
            <a:lstStyle/>
            <a:p>
              <a:r>
                <a:rPr lang="es-ES" b="1" dirty="0" smtClean="0">
                  <a:solidFill>
                    <a:schemeClr val="tx1">
                      <a:lumMod val="65000"/>
                      <a:lumOff val="35000"/>
                    </a:schemeClr>
                  </a:solidFill>
                </a:rPr>
                <a:t>Vulnerabilidad</a:t>
              </a:r>
            </a:p>
            <a:p>
              <a:endParaRPr lang="es-ES" b="1" dirty="0">
                <a:solidFill>
                  <a:schemeClr val="tx1">
                    <a:lumMod val="65000"/>
                    <a:lumOff val="35000"/>
                  </a:schemeClr>
                </a:solidFill>
              </a:endParaRPr>
            </a:p>
            <a:p>
              <a:endParaRPr lang="es-ES" b="1" dirty="0" smtClean="0">
                <a:solidFill>
                  <a:schemeClr val="tx1">
                    <a:lumMod val="65000"/>
                    <a:lumOff val="35000"/>
                  </a:schemeClr>
                </a:solidFill>
              </a:endParaRPr>
            </a:p>
            <a:p>
              <a:endParaRPr lang="es-ES" b="1" dirty="0">
                <a:solidFill>
                  <a:schemeClr val="tx1">
                    <a:lumMod val="65000"/>
                    <a:lumOff val="35000"/>
                  </a:schemeClr>
                </a:solidFill>
              </a:endParaRPr>
            </a:p>
            <a:p>
              <a:endParaRPr lang="es-ES" b="1" dirty="0" smtClean="0">
                <a:solidFill>
                  <a:schemeClr val="tx1">
                    <a:lumMod val="65000"/>
                    <a:lumOff val="35000"/>
                  </a:schemeClr>
                </a:solidFill>
              </a:endParaRPr>
            </a:p>
            <a:p>
              <a:endParaRPr lang="es-ES" b="1" dirty="0">
                <a:solidFill>
                  <a:schemeClr val="tx1">
                    <a:lumMod val="65000"/>
                    <a:lumOff val="35000"/>
                  </a:schemeClr>
                </a:solidFill>
              </a:endParaRPr>
            </a:p>
            <a:p>
              <a:endParaRPr lang="es-ES" b="1" dirty="0" smtClean="0">
                <a:solidFill>
                  <a:schemeClr val="tx1">
                    <a:lumMod val="65000"/>
                    <a:lumOff val="35000"/>
                  </a:schemeClr>
                </a:solidFill>
              </a:endParaRPr>
            </a:p>
            <a:p>
              <a:r>
                <a:rPr lang="es-ES" b="1" dirty="0" smtClean="0">
                  <a:solidFill>
                    <a:schemeClr val="tx1">
                      <a:lumMod val="65000"/>
                      <a:lumOff val="35000"/>
                    </a:schemeClr>
                  </a:solidFill>
                </a:rPr>
                <a:t>Gestión</a:t>
              </a:r>
              <a:endParaRPr lang="es-ES" dirty="0"/>
            </a:p>
          </p:txBody>
        </p:sp>
      </p:grpSp>
    </p:spTree>
    <p:extLst>
      <p:ext uri="{BB962C8B-B14F-4D97-AF65-F5344CB8AC3E}">
        <p14:creationId xmlns:p14="http://schemas.microsoft.com/office/powerpoint/2010/main" val="31658919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12775" y="2198969"/>
            <a:ext cx="10515600" cy="1325563"/>
          </a:xfrm>
        </p:spPr>
        <p:txBody>
          <a:bodyPr>
            <a:normAutofit/>
          </a:bodyPr>
          <a:lstStyle/>
          <a:p>
            <a:r>
              <a:rPr lang="en-GB" b="1" i="1" dirty="0" smtClean="0"/>
              <a:t>¡</a:t>
            </a:r>
            <a:r>
              <a:rPr lang="en-GB" b="1" i="1" dirty="0" err="1" smtClean="0"/>
              <a:t>Muchas</a:t>
            </a:r>
            <a:r>
              <a:rPr lang="en-GB" b="1" i="1" dirty="0" smtClean="0"/>
              <a:t> </a:t>
            </a:r>
            <a:r>
              <a:rPr lang="en-GB" b="1" i="1" dirty="0" err="1" smtClean="0"/>
              <a:t>gracias</a:t>
            </a:r>
            <a:r>
              <a:rPr lang="en-GB" b="1" i="1" dirty="0" smtClean="0"/>
              <a:t>!</a:t>
            </a:r>
            <a:endParaRPr lang="es-ES" i="1" dirty="0"/>
          </a:p>
        </p:txBody>
      </p:sp>
      <p:pic>
        <p:nvPicPr>
          <p:cNvPr id="14" name="Imagen 13"/>
          <p:cNvPicPr>
            <a:picLocks noChangeAspect="1"/>
          </p:cNvPicPr>
          <p:nvPr/>
        </p:nvPicPr>
        <p:blipFill>
          <a:blip r:embed="rId4">
            <a:extLst>
              <a:ext uri="{BEBA8EAE-BF5A-486C-A8C5-ECC9F3942E4B}">
                <a14:imgProps xmlns:a14="http://schemas.microsoft.com/office/drawing/2010/main">
                  <a14:imgLayer r:embed="rId5">
                    <a14:imgEffect>
                      <a14:backgroundRemoval t="7813" b="89941" l="9961" r="89941">
                        <a14:foregroundMark x1="58887" y1="16211" x2="54102" y2="16602"/>
                        <a14:foregroundMark x1="53223" y1="20215" x2="53223" y2="20215"/>
                        <a14:foregroundMark x1="54395" y1="16797" x2="52832" y2="20020"/>
                        <a14:foregroundMark x1="52832" y1="20020" x2="55664" y2="22461"/>
                        <a14:foregroundMark x1="55664" y1="22363" x2="57129" y2="22266"/>
                        <a14:foregroundMark x1="58105" y1="22266" x2="58984" y2="21973"/>
                        <a14:foregroundMark x1="60156" y1="21484" x2="60449" y2="20605"/>
                        <a14:foregroundMark x1="60840" y1="19727" x2="60840" y2="19043"/>
                        <a14:foregroundMark x1="60742" y1="18262" x2="60156" y2="17773"/>
                        <a14:foregroundMark x1="59473" y1="16699" x2="59473" y2="16699"/>
                        <a14:foregroundMark x1="58496" y1="16602" x2="58496" y2="16602"/>
                        <a14:foregroundMark x1="57227" y1="14844" x2="57227" y2="14844"/>
                        <a14:foregroundMark x1="56543" y1="15234" x2="55566" y2="15430"/>
                        <a14:foregroundMark x1="54102" y1="16602" x2="52832" y2="16895"/>
                        <a14:foregroundMark x1="50391" y1="17773" x2="48828" y2="18945"/>
                        <a14:foregroundMark x1="48633" y1="19434" x2="48242" y2="20898"/>
                        <a14:foregroundMark x1="48730" y1="23633" x2="48730" y2="24707"/>
                        <a14:foregroundMark x1="48633" y1="26465" x2="48535" y2="28125"/>
                        <a14:foregroundMark x1="48828" y1="30273" x2="48828" y2="32715"/>
                        <a14:foregroundMark x1="49219" y1="34863" x2="49023" y2="36719"/>
                        <a14:foregroundMark x1="49023" y1="39258" x2="49023" y2="40918"/>
                        <a14:foregroundMark x1="49219" y1="42480" x2="49219" y2="43750"/>
                        <a14:foregroundMark x1="49414" y1="45215" x2="49902" y2="47559"/>
                        <a14:foregroundMark x1="50098" y1="48828" x2="50098" y2="49805"/>
                        <a14:foregroundMark x1="50098" y1="49805" x2="52051" y2="50488"/>
                        <a14:foregroundMark x1="55078" y1="50488" x2="56250" y2="50879"/>
                        <a14:foregroundMark x1="58496" y1="51270" x2="60449" y2="51367"/>
                        <a14:foregroundMark x1="61719" y1="51172" x2="65137" y2="51172"/>
                        <a14:foregroundMark x1="67969" y1="51172" x2="70215" y2="50977"/>
                        <a14:foregroundMark x1="71191" y1="50977" x2="73535" y2="50977"/>
                        <a14:foregroundMark x1="77051" y1="50977" x2="78516" y2="50586"/>
                        <a14:foregroundMark x1="79102" y1="50488" x2="81250" y2="50488"/>
                        <a14:foregroundMark x1="82617" y1="50488" x2="83105" y2="50293"/>
                        <a14:foregroundMark x1="83789" y1="50098" x2="83789" y2="50098"/>
                        <a14:foregroundMark x1="84180" y1="49902" x2="84570" y2="49414"/>
                        <a14:foregroundMark x1="84961" y1="48633" x2="84766" y2="46582"/>
                        <a14:foregroundMark x1="84473" y1="44922" x2="84277" y2="42285"/>
                        <a14:foregroundMark x1="84277" y1="40723" x2="83594" y2="38672"/>
                        <a14:foregroundMark x1="82715" y1="36816" x2="82617" y2="35156"/>
                        <a14:foregroundMark x1="81543" y1="31348" x2="80566" y2="29395"/>
                        <a14:foregroundMark x1="78223" y1="26953" x2="77734" y2="26172"/>
                        <a14:foregroundMark x1="75684" y1="24805" x2="75195" y2="24121"/>
                        <a14:foregroundMark x1="73047" y1="21973" x2="71875" y2="21484"/>
                        <a14:foregroundMark x1="68848" y1="19922" x2="68164" y2="18945"/>
                        <a14:foregroundMark x1="64258" y1="16406" x2="63672" y2="16211"/>
                        <a14:foregroundMark x1="60645" y1="15918" x2="60254" y2="16016"/>
                        <a14:foregroundMark x1="59375" y1="16016" x2="59375" y2="16016"/>
                        <a14:foregroundMark x1="56152" y1="15723" x2="56152" y2="15723"/>
                        <a14:foregroundMark x1="54883" y1="15918" x2="54590" y2="16016"/>
                        <a14:foregroundMark x1="52734" y1="16016" x2="52344" y2="16016"/>
                        <a14:foregroundMark x1="51172" y1="16016" x2="50684" y2="16309"/>
                        <a14:foregroundMark x1="50586" y1="16602" x2="50586" y2="16602"/>
                        <a14:foregroundMark x1="50195" y1="16895" x2="50000" y2="17285"/>
                        <a14:foregroundMark x1="49707" y1="17676" x2="49414" y2="18164"/>
                        <a14:foregroundMark x1="49023" y1="18555" x2="49023" y2="18555"/>
                        <a14:foregroundMark x1="48633" y1="20117" x2="48633" y2="20898"/>
                        <a14:foregroundMark x1="48730" y1="21484" x2="48730" y2="21484"/>
                        <a14:foregroundMark x1="48730" y1="22266" x2="48730" y2="23145"/>
                        <a14:foregroundMark x1="48730" y1="23828" x2="48730" y2="24707"/>
                        <a14:foregroundMark x1="48730" y1="25586" x2="48828" y2="26758"/>
                        <a14:foregroundMark x1="48828" y1="28125" x2="48828" y2="29297"/>
                        <a14:foregroundMark x1="48828" y1="31250" x2="48828" y2="32227"/>
                        <a14:foregroundMark x1="48828" y1="34570" x2="48828" y2="36328"/>
                        <a14:foregroundMark x1="48828" y1="36914" x2="48828" y2="37891"/>
                        <a14:foregroundMark x1="49219" y1="40039" x2="49219" y2="41211"/>
                        <a14:foregroundMark x1="49414" y1="42480" x2="49609" y2="44336"/>
                        <a14:foregroundMark x1="50098" y1="45898" x2="50195" y2="48438"/>
                        <a14:foregroundMark x1="50195" y1="48926" x2="50195" y2="49316"/>
                        <a14:foregroundMark x1="50195" y1="49609" x2="50195" y2="50000"/>
                        <a14:foregroundMark x1="50195" y1="50000" x2="50195" y2="50000"/>
                        <a14:foregroundMark x1="50195" y1="50391" x2="50488" y2="51660"/>
                        <a14:foregroundMark x1="50488" y1="51758" x2="50879" y2="52148"/>
                        <a14:foregroundMark x1="54297" y1="51758" x2="59766" y2="52148"/>
                        <a14:foregroundMark x1="62109" y1="52441" x2="65137" y2="52344"/>
                        <a14:foregroundMark x1="66797" y1="52246" x2="70996" y2="52246"/>
                        <a14:foregroundMark x1="74219" y1="52441" x2="75781" y2="52637"/>
                        <a14:foregroundMark x1="76367" y1="52637" x2="78516" y2="52637"/>
                        <a14:foregroundMark x1="80859" y1="52246" x2="83691" y2="51953"/>
                        <a14:foregroundMark x1="84570" y1="51758" x2="86035" y2="50098"/>
                        <a14:foregroundMark x1="87109" y1="48535" x2="87402" y2="46582"/>
                        <a14:foregroundMark x1="86426" y1="45605" x2="85156" y2="42871"/>
                        <a14:foregroundMark x1="84277" y1="40723" x2="82813" y2="37305"/>
                        <a14:foregroundMark x1="81934" y1="35547" x2="79492" y2="31543"/>
                        <a14:foregroundMark x1="78223" y1="29102" x2="77246" y2="27051"/>
                        <a14:foregroundMark x1="76855" y1="26465" x2="75879" y2="25781"/>
                        <a14:foregroundMark x1="74023" y1="25195" x2="73535" y2="24609"/>
                        <a14:foregroundMark x1="71973" y1="23242" x2="68652" y2="20996"/>
                        <a14:foregroundMark x1="65820" y1="19727" x2="62695" y2="18164"/>
                        <a14:foregroundMark x1="60742" y1="17676" x2="58105" y2="17090"/>
                        <a14:foregroundMark x1="53223" y1="16016" x2="52246" y2="15820"/>
                        <a14:foregroundMark x1="51563" y1="15820" x2="50195" y2="15820"/>
                        <a14:foregroundMark x1="49512" y1="15918" x2="49023" y2="16309"/>
                        <a14:foregroundMark x1="48535" y1="17188" x2="48535" y2="17188"/>
                        <a14:foregroundMark x1="48535" y1="18457" x2="48535" y2="18457"/>
                        <a14:foregroundMark x1="49023" y1="18457" x2="49023" y2="18457"/>
                        <a14:foregroundMark x1="49023" y1="18457" x2="49023" y2="18457"/>
                        <a14:foregroundMark x1="54395" y1="37305" x2="54395" y2="37305"/>
                        <a14:foregroundMark x1="54395" y1="31836" x2="54395" y2="31836"/>
                        <a14:foregroundMark x1="53711" y1="31836" x2="53711" y2="31836"/>
                        <a14:foregroundMark x1="53809" y1="31152" x2="53809" y2="31152"/>
                        <a14:foregroundMark x1="54199" y1="30371" x2="54199" y2="30371"/>
                        <a14:foregroundMark x1="63965" y1="34863" x2="63965" y2="34863"/>
                        <a14:foregroundMark x1="66699" y1="42090" x2="66699" y2="42090"/>
                        <a14:foregroundMark x1="66797" y1="42969" x2="66797" y2="42969"/>
                        <a14:foregroundMark x1="66797" y1="43945" x2="66113" y2="44336"/>
                        <a14:foregroundMark x1="65625" y1="44727" x2="65625" y2="44727"/>
                        <a14:foregroundMark x1="64648" y1="47949" x2="64648" y2="47949"/>
                        <a14:foregroundMark x1="77051" y1="43066" x2="77051" y2="43066"/>
                        <a14:foregroundMark x1="77539" y1="41406" x2="77637" y2="41016"/>
                        <a14:foregroundMark x1="78418" y1="40234" x2="78418" y2="40234"/>
                        <a14:foregroundMark x1="78613" y1="38574" x2="78613" y2="38574"/>
                        <a14:foregroundMark x1="77246" y1="40039" x2="76855" y2="40234"/>
                        <a14:foregroundMark x1="73535" y1="42480" x2="73535" y2="42480"/>
                        <a14:foregroundMark x1="77148" y1="39551" x2="77148" y2="39551"/>
                        <a14:foregroundMark x1="74707" y1="42578" x2="74707" y2="42578"/>
                        <a14:foregroundMark x1="74707" y1="42969" x2="75000" y2="43457"/>
                        <a14:foregroundMark x1="75195" y1="43457" x2="75195" y2="43848"/>
                        <a14:foregroundMark x1="74414" y1="44629" x2="74414" y2="44629"/>
                        <a14:foregroundMark x1="80078" y1="39258" x2="80078" y2="39258"/>
                        <a14:foregroundMark x1="80469" y1="39063" x2="80566" y2="38672"/>
                        <a14:foregroundMark x1="80859" y1="38086" x2="80859" y2="38086"/>
                        <a14:foregroundMark x1="79883" y1="36523" x2="79395" y2="36230"/>
                        <a14:foregroundMark x1="78516" y1="35156" x2="78223" y2="34668"/>
                        <a14:foregroundMark x1="77148" y1="30762" x2="76855" y2="30176"/>
                        <a14:foregroundMark x1="76074" y1="29004" x2="75293" y2="27637"/>
                        <a14:foregroundMark x1="75293" y1="27441" x2="74316" y2="27344"/>
                        <a14:foregroundMark x1="73438" y1="26953" x2="72656" y2="26758"/>
                        <a14:foregroundMark x1="72559" y1="26563" x2="71973" y2="26465"/>
                        <a14:foregroundMark x1="71484" y1="30859" x2="71484" y2="31348"/>
                        <a14:foregroundMark x1="71484" y1="31543" x2="71484" y2="31543"/>
                        <a14:foregroundMark x1="70117" y1="32129" x2="69336" y2="32324"/>
                        <a14:foregroundMark x1="69336" y1="32324" x2="69336" y2="32324"/>
                        <a14:foregroundMark x1="68457" y1="26074" x2="68457" y2="27148"/>
                        <a14:foregroundMark x1="69336" y1="25684" x2="69336" y2="25293"/>
                        <a14:foregroundMark x1="69629" y1="23926" x2="69629" y2="23926"/>
                        <a14:foregroundMark x1="68457" y1="23633" x2="68457" y2="23633"/>
                        <a14:foregroundMark x1="64453" y1="29297" x2="63672" y2="29980"/>
                        <a14:foregroundMark x1="61621" y1="30957" x2="60254" y2="32617"/>
                        <a14:foregroundMark x1="60156" y1="32617" x2="59473" y2="31836"/>
                        <a14:foregroundMark x1="59082" y1="30664" x2="59277" y2="29004"/>
                        <a14:foregroundMark x1="59375" y1="28516" x2="60840" y2="28320"/>
                        <a14:foregroundMark x1="62109" y1="28125" x2="62988" y2="27832"/>
                        <a14:foregroundMark x1="63281" y1="27637" x2="63477" y2="26953"/>
                        <a14:foregroundMark x1="63477" y1="26758" x2="63477" y2="26465"/>
                        <a14:foregroundMark x1="63086" y1="25781" x2="62793" y2="25293"/>
                        <a14:foregroundMark x1="62793" y1="25000" x2="63086" y2="24414"/>
                        <a14:foregroundMark x1="63965" y1="24414" x2="64551" y2="24121"/>
                        <a14:foregroundMark x1="64648" y1="23926" x2="64648" y2="23926"/>
                        <a14:foregroundMark x1="64648" y1="23730" x2="64258" y2="23145"/>
                        <a14:foregroundMark x1="63672" y1="22754" x2="62500" y2="22754"/>
                        <a14:foregroundMark x1="60645" y1="22949" x2="60645" y2="22949"/>
                        <a14:foregroundMark x1="59473" y1="23340" x2="57617" y2="23145"/>
                        <a14:foregroundMark x1="56543" y1="22754" x2="55762" y2="22754"/>
                        <a14:foregroundMark x1="55176" y1="23145" x2="54395" y2="23633"/>
                        <a14:foregroundMark x1="53613" y1="24316" x2="52441" y2="24414"/>
                        <a14:foregroundMark x1="51855" y1="24414" x2="51465" y2="24414"/>
                        <a14:foregroundMark x1="50684" y1="22852" x2="50879" y2="21875"/>
                        <a14:foregroundMark x1="52246" y1="22363" x2="56445" y2="24316"/>
                        <a14:foregroundMark x1="57617" y1="25195" x2="57617" y2="25195"/>
                        <a14:foregroundMark x1="58105" y1="25488" x2="52441" y2="24414"/>
                        <a14:foregroundMark x1="52441" y1="24414" x2="52441" y2="24414"/>
                        <a14:foregroundMark x1="51953" y1="24121" x2="54199" y2="25098"/>
                        <a14:foregroundMark x1="58008" y1="26074" x2="58008" y2="26074"/>
                        <a14:foregroundMark x1="58105" y1="26074" x2="58398" y2="26465"/>
                        <a14:foregroundMark x1="55176" y1="25781" x2="53711" y2="25781"/>
                        <a14:foregroundMark x1="52344" y1="25293" x2="52344" y2="25293"/>
                        <a14:foregroundMark x1="56738" y1="25586" x2="57520" y2="25586"/>
                        <a14:foregroundMark x1="57617" y1="26074" x2="58008" y2="27344"/>
                        <a14:foregroundMark x1="58008" y1="27930" x2="58008" y2="27930"/>
                        <a14:foregroundMark x1="57227" y1="28125" x2="54395" y2="28125"/>
                        <a14:foregroundMark x1="52441" y1="27637" x2="52441" y2="26563"/>
                        <a14:foregroundMark x1="52441" y1="26172" x2="52930" y2="26758"/>
                        <a14:foregroundMark x1="54199" y1="27930" x2="56738" y2="28906"/>
                        <a14:foregroundMark x1="58105" y1="29297" x2="59961" y2="29980"/>
                        <a14:foregroundMark x1="60156" y1="29980" x2="57910" y2="29492"/>
                        <a14:foregroundMark x1="55273" y1="28906" x2="54297" y2="28320"/>
                        <a14:foregroundMark x1="53906" y1="28027" x2="52441" y2="27637"/>
                        <a14:foregroundMark x1="51465" y1="27441" x2="51172" y2="27930"/>
                        <a14:foregroundMark x1="51465" y1="28906" x2="54395" y2="30664"/>
                        <a14:foregroundMark x1="56738" y1="30859" x2="60938" y2="31738"/>
                        <a14:foregroundMark x1="61230" y1="31738" x2="61230" y2="31738"/>
                        <a14:foregroundMark x1="58594" y1="31152" x2="56055" y2="31348"/>
                        <a14:foregroundMark x1="54590" y1="30664" x2="52832" y2="29785"/>
                        <a14:foregroundMark x1="51074" y1="29102" x2="50684" y2="29980"/>
                        <a14:foregroundMark x1="51758" y1="30664" x2="52539" y2="32129"/>
                        <a14:foregroundMark x1="52539" y1="32129" x2="52539" y2="32129"/>
                        <a14:foregroundMark x1="52930" y1="33887" x2="52930" y2="33887"/>
                        <a14:foregroundMark x1="59961" y1="34473" x2="59961" y2="34473"/>
                        <a14:foregroundMark x1="55566" y1="36035" x2="55566" y2="36035"/>
                        <a14:foregroundMark x1="51953" y1="33496" x2="51953" y2="33496"/>
                        <a14:foregroundMark x1="51074" y1="34570" x2="51074" y2="34570"/>
                        <a14:foregroundMark x1="52051" y1="38770" x2="51953" y2="39160"/>
                        <a14:foregroundMark x1="51953" y1="40918" x2="51953" y2="40918"/>
                        <a14:foregroundMark x1="51855" y1="43359" x2="51855" y2="44238"/>
                        <a14:foregroundMark x1="51855" y1="44629" x2="51855" y2="45117"/>
                        <a14:foregroundMark x1="51855" y1="46680" x2="51855" y2="47266"/>
                        <a14:foregroundMark x1="51855" y1="47266" x2="51855" y2="47656"/>
                        <a14:foregroundMark x1="51855" y1="48047" x2="51855" y2="48438"/>
                        <a14:foregroundMark x1="56641" y1="49414" x2="56641" y2="49414"/>
                        <a14:foregroundMark x1="57520" y1="49023" x2="57520" y2="49023"/>
                        <a14:foregroundMark x1="60938" y1="49023" x2="62109" y2="49121"/>
                        <a14:foregroundMark x1="63281" y1="48926" x2="63770" y2="48926"/>
                        <a14:foregroundMark x1="65039" y1="48926" x2="66016" y2="48926"/>
                        <a14:foregroundMark x1="67188" y1="48926" x2="68359" y2="48926"/>
                        <a14:foregroundMark x1="69141" y1="48633" x2="69141" y2="48633"/>
                        <a14:foregroundMark x1="69629" y1="48633" x2="70117" y2="48633"/>
                        <a14:foregroundMark x1="70801" y1="48828" x2="71387" y2="48828"/>
                        <a14:foregroundMark x1="72168" y1="48926" x2="72168" y2="48926"/>
                        <a14:foregroundMark x1="72559" y1="48926" x2="72559" y2="48926"/>
                        <a14:foregroundMark x1="73438" y1="49121" x2="74512" y2="49316"/>
                        <a14:foregroundMark x1="74805" y1="49316" x2="75391" y2="49316"/>
                        <a14:foregroundMark x1="75879" y1="49316" x2="76660" y2="49023"/>
                        <a14:foregroundMark x1="77539" y1="48633" x2="78027" y2="48535"/>
                        <a14:foregroundMark x1="78418" y1="48535" x2="78418" y2="48535"/>
                        <a14:foregroundMark x1="78516" y1="48242" x2="78516" y2="48242"/>
                        <a14:foregroundMark x1="78516" y1="48242" x2="79102" y2="48242"/>
                        <a14:foregroundMark x1="80371" y1="48242" x2="80957" y2="48242"/>
                        <a14:foregroundMark x1="81250" y1="48242" x2="81250" y2="48242"/>
                        <a14:foregroundMark x1="80078" y1="42285" x2="80078" y2="42285"/>
                        <a14:foregroundMark x1="77246" y1="39355" x2="77246" y2="39063"/>
                        <a14:foregroundMark x1="77148" y1="38281" x2="77148" y2="38281"/>
                        <a14:foregroundMark x1="77539" y1="37402" x2="78418" y2="36816"/>
                        <a14:foregroundMark x1="78906" y1="36426" x2="79395" y2="36426"/>
                        <a14:foregroundMark x1="79980" y1="37305" x2="79980" y2="37695"/>
                        <a14:foregroundMark x1="79395" y1="37695" x2="79004" y2="36816"/>
                        <a14:foregroundMark x1="77637" y1="35352" x2="77344" y2="34961"/>
                        <a14:foregroundMark x1="76855" y1="33984" x2="76855" y2="33984"/>
                        <a14:foregroundMark x1="76758" y1="33496" x2="76758" y2="33105"/>
                        <a14:foregroundMark x1="76172" y1="32520" x2="76074" y2="31348"/>
                        <a14:foregroundMark x1="75879" y1="30957" x2="74707" y2="31250"/>
                        <a14:foregroundMark x1="73438" y1="32227" x2="72168" y2="32227"/>
                        <a14:foregroundMark x1="69727" y1="31836" x2="69727" y2="31836"/>
                        <a14:foregroundMark x1="73047" y1="33887" x2="75879" y2="34375"/>
                        <a14:foregroundMark x1="76758" y1="34570" x2="77051" y2="35059"/>
                        <a14:foregroundMark x1="76563" y1="35547" x2="74023" y2="36426"/>
                        <a14:foregroundMark x1="72559" y1="35352" x2="69238" y2="33594"/>
                        <a14:foregroundMark x1="69043" y1="33496" x2="69629" y2="34668"/>
                        <a14:foregroundMark x1="70996" y1="36328" x2="72070" y2="36719"/>
                        <a14:foregroundMark x1="73340" y1="37305" x2="73828" y2="37695"/>
                        <a14:foregroundMark x1="74219" y1="38184" x2="75000" y2="39844"/>
                        <a14:foregroundMark x1="74902" y1="39844" x2="72363" y2="39551"/>
                        <a14:foregroundMark x1="71387" y1="38281" x2="70996" y2="37695"/>
                        <a14:foregroundMark x1="70313" y1="36523" x2="68652" y2="35645"/>
                        <a14:foregroundMark x1="68164" y1="36035" x2="67969" y2="37500"/>
                        <a14:foregroundMark x1="71680" y1="39258" x2="74316" y2="40723"/>
                        <a14:foregroundMark x1="74512" y1="40723" x2="74512" y2="40723"/>
                        <a14:foregroundMark x1="74512" y1="41016" x2="74512" y2="42383"/>
                        <a14:foregroundMark x1="72363" y1="42578" x2="71094" y2="42773"/>
                        <a14:foregroundMark x1="70703" y1="42383" x2="69824" y2="41016"/>
                        <a14:foregroundMark x1="69238" y1="39844" x2="68652" y2="38672"/>
                        <a14:foregroundMark x1="68164" y1="38086" x2="65137" y2="38574"/>
                        <a14:foregroundMark x1="63184" y1="38574" x2="63184" y2="38574"/>
                        <a14:foregroundMark x1="61426" y1="39160" x2="60156" y2="38672"/>
                        <a14:foregroundMark x1="59082" y1="37305" x2="58496" y2="35645"/>
                        <a14:foregroundMark x1="58301" y1="35547" x2="57910" y2="34473"/>
                        <a14:foregroundMark x1="57715" y1="34473" x2="57715" y2="34082"/>
                        <a14:foregroundMark x1="57617" y1="33984" x2="57031" y2="33594"/>
                        <a14:foregroundMark x1="56738" y1="33496" x2="55762" y2="33594"/>
                        <a14:foregroundMark x1="55273" y1="33984" x2="55176" y2="34570"/>
                        <a14:foregroundMark x1="54883" y1="36035" x2="55078" y2="38184"/>
                        <a14:foregroundMark x1="55078" y1="38770" x2="55078" y2="39746"/>
                        <a14:foregroundMark x1="55176" y1="40625" x2="55176" y2="42480"/>
                        <a14:foregroundMark x1="55176" y1="42480" x2="55176" y2="42480"/>
                        <a14:foregroundMark x1="55176" y1="43066" x2="55176" y2="44336"/>
                        <a14:foregroundMark x1="55176" y1="44824" x2="55176" y2="45410"/>
                        <a14:foregroundMark x1="60156" y1="46680" x2="61230" y2="46387"/>
                        <a14:foregroundMark x1="66016" y1="46094" x2="66016" y2="46094"/>
                        <a14:foregroundMark x1="66016" y1="45898" x2="66016" y2="45898"/>
                        <a14:foregroundMark x1="55176" y1="7813" x2="55176" y2="7813"/>
                      </a14:backgroundRemoval>
                    </a14:imgEffect>
                    <a14:imgEffect>
                      <a14:colorTemperature colorTemp="53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224424" y="-398843"/>
            <a:ext cx="7637199" cy="7637199"/>
          </a:xfrm>
          <a:prstGeom prst="rect">
            <a:avLst/>
          </a:prstGeom>
        </p:spPr>
      </p:pic>
      <p:sp>
        <p:nvSpPr>
          <p:cNvPr id="15" name="Rectángulo 14"/>
          <p:cNvSpPr/>
          <p:nvPr/>
        </p:nvSpPr>
        <p:spPr>
          <a:xfrm>
            <a:off x="6248083" y="4964619"/>
            <a:ext cx="5833578" cy="307777"/>
          </a:xfrm>
          <a:prstGeom prst="rect">
            <a:avLst/>
          </a:prstGeom>
        </p:spPr>
        <p:txBody>
          <a:bodyPr wrap="square">
            <a:spAutoFit/>
          </a:bodyPr>
          <a:lstStyle/>
          <a:p>
            <a:r>
              <a:rPr lang="es-ES" sz="1400" dirty="0" smtClean="0">
                <a:solidFill>
                  <a:schemeClr val="tx1">
                    <a:lumMod val="65000"/>
                    <a:lumOff val="35000"/>
                  </a:schemeClr>
                </a:solidFill>
              </a:rPr>
              <a:t>Fátima Arrogante Funes, Inmaculada Aguado Suárez, Emilio </a:t>
            </a:r>
            <a:r>
              <a:rPr lang="es-ES" sz="1400" dirty="0" err="1" smtClean="0">
                <a:solidFill>
                  <a:schemeClr val="tx1">
                    <a:lumMod val="65000"/>
                    <a:lumOff val="35000"/>
                  </a:schemeClr>
                </a:solidFill>
              </a:rPr>
              <a:t>Chuvieco</a:t>
            </a:r>
            <a:r>
              <a:rPr lang="es-ES" sz="1400" dirty="0" smtClean="0">
                <a:solidFill>
                  <a:schemeClr val="tx1">
                    <a:lumMod val="65000"/>
                    <a:lumOff val="35000"/>
                  </a:schemeClr>
                </a:solidFill>
              </a:rPr>
              <a:t> Salinero</a:t>
            </a:r>
            <a:endParaRPr lang="es-ES" sz="1400" dirty="0">
              <a:solidFill>
                <a:schemeClr val="tx1">
                  <a:lumMod val="65000"/>
                  <a:lumOff val="35000"/>
                </a:schemeClr>
              </a:solidFill>
            </a:endParaRPr>
          </a:p>
        </p:txBody>
      </p:sp>
      <p:sp>
        <p:nvSpPr>
          <p:cNvPr id="16" name="Rectángulo 15"/>
          <p:cNvSpPr/>
          <p:nvPr/>
        </p:nvSpPr>
        <p:spPr>
          <a:xfrm>
            <a:off x="6248083" y="5272396"/>
            <a:ext cx="5833578" cy="307777"/>
          </a:xfrm>
          <a:prstGeom prst="rect">
            <a:avLst/>
          </a:prstGeom>
        </p:spPr>
        <p:txBody>
          <a:bodyPr wrap="square">
            <a:spAutoFit/>
          </a:bodyPr>
          <a:lstStyle/>
          <a:p>
            <a:r>
              <a:rPr lang="es-ES" sz="1400" i="1" dirty="0" smtClean="0">
                <a:solidFill>
                  <a:schemeClr val="tx1">
                    <a:lumMod val="65000"/>
                    <a:lumOff val="35000"/>
                  </a:schemeClr>
                </a:solidFill>
              </a:rPr>
              <a:t>E-mail: </a:t>
            </a:r>
            <a:r>
              <a:rPr lang="es-ES" sz="1400" i="1" dirty="0" smtClean="0">
                <a:solidFill>
                  <a:srgbClr val="0070C0"/>
                </a:solidFill>
                <a:hlinkClick r:id="rId6"/>
              </a:rPr>
              <a:t>fatima.arrogante@uah.es</a:t>
            </a:r>
            <a:r>
              <a:rPr lang="es-ES" sz="1400" i="1" dirty="0" smtClean="0">
                <a:solidFill>
                  <a:srgbClr val="0070C0"/>
                </a:solidFill>
              </a:rPr>
              <a:t>, </a:t>
            </a:r>
            <a:r>
              <a:rPr lang="es-ES" sz="1400" i="1" dirty="0" err="1" smtClean="0">
                <a:solidFill>
                  <a:srgbClr val="0070C0"/>
                </a:solidFill>
                <a:hlinkClick r:id="rId7"/>
              </a:rPr>
              <a:t>fatimaf@pik-Potsdam.de</a:t>
            </a:r>
            <a:r>
              <a:rPr lang="es-ES" sz="1400" i="1" dirty="0" smtClean="0">
                <a:solidFill>
                  <a:srgbClr val="0070C0"/>
                </a:solidFill>
              </a:rPr>
              <a:t> </a:t>
            </a:r>
            <a:endParaRPr lang="es-ES" sz="1400" i="1" dirty="0">
              <a:solidFill>
                <a:srgbClr val="0070C0"/>
              </a:solidFill>
            </a:endParaRPr>
          </a:p>
        </p:txBody>
      </p:sp>
      <p:sp>
        <p:nvSpPr>
          <p:cNvPr id="17" name="Rectángulo 16"/>
          <p:cNvSpPr/>
          <p:nvPr/>
        </p:nvSpPr>
        <p:spPr>
          <a:xfrm>
            <a:off x="0" y="6356792"/>
            <a:ext cx="8648184" cy="461665"/>
          </a:xfrm>
          <a:prstGeom prst="rect">
            <a:avLst/>
          </a:prstGeom>
        </p:spPr>
        <p:txBody>
          <a:bodyPr wrap="square">
            <a:spAutoFit/>
          </a:bodyPr>
          <a:lstStyle/>
          <a:p>
            <a:r>
              <a:rPr lang="es-ES" sz="1200" i="1" dirty="0" smtClean="0">
                <a:solidFill>
                  <a:schemeClr val="bg1">
                    <a:lumMod val="50000"/>
                  </a:schemeClr>
                </a:solidFill>
              </a:rPr>
              <a:t>	</a:t>
            </a:r>
          </a:p>
          <a:p>
            <a:r>
              <a:rPr lang="es-ES" sz="1200" i="1" dirty="0" smtClean="0">
                <a:solidFill>
                  <a:schemeClr val="bg1">
                    <a:lumMod val="50000"/>
                  </a:schemeClr>
                </a:solidFill>
              </a:rPr>
              <a:t>V Simposio de Doctorandos de la UAH en Investigación con Tecnologías de la Información Geográfica (SITIG-UAH)</a:t>
            </a:r>
          </a:p>
        </p:txBody>
      </p:sp>
      <p:pic>
        <p:nvPicPr>
          <p:cNvPr id="18" name="Imagen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81561" y="140396"/>
            <a:ext cx="800100" cy="254720"/>
          </a:xfrm>
          <a:prstGeom prst="rect">
            <a:avLst/>
          </a:prstGeom>
        </p:spPr>
      </p:pic>
      <p:pic>
        <p:nvPicPr>
          <p:cNvPr id="19" name="Picture 4" descr="GRUPO DE INVESTIGACIÓN EN TELEDETECCIÓN AMBIENTA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60226" y="112716"/>
            <a:ext cx="640004" cy="366936"/>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n 19"/>
          <p:cNvPicPr>
            <a:picLocks noChangeAspect="1"/>
          </p:cNvPicPr>
          <p:nvPr/>
        </p:nvPicPr>
        <p:blipFill rotWithShape="1">
          <a:blip r:embed="rId10" cstate="print">
            <a:extLst>
              <a:ext uri="{28A0092B-C50C-407E-A947-70E740481C1C}">
                <a14:useLocalDpi xmlns:a14="http://schemas.microsoft.com/office/drawing/2010/main" val="0"/>
              </a:ext>
            </a:extLst>
          </a:blip>
          <a:srcRect t="23687" b="20179"/>
          <a:stretch/>
        </p:blipFill>
        <p:spPr>
          <a:xfrm>
            <a:off x="9746307" y="23086"/>
            <a:ext cx="813919" cy="456566"/>
          </a:xfrm>
          <a:prstGeom prst="rect">
            <a:avLst/>
          </a:prstGeom>
        </p:spPr>
      </p:pic>
      <p:pic>
        <p:nvPicPr>
          <p:cNvPr id="21" name="Imagen 20"/>
          <p:cNvPicPr>
            <a:picLocks noChangeAspect="1"/>
          </p:cNvPicPr>
          <p:nvPr/>
        </p:nvPicPr>
        <p:blipFill rotWithShape="1">
          <a:blip r:embed="rId11"/>
          <a:srcRect l="73443" t="21817" r="11996" b="69490"/>
          <a:stretch/>
        </p:blipFill>
        <p:spPr>
          <a:xfrm>
            <a:off x="8882042" y="128644"/>
            <a:ext cx="823600" cy="276605"/>
          </a:xfrm>
          <a:prstGeom prst="rect">
            <a:avLst/>
          </a:prstGeom>
        </p:spPr>
      </p:pic>
      <p:sp>
        <p:nvSpPr>
          <p:cNvPr id="12" name="Rectángulo 11"/>
          <p:cNvSpPr/>
          <p:nvPr/>
        </p:nvSpPr>
        <p:spPr>
          <a:xfrm>
            <a:off x="6214229" y="5697530"/>
            <a:ext cx="6096000" cy="523220"/>
          </a:xfrm>
          <a:prstGeom prst="rect">
            <a:avLst/>
          </a:prstGeom>
        </p:spPr>
        <p:txBody>
          <a:bodyPr>
            <a:spAutoFit/>
          </a:bodyPr>
          <a:lstStyle/>
          <a:p>
            <a:r>
              <a:rPr lang="en-GB" sz="1400" i="1" dirty="0">
                <a:solidFill>
                  <a:schemeClr val="tx1">
                    <a:lumMod val="65000"/>
                    <a:lumOff val="35000"/>
                  </a:schemeClr>
                </a:solidFill>
              </a:rPr>
              <a:t>Fátima </a:t>
            </a:r>
            <a:r>
              <a:rPr lang="en-GB" sz="1400" i="1" dirty="0" err="1" smtClean="0">
                <a:solidFill>
                  <a:schemeClr val="tx1">
                    <a:lumMod val="65000"/>
                    <a:lumOff val="35000"/>
                  </a:schemeClr>
                </a:solidFill>
              </a:rPr>
              <a:t>Arrogante</a:t>
            </a:r>
            <a:r>
              <a:rPr lang="en-GB" sz="1400" i="1" dirty="0" smtClean="0">
                <a:solidFill>
                  <a:schemeClr val="tx1">
                    <a:lumMod val="65000"/>
                    <a:lumOff val="35000"/>
                  </a:schemeClr>
                </a:solidFill>
              </a:rPr>
              <a:t> </a:t>
            </a:r>
            <a:r>
              <a:rPr lang="en-GB" sz="1400" i="1" dirty="0" err="1" smtClean="0">
                <a:solidFill>
                  <a:schemeClr val="tx1">
                    <a:lumMod val="65000"/>
                    <a:lumOff val="35000"/>
                  </a:schemeClr>
                </a:solidFill>
              </a:rPr>
              <a:t>Funes</a:t>
            </a:r>
            <a:r>
              <a:rPr lang="en-GB" sz="1400" i="1" dirty="0" smtClean="0">
                <a:solidFill>
                  <a:schemeClr val="tx1">
                    <a:lumMod val="65000"/>
                    <a:lumOff val="35000"/>
                  </a:schemeClr>
                </a:solidFill>
              </a:rPr>
              <a:t> </a:t>
            </a:r>
            <a:r>
              <a:rPr lang="en-GB" sz="1400" i="1" dirty="0">
                <a:solidFill>
                  <a:schemeClr val="tx1">
                    <a:lumMod val="65000"/>
                    <a:lumOff val="35000"/>
                  </a:schemeClr>
                </a:solidFill>
              </a:rPr>
              <a:t>was supported by a </a:t>
            </a:r>
            <a:r>
              <a:rPr lang="en-GB" sz="1400" i="1" dirty="0" err="1">
                <a:solidFill>
                  <a:schemeClr val="tx1">
                    <a:lumMod val="65000"/>
                    <a:lumOff val="35000"/>
                  </a:schemeClr>
                </a:solidFill>
              </a:rPr>
              <a:t>predoctoral</a:t>
            </a:r>
            <a:r>
              <a:rPr lang="en-GB" sz="1400" i="1" dirty="0">
                <a:solidFill>
                  <a:schemeClr val="tx1">
                    <a:lumMod val="65000"/>
                    <a:lumOff val="35000"/>
                  </a:schemeClr>
                </a:solidFill>
              </a:rPr>
              <a:t> scholarship (FPI) from the Spanish Ministry of Science, Innovation and Universities (PRE2019-089208)</a:t>
            </a:r>
            <a:endParaRPr lang="es-ES" sz="1400" i="1" dirty="0">
              <a:solidFill>
                <a:schemeClr val="tx1">
                  <a:lumMod val="65000"/>
                  <a:lumOff val="35000"/>
                </a:schemeClr>
              </a:solidFill>
            </a:endParaRPr>
          </a:p>
        </p:txBody>
      </p:sp>
      <p:pic>
        <p:nvPicPr>
          <p:cNvPr id="13" name="WhatsApp Audio 2023-11-12 at 21.10.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9897" y="-487363"/>
            <a:ext cx="487363" cy="487363"/>
          </a:xfrm>
          <a:prstGeom prst="rect">
            <a:avLst/>
          </a:prstGeom>
        </p:spPr>
      </p:pic>
    </p:spTree>
    <p:extLst>
      <p:ext uri="{BB962C8B-B14F-4D97-AF65-F5344CB8AC3E}">
        <p14:creationId xmlns:p14="http://schemas.microsoft.com/office/powerpoint/2010/main" val="4243442926"/>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1000" y="388594"/>
            <a:ext cx="10744200" cy="698526"/>
          </a:xfrm>
        </p:spPr>
        <p:txBody>
          <a:bodyPr vert="horz" lIns="91440" tIns="45720" rIns="91440" bIns="45720" rtlCol="0" anchor="ctr">
            <a:normAutofit/>
          </a:bodyPr>
          <a:lstStyle/>
          <a:p>
            <a:r>
              <a:rPr lang="es-ES" sz="3200" spc="300" dirty="0" smtClean="0">
                <a:solidFill>
                  <a:schemeClr val="tx1">
                    <a:lumMod val="65000"/>
                    <a:lumOff val="35000"/>
                  </a:schemeClr>
                </a:solidFill>
                <a:latin typeface="Arial" panose="020B0604020202020204" pitchFamily="34" charset="0"/>
                <a:ea typeface="Verdana" panose="020B0604030504040204" pitchFamily="34" charset="0"/>
                <a:cs typeface="Arial" panose="020B0604020202020204" pitchFamily="34" charset="0"/>
              </a:rPr>
              <a:t>Introducción</a:t>
            </a:r>
            <a:endParaRPr lang="es-ES" sz="3200" spc="300" dirty="0">
              <a:solidFill>
                <a:schemeClr val="tx1">
                  <a:lumMod val="65000"/>
                  <a:lumOff val="35000"/>
                </a:schemeClr>
              </a:solidFill>
              <a:latin typeface="Arial" panose="020B0604020202020204" pitchFamily="34" charset="0"/>
              <a:ea typeface="Verdana" panose="020B0604030504040204" pitchFamily="34" charset="0"/>
              <a:cs typeface="Arial" panose="020B0604020202020204" pitchFamily="34" charset="0"/>
            </a:endParaRPr>
          </a:p>
        </p:txBody>
      </p:sp>
      <p:sp>
        <p:nvSpPr>
          <p:cNvPr id="23" name="CuadroTexto 22"/>
          <p:cNvSpPr txBox="1"/>
          <p:nvPr/>
        </p:nvSpPr>
        <p:spPr>
          <a:xfrm>
            <a:off x="240145" y="0"/>
            <a:ext cx="1460205" cy="276999"/>
          </a:xfrm>
          <a:prstGeom prst="rect">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defPPr>
              <a:defRPr lang="es-ES"/>
            </a:defPPr>
            <a:lvl1pPr>
              <a:defRPr sz="1200">
                <a:solidFill>
                  <a:schemeClr val="lt1"/>
                </a:solidFill>
                <a:latin typeface="Arial Nova Light" panose="020B03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dirty="0"/>
              <a:t>INTRODUCCIÓN</a:t>
            </a:r>
          </a:p>
        </p:txBody>
      </p:sp>
      <p:sp>
        <p:nvSpPr>
          <p:cNvPr id="24" name="CuadroTexto 23"/>
          <p:cNvSpPr txBox="1"/>
          <p:nvPr/>
        </p:nvSpPr>
        <p:spPr>
          <a:xfrm>
            <a:off x="1711947" y="0"/>
            <a:ext cx="1016217" cy="279915"/>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S" sz="1200" dirty="0" smtClean="0">
                <a:solidFill>
                  <a:schemeClr val="bg1">
                    <a:lumMod val="65000"/>
                  </a:schemeClr>
                </a:solidFill>
                <a:latin typeface="Arial Nova Light" panose="020B0304020202020204" pitchFamily="34" charset="0"/>
              </a:rPr>
              <a:t>OBJETIVOS</a:t>
            </a:r>
            <a:endParaRPr lang="es-ES" sz="1200" dirty="0">
              <a:solidFill>
                <a:schemeClr val="bg1">
                  <a:lumMod val="65000"/>
                </a:schemeClr>
              </a:solidFill>
              <a:latin typeface="Arial Nova Light" panose="020B0304020202020204" pitchFamily="34" charset="0"/>
            </a:endParaRPr>
          </a:p>
        </p:txBody>
      </p:sp>
      <p:sp>
        <p:nvSpPr>
          <p:cNvPr id="25" name="CuadroTexto 24"/>
          <p:cNvSpPr txBox="1"/>
          <p:nvPr/>
        </p:nvSpPr>
        <p:spPr>
          <a:xfrm>
            <a:off x="2728164" y="-3750"/>
            <a:ext cx="1401801" cy="28075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1200">
                <a:solidFill>
                  <a:schemeClr val="bg1">
                    <a:lumMod val="65000"/>
                  </a:schemeClr>
                </a:solidFill>
              </a:defRPr>
            </a:lvl1pPr>
          </a:lstStyle>
          <a:p>
            <a:pPr algn="ctr"/>
            <a:r>
              <a:rPr lang="es-ES" dirty="0" smtClean="0">
                <a:latin typeface="Arial Nova Light" panose="020B0304020202020204" pitchFamily="34" charset="0"/>
              </a:rPr>
              <a:t>METODOLOGÍA</a:t>
            </a:r>
            <a:endParaRPr lang="es-ES" dirty="0">
              <a:latin typeface="Arial Nova Light" panose="020B0304020202020204" pitchFamily="34" charset="0"/>
            </a:endParaRPr>
          </a:p>
        </p:txBody>
      </p:sp>
      <p:sp>
        <p:nvSpPr>
          <p:cNvPr id="27" name="CuadroTexto 26"/>
          <p:cNvSpPr txBox="1"/>
          <p:nvPr/>
        </p:nvSpPr>
        <p:spPr>
          <a:xfrm>
            <a:off x="4129964" y="-3751"/>
            <a:ext cx="2308935" cy="27699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1200">
                <a:solidFill>
                  <a:schemeClr val="bg1">
                    <a:lumMod val="65000"/>
                  </a:schemeClr>
                </a:solidFill>
              </a:defRPr>
            </a:lvl1pPr>
          </a:lstStyle>
          <a:p>
            <a:pPr algn="ctr"/>
            <a:r>
              <a:rPr lang="es-ES" dirty="0" smtClean="0">
                <a:latin typeface="Arial Nova Light" panose="020B0304020202020204" pitchFamily="34" charset="0"/>
              </a:rPr>
              <a:t>RESULTADOS Y DISCUSIÓN</a:t>
            </a:r>
            <a:endParaRPr lang="es-ES" dirty="0">
              <a:latin typeface="Arial Nova Light" panose="020B0304020202020204" pitchFamily="34" charset="0"/>
            </a:endParaRPr>
          </a:p>
        </p:txBody>
      </p:sp>
      <p:sp>
        <p:nvSpPr>
          <p:cNvPr id="29" name="CuadroTexto 28"/>
          <p:cNvSpPr txBox="1"/>
          <p:nvPr/>
        </p:nvSpPr>
        <p:spPr>
          <a:xfrm>
            <a:off x="6438899" y="-9243"/>
            <a:ext cx="1449869" cy="27699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1200">
                <a:solidFill>
                  <a:schemeClr val="bg1">
                    <a:lumMod val="65000"/>
                  </a:schemeClr>
                </a:solidFill>
              </a:defRPr>
            </a:lvl1pPr>
          </a:lstStyle>
          <a:p>
            <a:pPr algn="ctr"/>
            <a:r>
              <a:rPr lang="es-ES" dirty="0" smtClean="0">
                <a:latin typeface="Arial Nova Light" panose="020B0304020202020204" pitchFamily="34" charset="0"/>
              </a:rPr>
              <a:t>CONCLUSIONES</a:t>
            </a:r>
            <a:endParaRPr lang="es-ES" dirty="0">
              <a:latin typeface="Arial Nova Light" panose="020B0304020202020204" pitchFamily="34" charset="0"/>
            </a:endParaRPr>
          </a:p>
        </p:txBody>
      </p:sp>
      <p:sp>
        <p:nvSpPr>
          <p:cNvPr id="31" name="CuadroTexto 30"/>
          <p:cNvSpPr txBox="1"/>
          <p:nvPr/>
        </p:nvSpPr>
        <p:spPr>
          <a:xfrm>
            <a:off x="11278857" y="6488668"/>
            <a:ext cx="913143" cy="369332"/>
          </a:xfrm>
          <a:prstGeom prst="rect">
            <a:avLst/>
          </a:prstGeom>
          <a:noFill/>
        </p:spPr>
        <p:txBody>
          <a:bodyPr wrap="square" rtlCol="0">
            <a:spAutoFit/>
          </a:bodyPr>
          <a:lstStyle>
            <a:defPPr>
              <a:defRPr lang="en-US"/>
            </a:defPPr>
            <a:lvl1pPr>
              <a:defRPr>
                <a:solidFill>
                  <a:schemeClr val="bg1">
                    <a:lumMod val="50000"/>
                  </a:schemeClr>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noProof="0" dirty="0" smtClean="0">
                <a:solidFill>
                  <a:prstClr val="white">
                    <a:lumMod val="50000"/>
                  </a:prstClr>
                </a:solidFill>
              </a:rPr>
              <a:t>1/12</a:t>
            </a:r>
            <a:endParaRPr kumimoji="0" lang="es-ES" sz="18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endParaRPr>
          </a:p>
        </p:txBody>
      </p:sp>
      <p:sp>
        <p:nvSpPr>
          <p:cNvPr id="84" name="Rectángulo 83"/>
          <p:cNvSpPr/>
          <p:nvPr/>
        </p:nvSpPr>
        <p:spPr>
          <a:xfrm>
            <a:off x="8465777" y="2120754"/>
            <a:ext cx="3446824" cy="553998"/>
          </a:xfrm>
          <a:prstGeom prst="rect">
            <a:avLst/>
          </a:prstGeom>
        </p:spPr>
        <p:txBody>
          <a:bodyPr wrap="square">
            <a:spAutoFit/>
          </a:bodyPr>
          <a:lstStyle/>
          <a:p>
            <a:r>
              <a:rPr lang="es-ES" sz="1600" dirty="0" smtClean="0">
                <a:solidFill>
                  <a:srgbClr val="0070C0"/>
                </a:solidFill>
              </a:rPr>
              <a:t>Importancia de la diversidad de aves</a:t>
            </a:r>
            <a:r>
              <a:rPr lang="es-ES" sz="1600" dirty="0" smtClean="0"/>
              <a:t>: </a:t>
            </a:r>
            <a:r>
              <a:rPr lang="es-ES" sz="1400" dirty="0" smtClean="0">
                <a:solidFill>
                  <a:schemeClr val="tx1">
                    <a:lumMod val="65000"/>
                    <a:lumOff val="35000"/>
                  </a:schemeClr>
                </a:solidFill>
              </a:rPr>
              <a:t>Polinización, semillas, cadenas alimenticias…</a:t>
            </a:r>
            <a:endParaRPr lang="es-ES" sz="1400" dirty="0">
              <a:solidFill>
                <a:schemeClr val="tx1">
                  <a:lumMod val="65000"/>
                  <a:lumOff val="35000"/>
                </a:schemeClr>
              </a:solidFill>
            </a:endParaRPr>
          </a:p>
        </p:txBody>
      </p:sp>
      <p:sp>
        <p:nvSpPr>
          <p:cNvPr id="85" name="Rectángulo 84"/>
          <p:cNvSpPr/>
          <p:nvPr/>
        </p:nvSpPr>
        <p:spPr>
          <a:xfrm>
            <a:off x="5249718" y="619323"/>
            <a:ext cx="3216058" cy="769441"/>
          </a:xfrm>
          <a:prstGeom prst="rect">
            <a:avLst/>
          </a:prstGeom>
        </p:spPr>
        <p:txBody>
          <a:bodyPr wrap="square">
            <a:spAutoFit/>
          </a:bodyPr>
          <a:lstStyle/>
          <a:p>
            <a:r>
              <a:rPr lang="es-ES" sz="1600" dirty="0">
                <a:solidFill>
                  <a:srgbClr val="0070C0"/>
                </a:solidFill>
              </a:rPr>
              <a:t>Incidencia de incendios forestales: </a:t>
            </a:r>
            <a:r>
              <a:rPr lang="es-ES" sz="1400" dirty="0" smtClean="0">
                <a:solidFill>
                  <a:schemeClr val="tx1">
                    <a:lumMod val="65000"/>
                    <a:lumOff val="35000"/>
                  </a:schemeClr>
                </a:solidFill>
              </a:rPr>
              <a:t>Mayor frecuencia </a:t>
            </a:r>
            <a:r>
              <a:rPr lang="es-ES" sz="1400" dirty="0">
                <a:solidFill>
                  <a:schemeClr val="tx1">
                    <a:lumMod val="65000"/>
                    <a:lumOff val="35000"/>
                  </a:schemeClr>
                </a:solidFill>
              </a:rPr>
              <a:t>y </a:t>
            </a:r>
            <a:r>
              <a:rPr lang="es-ES" sz="1400" dirty="0" smtClean="0">
                <a:solidFill>
                  <a:schemeClr val="tx1">
                    <a:lumMod val="65000"/>
                    <a:lumOff val="35000"/>
                  </a:schemeClr>
                </a:solidFill>
              </a:rPr>
              <a:t>magnitud, cambio climático, </a:t>
            </a:r>
            <a:r>
              <a:rPr lang="es-ES" sz="1400" dirty="0">
                <a:solidFill>
                  <a:schemeClr val="tx1">
                    <a:lumMod val="65000"/>
                    <a:lumOff val="35000"/>
                  </a:schemeClr>
                </a:solidFill>
              </a:rPr>
              <a:t>actividad humana.</a:t>
            </a:r>
          </a:p>
        </p:txBody>
      </p:sp>
      <p:sp>
        <p:nvSpPr>
          <p:cNvPr id="90" name="Rectángulo 89"/>
          <p:cNvSpPr/>
          <p:nvPr/>
        </p:nvSpPr>
        <p:spPr>
          <a:xfrm>
            <a:off x="7708896" y="4839205"/>
            <a:ext cx="3799836" cy="769441"/>
          </a:xfrm>
          <a:prstGeom prst="rect">
            <a:avLst/>
          </a:prstGeom>
        </p:spPr>
        <p:txBody>
          <a:bodyPr wrap="square">
            <a:spAutoFit/>
          </a:bodyPr>
          <a:lstStyle/>
          <a:p>
            <a:r>
              <a:rPr lang="es-ES" sz="1600" dirty="0">
                <a:solidFill>
                  <a:srgbClr val="0070C0"/>
                </a:solidFill>
              </a:rPr>
              <a:t>Impacto en hábitats: </a:t>
            </a:r>
            <a:endParaRPr lang="es-ES" sz="1600" dirty="0" smtClean="0">
              <a:solidFill>
                <a:srgbClr val="0070C0"/>
              </a:solidFill>
            </a:endParaRPr>
          </a:p>
          <a:p>
            <a:r>
              <a:rPr lang="es-ES" sz="1400" dirty="0" smtClean="0">
                <a:solidFill>
                  <a:schemeClr val="tx1">
                    <a:lumMod val="65000"/>
                    <a:lumOff val="35000"/>
                  </a:schemeClr>
                </a:solidFill>
              </a:rPr>
              <a:t>Destruyendo </a:t>
            </a:r>
            <a:r>
              <a:rPr lang="es-ES" sz="1400" dirty="0">
                <a:solidFill>
                  <a:schemeClr val="tx1">
                    <a:lumMod val="65000"/>
                    <a:lumOff val="35000"/>
                  </a:schemeClr>
                </a:solidFill>
              </a:rPr>
              <a:t>áreas de anidación, refugio y </a:t>
            </a:r>
            <a:r>
              <a:rPr lang="es-ES" sz="1400" dirty="0" smtClean="0">
                <a:solidFill>
                  <a:schemeClr val="tx1">
                    <a:lumMod val="65000"/>
                    <a:lumOff val="35000"/>
                  </a:schemeClr>
                </a:solidFill>
              </a:rPr>
              <a:t>alimentación, generando nuevas oportunidades.</a:t>
            </a:r>
            <a:endParaRPr lang="es-ES" sz="1400" dirty="0">
              <a:solidFill>
                <a:schemeClr val="tx1">
                  <a:lumMod val="65000"/>
                  <a:lumOff val="35000"/>
                </a:schemeClr>
              </a:solidFill>
            </a:endParaRPr>
          </a:p>
        </p:txBody>
      </p:sp>
      <p:sp>
        <p:nvSpPr>
          <p:cNvPr id="95" name="Rectángulo 94"/>
          <p:cNvSpPr/>
          <p:nvPr/>
        </p:nvSpPr>
        <p:spPr>
          <a:xfrm>
            <a:off x="2635424" y="5507212"/>
            <a:ext cx="3236724" cy="553998"/>
          </a:xfrm>
          <a:prstGeom prst="rect">
            <a:avLst/>
          </a:prstGeom>
        </p:spPr>
        <p:txBody>
          <a:bodyPr wrap="square">
            <a:spAutoFit/>
          </a:bodyPr>
          <a:lstStyle/>
          <a:p>
            <a:r>
              <a:rPr lang="es-ES" sz="1600" dirty="0">
                <a:solidFill>
                  <a:srgbClr val="0070C0"/>
                </a:solidFill>
              </a:rPr>
              <a:t>Respuestas de las aves al fuego: </a:t>
            </a:r>
            <a:r>
              <a:rPr lang="es-ES" sz="1400" dirty="0" smtClean="0">
                <a:solidFill>
                  <a:schemeClr val="tx1">
                    <a:lumMod val="65000"/>
                    <a:lumOff val="35000"/>
                  </a:schemeClr>
                </a:solidFill>
              </a:rPr>
              <a:t>Adaptación/disminución/extinción</a:t>
            </a:r>
            <a:r>
              <a:rPr lang="es-ES" sz="1400" dirty="0">
                <a:solidFill>
                  <a:schemeClr val="tx1">
                    <a:lumMod val="65000"/>
                    <a:lumOff val="35000"/>
                  </a:schemeClr>
                </a:solidFill>
              </a:rPr>
              <a:t>.</a:t>
            </a:r>
          </a:p>
        </p:txBody>
      </p:sp>
      <p:sp>
        <p:nvSpPr>
          <p:cNvPr id="98" name="Rectángulo 97"/>
          <p:cNvSpPr/>
          <p:nvPr/>
        </p:nvSpPr>
        <p:spPr>
          <a:xfrm>
            <a:off x="381000" y="3685787"/>
            <a:ext cx="3352800" cy="553998"/>
          </a:xfrm>
          <a:prstGeom prst="rect">
            <a:avLst/>
          </a:prstGeom>
        </p:spPr>
        <p:txBody>
          <a:bodyPr wrap="square">
            <a:spAutoFit/>
          </a:bodyPr>
          <a:lstStyle/>
          <a:p>
            <a:r>
              <a:rPr lang="es-ES" sz="1600" dirty="0">
                <a:solidFill>
                  <a:srgbClr val="0070C0"/>
                </a:solidFill>
              </a:rPr>
              <a:t>Conservación y gestión: </a:t>
            </a:r>
            <a:endParaRPr lang="es-ES" sz="1600" dirty="0" smtClean="0">
              <a:solidFill>
                <a:srgbClr val="0070C0"/>
              </a:solidFill>
            </a:endParaRPr>
          </a:p>
          <a:p>
            <a:r>
              <a:rPr lang="es-ES" sz="1400" dirty="0" smtClean="0">
                <a:solidFill>
                  <a:schemeClr val="tx1">
                    <a:lumMod val="65000"/>
                    <a:lumOff val="35000"/>
                  </a:schemeClr>
                </a:solidFill>
              </a:rPr>
              <a:t>Proteger, restaurar, preservar ecosistemas.</a:t>
            </a:r>
            <a:endParaRPr lang="es-ES" sz="1400" dirty="0">
              <a:solidFill>
                <a:schemeClr val="tx1">
                  <a:lumMod val="65000"/>
                  <a:lumOff val="35000"/>
                </a:schemeClr>
              </a:solidFill>
            </a:endParaRPr>
          </a:p>
        </p:txBody>
      </p:sp>
      <p:sp>
        <p:nvSpPr>
          <p:cNvPr id="107" name="Rectángulo 106"/>
          <p:cNvSpPr/>
          <p:nvPr/>
        </p:nvSpPr>
        <p:spPr>
          <a:xfrm>
            <a:off x="699065" y="1643203"/>
            <a:ext cx="3466536" cy="553998"/>
          </a:xfrm>
          <a:prstGeom prst="rect">
            <a:avLst/>
          </a:prstGeom>
        </p:spPr>
        <p:txBody>
          <a:bodyPr wrap="square">
            <a:spAutoFit/>
          </a:bodyPr>
          <a:lstStyle/>
          <a:p>
            <a:r>
              <a:rPr lang="es-ES" sz="1600" dirty="0" err="1">
                <a:solidFill>
                  <a:srgbClr val="0070C0"/>
                </a:solidFill>
              </a:rPr>
              <a:t>Remote</a:t>
            </a:r>
            <a:r>
              <a:rPr lang="es-ES" sz="1600" dirty="0">
                <a:solidFill>
                  <a:srgbClr val="0070C0"/>
                </a:solidFill>
              </a:rPr>
              <a:t> </a:t>
            </a:r>
            <a:r>
              <a:rPr lang="es-ES" sz="1600" dirty="0" err="1">
                <a:solidFill>
                  <a:srgbClr val="0070C0"/>
                </a:solidFill>
              </a:rPr>
              <a:t>sensing</a:t>
            </a:r>
            <a:r>
              <a:rPr lang="es-ES" sz="1600" dirty="0">
                <a:solidFill>
                  <a:srgbClr val="0070C0"/>
                </a:solidFill>
              </a:rPr>
              <a:t> y datos espaciales: </a:t>
            </a:r>
            <a:r>
              <a:rPr lang="es-ES" sz="1400" dirty="0">
                <a:solidFill>
                  <a:schemeClr val="tx1">
                    <a:lumMod val="65000"/>
                    <a:lumOff val="35000"/>
                  </a:schemeClr>
                </a:solidFill>
              </a:rPr>
              <a:t>Permite la identificación y </a:t>
            </a:r>
            <a:r>
              <a:rPr lang="es-ES" sz="1400" dirty="0" smtClean="0">
                <a:solidFill>
                  <a:schemeClr val="tx1">
                    <a:lumMod val="65000"/>
                    <a:lumOff val="35000"/>
                  </a:schemeClr>
                </a:solidFill>
              </a:rPr>
              <a:t>caracterización. </a:t>
            </a:r>
            <a:endParaRPr lang="es-ES" sz="1400" dirty="0">
              <a:solidFill>
                <a:schemeClr val="tx1">
                  <a:lumMod val="65000"/>
                  <a:lumOff val="35000"/>
                </a:schemeClr>
              </a:solidFill>
            </a:endParaRPr>
          </a:p>
        </p:txBody>
      </p:sp>
      <p:grpSp>
        <p:nvGrpSpPr>
          <p:cNvPr id="124" name="Grupo 123"/>
          <p:cNvGrpSpPr/>
          <p:nvPr/>
        </p:nvGrpSpPr>
        <p:grpSpPr>
          <a:xfrm>
            <a:off x="2432333" y="1438687"/>
            <a:ext cx="7176481" cy="4345524"/>
            <a:chOff x="2432333" y="1438687"/>
            <a:chExt cx="7176481" cy="4345524"/>
          </a:xfrm>
        </p:grpSpPr>
        <p:grpSp>
          <p:nvGrpSpPr>
            <p:cNvPr id="14" name="Grupo 13"/>
            <p:cNvGrpSpPr/>
            <p:nvPr/>
          </p:nvGrpSpPr>
          <p:grpSpPr>
            <a:xfrm>
              <a:off x="4556933" y="1438687"/>
              <a:ext cx="3262423" cy="4337934"/>
              <a:chOff x="6398044" y="1601236"/>
              <a:chExt cx="3115733" cy="3939165"/>
            </a:xfrm>
          </p:grpSpPr>
          <p:pic>
            <p:nvPicPr>
              <p:cNvPr id="11" name="Imagen 10"/>
              <p:cNvPicPr>
                <a:picLocks noChangeAspect="1"/>
              </p:cNvPicPr>
              <p:nvPr/>
            </p:nvPicPr>
            <p:blipFill rotWithShape="1">
              <a:blip r:embed="rId2">
                <a:extLst>
                  <a:ext uri="{BEBA8EAE-BF5A-486C-A8C5-ECC9F3942E4B}">
                    <a14:imgProps xmlns:a14="http://schemas.microsoft.com/office/drawing/2010/main">
                      <a14:imgLayer r:embed="rId3">
                        <a14:imgEffect>
                          <a14:backgroundRemoval t="3704" b="95726" l="12821" r="95442"/>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rcRect l="14396" r="6508"/>
              <a:stretch/>
            </p:blipFill>
            <p:spPr>
              <a:xfrm>
                <a:off x="6398044" y="1601236"/>
                <a:ext cx="3115733" cy="3939165"/>
              </a:xfrm>
              <a:prstGeom prst="rect">
                <a:avLst/>
              </a:prstGeom>
            </p:spPr>
          </p:pic>
          <p:sp>
            <p:nvSpPr>
              <p:cNvPr id="13" name="Elipse 12"/>
              <p:cNvSpPr/>
              <p:nvPr/>
            </p:nvSpPr>
            <p:spPr>
              <a:xfrm>
                <a:off x="6398044" y="2125134"/>
                <a:ext cx="3115733" cy="3039534"/>
              </a:xfrm>
              <a:prstGeom prst="ellipse">
                <a:avLst/>
              </a:prstGeom>
              <a:noFill/>
              <a:ln>
                <a:solidFill>
                  <a:srgbClr val="365973"/>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cxnSp>
          <p:nvCxnSpPr>
            <p:cNvPr id="87" name="Conector recto de flecha 86"/>
            <p:cNvCxnSpPr/>
            <p:nvPr/>
          </p:nvCxnSpPr>
          <p:spPr>
            <a:xfrm flipV="1">
              <a:off x="6825408" y="1667086"/>
              <a:ext cx="8467" cy="702733"/>
            </a:xfrm>
            <a:prstGeom prst="straightConnector1">
              <a:avLst/>
            </a:prstGeom>
            <a:ln w="12700">
              <a:solidFill>
                <a:srgbClr val="365973"/>
              </a:solidFill>
              <a:tailEnd type="triangle"/>
            </a:ln>
          </p:spPr>
          <p:style>
            <a:lnRef idx="1">
              <a:schemeClr val="accent5"/>
            </a:lnRef>
            <a:fillRef idx="0">
              <a:schemeClr val="accent5"/>
            </a:fillRef>
            <a:effectRef idx="0">
              <a:schemeClr val="accent5"/>
            </a:effectRef>
            <a:fontRef idx="minor">
              <a:schemeClr val="tx1"/>
            </a:fontRef>
          </p:style>
        </p:cxnSp>
        <p:cxnSp>
          <p:nvCxnSpPr>
            <p:cNvPr id="89" name="Conector angular 88"/>
            <p:cNvCxnSpPr>
              <a:endCxn id="84" idx="1"/>
            </p:cNvCxnSpPr>
            <p:nvPr/>
          </p:nvCxnSpPr>
          <p:spPr>
            <a:xfrm rot="5400000" flipH="1" flipV="1">
              <a:off x="7356431" y="2860678"/>
              <a:ext cx="1572270" cy="646421"/>
            </a:xfrm>
            <a:prstGeom prst="bentConnector2">
              <a:avLst/>
            </a:prstGeom>
            <a:ln w="12700">
              <a:solidFill>
                <a:srgbClr val="365973"/>
              </a:solidFill>
              <a:tailEnd type="triangle"/>
            </a:ln>
          </p:spPr>
          <p:style>
            <a:lnRef idx="1">
              <a:schemeClr val="accent5"/>
            </a:lnRef>
            <a:fillRef idx="0">
              <a:schemeClr val="accent5"/>
            </a:fillRef>
            <a:effectRef idx="0">
              <a:schemeClr val="accent5"/>
            </a:effectRef>
            <a:fontRef idx="minor">
              <a:schemeClr val="tx1"/>
            </a:fontRef>
          </p:style>
        </p:cxnSp>
        <p:cxnSp>
          <p:nvCxnSpPr>
            <p:cNvPr id="92" name="Conector angular 91"/>
            <p:cNvCxnSpPr>
              <a:endCxn id="90" idx="0"/>
            </p:cNvCxnSpPr>
            <p:nvPr/>
          </p:nvCxnSpPr>
          <p:spPr>
            <a:xfrm>
              <a:off x="6952408" y="4683608"/>
              <a:ext cx="2656406" cy="155597"/>
            </a:xfrm>
            <a:prstGeom prst="bentConnector2">
              <a:avLst/>
            </a:prstGeom>
            <a:ln w="12700">
              <a:solidFill>
                <a:srgbClr val="365973"/>
              </a:solidFill>
              <a:tailEnd type="triangle"/>
            </a:ln>
          </p:spPr>
          <p:style>
            <a:lnRef idx="1">
              <a:schemeClr val="accent1"/>
            </a:lnRef>
            <a:fillRef idx="0">
              <a:schemeClr val="accent1"/>
            </a:fillRef>
            <a:effectRef idx="0">
              <a:schemeClr val="accent1"/>
            </a:effectRef>
            <a:fontRef idx="minor">
              <a:schemeClr val="tx1"/>
            </a:fontRef>
          </p:style>
        </p:cxnSp>
        <p:cxnSp>
          <p:nvCxnSpPr>
            <p:cNvPr id="97" name="Conector angular 96"/>
            <p:cNvCxnSpPr>
              <a:stCxn id="13" idx="4"/>
              <a:endCxn id="95" idx="3"/>
            </p:cNvCxnSpPr>
            <p:nvPr/>
          </p:nvCxnSpPr>
          <p:spPr>
            <a:xfrm rot="5400000">
              <a:off x="5819468" y="5415533"/>
              <a:ext cx="421359" cy="315997"/>
            </a:xfrm>
            <a:prstGeom prst="bentConnector2">
              <a:avLst/>
            </a:prstGeom>
            <a:ln w="19050">
              <a:solidFill>
                <a:srgbClr val="365973"/>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Conector angular 99"/>
            <p:cNvCxnSpPr>
              <a:endCxn id="98" idx="3"/>
            </p:cNvCxnSpPr>
            <p:nvPr/>
          </p:nvCxnSpPr>
          <p:spPr>
            <a:xfrm rot="10800000">
              <a:off x="3733801" y="3962786"/>
              <a:ext cx="823149" cy="7232"/>
            </a:xfrm>
            <a:prstGeom prst="bentConnector3">
              <a:avLst>
                <a:gd name="adj1" fmla="val -26702"/>
              </a:avLst>
            </a:prstGeom>
            <a:ln w="19050">
              <a:solidFill>
                <a:srgbClr val="365973"/>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Conector angular 111"/>
            <p:cNvCxnSpPr>
              <a:endCxn id="107" idx="2"/>
            </p:cNvCxnSpPr>
            <p:nvPr/>
          </p:nvCxnSpPr>
          <p:spPr>
            <a:xfrm rot="10800000">
              <a:off x="2432333" y="2197201"/>
              <a:ext cx="2262612" cy="934646"/>
            </a:xfrm>
            <a:prstGeom prst="bentConnector2">
              <a:avLst/>
            </a:prstGeom>
            <a:ln w="19050">
              <a:solidFill>
                <a:srgbClr val="365973"/>
              </a:solidFill>
              <a:tailEnd type="triangle"/>
            </a:ln>
          </p:spPr>
          <p:style>
            <a:lnRef idx="1">
              <a:schemeClr val="accent1"/>
            </a:lnRef>
            <a:fillRef idx="0">
              <a:schemeClr val="accent1"/>
            </a:fillRef>
            <a:effectRef idx="0">
              <a:schemeClr val="accent1"/>
            </a:effectRef>
            <a:fontRef idx="minor">
              <a:schemeClr val="tx1"/>
            </a:fontRef>
          </p:style>
        </p:cxnSp>
      </p:grpSp>
      <p:sp>
        <p:nvSpPr>
          <p:cNvPr id="117" name="Rectángulo 116"/>
          <p:cNvSpPr/>
          <p:nvPr/>
        </p:nvSpPr>
        <p:spPr>
          <a:xfrm>
            <a:off x="0" y="6356792"/>
            <a:ext cx="8648184" cy="461665"/>
          </a:xfrm>
          <a:prstGeom prst="rect">
            <a:avLst/>
          </a:prstGeom>
        </p:spPr>
        <p:txBody>
          <a:bodyPr wrap="square">
            <a:spAutoFit/>
          </a:bodyPr>
          <a:lstStyle/>
          <a:p>
            <a:r>
              <a:rPr lang="es-ES" sz="1200" i="1" dirty="0" smtClean="0">
                <a:solidFill>
                  <a:schemeClr val="bg1">
                    <a:lumMod val="50000"/>
                  </a:schemeClr>
                </a:solidFill>
              </a:rPr>
              <a:t>	</a:t>
            </a:r>
          </a:p>
          <a:p>
            <a:r>
              <a:rPr lang="es-ES" sz="1200" i="1" dirty="0" smtClean="0">
                <a:solidFill>
                  <a:schemeClr val="bg1">
                    <a:lumMod val="50000"/>
                  </a:schemeClr>
                </a:solidFill>
              </a:rPr>
              <a:t>V Simposio de Doctorandos de la UAH en Investigación con Tecnologías de la Información Geográfica (SITIG-UAH)</a:t>
            </a:r>
          </a:p>
        </p:txBody>
      </p:sp>
      <p:pic>
        <p:nvPicPr>
          <p:cNvPr id="121" name="Imagen 1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1561" y="140396"/>
            <a:ext cx="800100" cy="254720"/>
          </a:xfrm>
          <a:prstGeom prst="rect">
            <a:avLst/>
          </a:prstGeom>
        </p:spPr>
      </p:pic>
      <p:pic>
        <p:nvPicPr>
          <p:cNvPr id="122" name="Picture 4" descr="GRUPO DE INVESTIGACIÓN EN TELEDETECCIÓN AMBIENT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60226" y="112045"/>
            <a:ext cx="641174" cy="367607"/>
          </a:xfrm>
          <a:prstGeom prst="rect">
            <a:avLst/>
          </a:prstGeom>
          <a:noFill/>
          <a:extLst>
            <a:ext uri="{909E8E84-426E-40DD-AFC4-6F175D3DCCD1}">
              <a14:hiddenFill xmlns:a14="http://schemas.microsoft.com/office/drawing/2010/main">
                <a:solidFill>
                  <a:srgbClr val="FFFFFF"/>
                </a:solidFill>
              </a14:hiddenFill>
            </a:ext>
          </a:extLst>
        </p:spPr>
      </p:pic>
      <p:pic>
        <p:nvPicPr>
          <p:cNvPr id="123" name="Imagen 122"/>
          <p:cNvPicPr>
            <a:picLocks noChangeAspect="1"/>
          </p:cNvPicPr>
          <p:nvPr/>
        </p:nvPicPr>
        <p:blipFill rotWithShape="1">
          <a:blip r:embed="rId6" cstate="print">
            <a:extLst>
              <a:ext uri="{28A0092B-C50C-407E-A947-70E740481C1C}">
                <a14:useLocalDpi xmlns:a14="http://schemas.microsoft.com/office/drawing/2010/main" val="0"/>
              </a:ext>
            </a:extLst>
          </a:blip>
          <a:srcRect t="23687" b="20179"/>
          <a:stretch/>
        </p:blipFill>
        <p:spPr>
          <a:xfrm>
            <a:off x="9746307" y="23086"/>
            <a:ext cx="813919" cy="456566"/>
          </a:xfrm>
          <a:prstGeom prst="rect">
            <a:avLst/>
          </a:prstGeom>
        </p:spPr>
      </p:pic>
      <p:pic>
        <p:nvPicPr>
          <p:cNvPr id="130" name="Imagen 129"/>
          <p:cNvPicPr>
            <a:picLocks noChangeAspect="1"/>
          </p:cNvPicPr>
          <p:nvPr/>
        </p:nvPicPr>
        <p:blipFill rotWithShape="1">
          <a:blip r:embed="rId7"/>
          <a:srcRect l="73443" t="21817" r="11996" b="69490"/>
          <a:stretch/>
        </p:blipFill>
        <p:spPr>
          <a:xfrm>
            <a:off x="8882042" y="128644"/>
            <a:ext cx="823600" cy="276605"/>
          </a:xfrm>
          <a:prstGeom prst="rect">
            <a:avLst/>
          </a:prstGeom>
        </p:spPr>
      </p:pic>
    </p:spTree>
    <p:extLst>
      <p:ext uri="{BB962C8B-B14F-4D97-AF65-F5344CB8AC3E}">
        <p14:creationId xmlns:p14="http://schemas.microsoft.com/office/powerpoint/2010/main" val="34216601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wipe(down)">
                                      <p:cBhvr>
                                        <p:cTn id="12" dur="500"/>
                                        <p:tgtEl>
                                          <p:spTgt spid="8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wipe(down)">
                                      <p:cBhvr>
                                        <p:cTn id="17" dur="500"/>
                                        <p:tgtEl>
                                          <p:spTgt spid="9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5"/>
                                        </p:tgtEl>
                                        <p:attrNameLst>
                                          <p:attrName>style.visibility</p:attrName>
                                        </p:attrNameLst>
                                      </p:cBhvr>
                                      <p:to>
                                        <p:strVal val="visible"/>
                                      </p:to>
                                    </p:set>
                                    <p:animEffect transition="in" filter="wipe(down)">
                                      <p:cBhvr>
                                        <p:cTn id="22" dur="500"/>
                                        <p:tgtEl>
                                          <p:spTgt spid="9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8"/>
                                        </p:tgtEl>
                                        <p:attrNameLst>
                                          <p:attrName>style.visibility</p:attrName>
                                        </p:attrNameLst>
                                      </p:cBhvr>
                                      <p:to>
                                        <p:strVal val="visible"/>
                                      </p:to>
                                    </p:set>
                                    <p:animEffect transition="in" filter="wipe(down)">
                                      <p:cBhvr>
                                        <p:cTn id="27" dur="500"/>
                                        <p:tgtEl>
                                          <p:spTgt spid="9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7"/>
                                        </p:tgtEl>
                                        <p:attrNameLst>
                                          <p:attrName>style.visibility</p:attrName>
                                        </p:attrNameLst>
                                      </p:cBhvr>
                                      <p:to>
                                        <p:strVal val="visible"/>
                                      </p:to>
                                    </p:set>
                                    <p:animEffect transition="in" filter="wipe(down)">
                                      <p:cBhvr>
                                        <p:cTn id="32"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5" grpId="0"/>
      <p:bldP spid="90" grpId="0"/>
      <p:bldP spid="95" grpId="0"/>
      <p:bldP spid="98" grpId="0"/>
      <p:bldP spid="10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0145" y="388593"/>
            <a:ext cx="10744200" cy="698526"/>
          </a:xfrm>
        </p:spPr>
        <p:txBody>
          <a:bodyPr vert="horz" lIns="91440" tIns="45720" rIns="91440" bIns="45720" rtlCol="0" anchor="ctr">
            <a:normAutofit/>
          </a:bodyPr>
          <a:lstStyle/>
          <a:p>
            <a:r>
              <a:rPr lang="es-ES" sz="3200" spc="300" dirty="0" smtClean="0">
                <a:solidFill>
                  <a:schemeClr val="tx1">
                    <a:lumMod val="65000"/>
                    <a:lumOff val="35000"/>
                  </a:schemeClr>
                </a:solidFill>
                <a:latin typeface="Arial" panose="020B0604020202020204" pitchFamily="34" charset="0"/>
                <a:ea typeface="Verdana" panose="020B0604030504040204" pitchFamily="34" charset="0"/>
                <a:cs typeface="Arial" panose="020B0604020202020204" pitchFamily="34" charset="0"/>
              </a:rPr>
              <a:t>Introducción</a:t>
            </a:r>
            <a:endParaRPr lang="es-ES" sz="3200" spc="300" dirty="0">
              <a:solidFill>
                <a:schemeClr val="tx1">
                  <a:lumMod val="65000"/>
                  <a:lumOff val="35000"/>
                </a:schemeClr>
              </a:solidFill>
              <a:latin typeface="Arial" panose="020B0604020202020204" pitchFamily="34" charset="0"/>
              <a:ea typeface="Verdana" panose="020B0604030504040204" pitchFamily="34" charset="0"/>
              <a:cs typeface="Arial" panose="020B0604020202020204" pitchFamily="34" charset="0"/>
            </a:endParaRPr>
          </a:p>
        </p:txBody>
      </p:sp>
      <p:sp>
        <p:nvSpPr>
          <p:cNvPr id="23" name="CuadroTexto 22"/>
          <p:cNvSpPr txBox="1"/>
          <p:nvPr/>
        </p:nvSpPr>
        <p:spPr>
          <a:xfrm>
            <a:off x="240145" y="0"/>
            <a:ext cx="1460205" cy="276999"/>
          </a:xfrm>
          <a:prstGeom prst="rect">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defPPr>
              <a:defRPr lang="es-ES"/>
            </a:defPPr>
            <a:lvl1pPr>
              <a:defRPr sz="1200">
                <a:solidFill>
                  <a:schemeClr val="lt1"/>
                </a:solidFill>
                <a:latin typeface="Arial Nova Light" panose="020B03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dirty="0"/>
              <a:t>INTRODUCCIÓN</a:t>
            </a:r>
          </a:p>
        </p:txBody>
      </p:sp>
      <p:sp>
        <p:nvSpPr>
          <p:cNvPr id="24" name="CuadroTexto 23"/>
          <p:cNvSpPr txBox="1"/>
          <p:nvPr/>
        </p:nvSpPr>
        <p:spPr>
          <a:xfrm>
            <a:off x="1711947" y="0"/>
            <a:ext cx="1016217" cy="279915"/>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S" sz="1200" dirty="0" smtClean="0">
                <a:solidFill>
                  <a:schemeClr val="bg1">
                    <a:lumMod val="65000"/>
                  </a:schemeClr>
                </a:solidFill>
                <a:latin typeface="Arial Nova Light" panose="020B0304020202020204" pitchFamily="34" charset="0"/>
              </a:rPr>
              <a:t>OBJETIVOS</a:t>
            </a:r>
            <a:endParaRPr lang="es-ES" sz="1200" dirty="0">
              <a:solidFill>
                <a:schemeClr val="bg1">
                  <a:lumMod val="65000"/>
                </a:schemeClr>
              </a:solidFill>
              <a:latin typeface="Arial Nova Light" panose="020B0304020202020204" pitchFamily="34" charset="0"/>
            </a:endParaRPr>
          </a:p>
        </p:txBody>
      </p:sp>
      <p:sp>
        <p:nvSpPr>
          <p:cNvPr id="25" name="CuadroTexto 24"/>
          <p:cNvSpPr txBox="1"/>
          <p:nvPr/>
        </p:nvSpPr>
        <p:spPr>
          <a:xfrm>
            <a:off x="2728164" y="-3750"/>
            <a:ext cx="1401801" cy="28075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1200">
                <a:solidFill>
                  <a:schemeClr val="bg1">
                    <a:lumMod val="65000"/>
                  </a:schemeClr>
                </a:solidFill>
              </a:defRPr>
            </a:lvl1pPr>
          </a:lstStyle>
          <a:p>
            <a:pPr algn="ctr"/>
            <a:r>
              <a:rPr lang="es-ES" dirty="0" smtClean="0">
                <a:latin typeface="Arial Nova Light" panose="020B0304020202020204" pitchFamily="34" charset="0"/>
              </a:rPr>
              <a:t>METODOLOGÍA</a:t>
            </a:r>
            <a:endParaRPr lang="es-ES" dirty="0">
              <a:latin typeface="Arial Nova Light" panose="020B0304020202020204" pitchFamily="34" charset="0"/>
            </a:endParaRPr>
          </a:p>
        </p:txBody>
      </p:sp>
      <p:sp>
        <p:nvSpPr>
          <p:cNvPr id="27" name="CuadroTexto 26"/>
          <p:cNvSpPr txBox="1"/>
          <p:nvPr/>
        </p:nvSpPr>
        <p:spPr>
          <a:xfrm>
            <a:off x="4129964" y="-3751"/>
            <a:ext cx="2308935" cy="27699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1200">
                <a:solidFill>
                  <a:schemeClr val="bg1">
                    <a:lumMod val="65000"/>
                  </a:schemeClr>
                </a:solidFill>
              </a:defRPr>
            </a:lvl1pPr>
          </a:lstStyle>
          <a:p>
            <a:pPr algn="ctr"/>
            <a:r>
              <a:rPr lang="es-ES" dirty="0" smtClean="0">
                <a:latin typeface="Arial Nova Light" panose="020B0304020202020204" pitchFamily="34" charset="0"/>
              </a:rPr>
              <a:t>RESULTADOS Y DISCUSIÓN</a:t>
            </a:r>
            <a:endParaRPr lang="es-ES" dirty="0">
              <a:latin typeface="Arial Nova Light" panose="020B0304020202020204" pitchFamily="34" charset="0"/>
            </a:endParaRPr>
          </a:p>
        </p:txBody>
      </p:sp>
      <p:sp>
        <p:nvSpPr>
          <p:cNvPr id="29" name="CuadroTexto 28"/>
          <p:cNvSpPr txBox="1"/>
          <p:nvPr/>
        </p:nvSpPr>
        <p:spPr>
          <a:xfrm>
            <a:off x="6438899" y="-9243"/>
            <a:ext cx="1449869" cy="27699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1200">
                <a:solidFill>
                  <a:schemeClr val="bg1">
                    <a:lumMod val="65000"/>
                  </a:schemeClr>
                </a:solidFill>
              </a:defRPr>
            </a:lvl1pPr>
          </a:lstStyle>
          <a:p>
            <a:pPr algn="ctr"/>
            <a:r>
              <a:rPr lang="es-ES" dirty="0" smtClean="0">
                <a:latin typeface="Arial Nova Light" panose="020B0304020202020204" pitchFamily="34" charset="0"/>
              </a:rPr>
              <a:t>CONCLUSIONES</a:t>
            </a:r>
            <a:endParaRPr lang="es-ES" dirty="0">
              <a:latin typeface="Arial Nova Light" panose="020B0304020202020204" pitchFamily="34" charset="0"/>
            </a:endParaRPr>
          </a:p>
        </p:txBody>
      </p:sp>
      <p:sp>
        <p:nvSpPr>
          <p:cNvPr id="31" name="CuadroTexto 30"/>
          <p:cNvSpPr txBox="1"/>
          <p:nvPr/>
        </p:nvSpPr>
        <p:spPr>
          <a:xfrm>
            <a:off x="11278857" y="6488668"/>
            <a:ext cx="913143" cy="369332"/>
          </a:xfrm>
          <a:prstGeom prst="rect">
            <a:avLst/>
          </a:prstGeom>
          <a:noFill/>
        </p:spPr>
        <p:txBody>
          <a:bodyPr wrap="square" rtlCol="0">
            <a:spAutoFit/>
          </a:bodyPr>
          <a:lstStyle>
            <a:defPPr>
              <a:defRPr lang="en-US"/>
            </a:defPPr>
            <a:lvl1pPr>
              <a:defRPr>
                <a:solidFill>
                  <a:schemeClr val="bg1">
                    <a:lumMod val="50000"/>
                  </a:schemeClr>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noProof="0" dirty="0" smtClean="0">
                <a:solidFill>
                  <a:prstClr val="white">
                    <a:lumMod val="50000"/>
                  </a:prstClr>
                </a:solidFill>
              </a:rPr>
              <a:t>1/12</a:t>
            </a:r>
            <a:endParaRPr kumimoji="0" lang="es-ES" sz="18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endParaRPr>
          </a:p>
        </p:txBody>
      </p:sp>
      <p:sp>
        <p:nvSpPr>
          <p:cNvPr id="117" name="Rectángulo 116"/>
          <p:cNvSpPr/>
          <p:nvPr/>
        </p:nvSpPr>
        <p:spPr>
          <a:xfrm>
            <a:off x="0" y="6356792"/>
            <a:ext cx="8648184" cy="461665"/>
          </a:xfrm>
          <a:prstGeom prst="rect">
            <a:avLst/>
          </a:prstGeom>
        </p:spPr>
        <p:txBody>
          <a:bodyPr wrap="square">
            <a:spAutoFit/>
          </a:bodyPr>
          <a:lstStyle/>
          <a:p>
            <a:r>
              <a:rPr lang="es-ES" sz="1200" i="1" dirty="0" smtClean="0">
                <a:solidFill>
                  <a:schemeClr val="bg1">
                    <a:lumMod val="50000"/>
                  </a:schemeClr>
                </a:solidFill>
              </a:rPr>
              <a:t>	</a:t>
            </a:r>
          </a:p>
          <a:p>
            <a:r>
              <a:rPr lang="es-ES" sz="1200" i="1" dirty="0" smtClean="0">
                <a:solidFill>
                  <a:schemeClr val="bg1">
                    <a:lumMod val="50000"/>
                  </a:schemeClr>
                </a:solidFill>
              </a:rPr>
              <a:t>V Simposio de Doctorandos de la UAH en Investigación con Tecnologías de la Información Geográfica (SITIG-UAH)</a:t>
            </a:r>
          </a:p>
        </p:txBody>
      </p:sp>
      <p:pic>
        <p:nvPicPr>
          <p:cNvPr id="121" name="Imagen 1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1561" y="140396"/>
            <a:ext cx="800100" cy="254720"/>
          </a:xfrm>
          <a:prstGeom prst="rect">
            <a:avLst/>
          </a:prstGeom>
        </p:spPr>
      </p:pic>
      <p:pic>
        <p:nvPicPr>
          <p:cNvPr id="122" name="Picture 4" descr="GRUPO DE INVESTIGACIÓN EN TELEDETECCIÓN AMBIENT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60226" y="112716"/>
            <a:ext cx="640004" cy="366936"/>
          </a:xfrm>
          <a:prstGeom prst="rect">
            <a:avLst/>
          </a:prstGeom>
          <a:noFill/>
          <a:extLst>
            <a:ext uri="{909E8E84-426E-40DD-AFC4-6F175D3DCCD1}">
              <a14:hiddenFill xmlns:a14="http://schemas.microsoft.com/office/drawing/2010/main">
                <a:solidFill>
                  <a:srgbClr val="FFFFFF"/>
                </a:solidFill>
              </a14:hiddenFill>
            </a:ext>
          </a:extLst>
        </p:spPr>
      </p:pic>
      <p:pic>
        <p:nvPicPr>
          <p:cNvPr id="123" name="Imagen 122"/>
          <p:cNvPicPr>
            <a:picLocks noChangeAspect="1"/>
          </p:cNvPicPr>
          <p:nvPr/>
        </p:nvPicPr>
        <p:blipFill rotWithShape="1">
          <a:blip r:embed="rId4" cstate="print">
            <a:extLst>
              <a:ext uri="{28A0092B-C50C-407E-A947-70E740481C1C}">
                <a14:useLocalDpi xmlns:a14="http://schemas.microsoft.com/office/drawing/2010/main" val="0"/>
              </a:ext>
            </a:extLst>
          </a:blip>
          <a:srcRect t="23687" b="20179"/>
          <a:stretch/>
        </p:blipFill>
        <p:spPr>
          <a:xfrm>
            <a:off x="9746307" y="23086"/>
            <a:ext cx="813919" cy="456566"/>
          </a:xfrm>
          <a:prstGeom prst="rect">
            <a:avLst/>
          </a:prstGeom>
        </p:spPr>
      </p:pic>
      <p:pic>
        <p:nvPicPr>
          <p:cNvPr id="3" name="Imagen 2"/>
          <p:cNvPicPr>
            <a:picLocks noChangeAspect="1"/>
          </p:cNvPicPr>
          <p:nvPr/>
        </p:nvPicPr>
        <p:blipFill>
          <a:blip r:embed="rId5">
            <a:extLst>
              <a:ext uri="{BEBA8EAE-BF5A-486C-A8C5-ECC9F3942E4B}">
                <a14:imgProps xmlns:a14="http://schemas.microsoft.com/office/drawing/2010/main">
                  <a14:imgLayer r:embed="rId6">
                    <a14:imgEffect>
                      <a14:backgroundRemoval t="2051" b="89844" l="4102" r="96191"/>
                    </a14:imgEffect>
                  </a14:imgLayer>
                </a14:imgProps>
              </a:ext>
              <a:ext uri="{28A0092B-C50C-407E-A947-70E740481C1C}">
                <a14:useLocalDpi xmlns:a14="http://schemas.microsoft.com/office/drawing/2010/main" val="0"/>
              </a:ext>
            </a:extLst>
          </a:blip>
          <a:stretch>
            <a:fillRect/>
          </a:stretch>
        </p:blipFill>
        <p:spPr>
          <a:xfrm>
            <a:off x="3622733" y="1309665"/>
            <a:ext cx="4824581" cy="4824581"/>
          </a:xfrm>
          <a:prstGeom prst="rect">
            <a:avLst/>
          </a:prstGeom>
        </p:spPr>
      </p:pic>
      <p:sp>
        <p:nvSpPr>
          <p:cNvPr id="30" name="Rectángulo 29"/>
          <p:cNvSpPr/>
          <p:nvPr/>
        </p:nvSpPr>
        <p:spPr>
          <a:xfrm>
            <a:off x="380999" y="1309665"/>
            <a:ext cx="4223657" cy="769441"/>
          </a:xfrm>
          <a:prstGeom prst="rect">
            <a:avLst/>
          </a:prstGeom>
        </p:spPr>
        <p:txBody>
          <a:bodyPr wrap="square">
            <a:spAutoFit/>
          </a:bodyPr>
          <a:lstStyle/>
          <a:p>
            <a:r>
              <a:rPr lang="es-ES" sz="4400" dirty="0" smtClean="0">
                <a:solidFill>
                  <a:srgbClr val="0070C0"/>
                </a:solidFill>
              </a:rPr>
              <a:t>¿</a:t>
            </a:r>
            <a:r>
              <a:rPr lang="es-ES" sz="2400" dirty="0" smtClean="0">
                <a:solidFill>
                  <a:srgbClr val="0070C0"/>
                </a:solidFill>
              </a:rPr>
              <a:t>Se podría </a:t>
            </a:r>
            <a:r>
              <a:rPr lang="es-ES" sz="2400" b="1" dirty="0" smtClean="0">
                <a:solidFill>
                  <a:srgbClr val="0070C0"/>
                </a:solidFill>
              </a:rPr>
              <a:t>h i p o t e t i z a r</a:t>
            </a:r>
            <a:r>
              <a:rPr lang="es-ES" sz="2400" dirty="0" smtClean="0">
                <a:solidFill>
                  <a:srgbClr val="0070C0"/>
                </a:solidFill>
              </a:rPr>
              <a:t> . . .</a:t>
            </a:r>
            <a:endParaRPr lang="es-ES" sz="2000" dirty="0">
              <a:solidFill>
                <a:schemeClr val="tx1">
                  <a:lumMod val="65000"/>
                  <a:lumOff val="35000"/>
                </a:schemeClr>
              </a:solidFill>
            </a:endParaRPr>
          </a:p>
        </p:txBody>
      </p:sp>
      <p:sp>
        <p:nvSpPr>
          <p:cNvPr id="4" name="Rectángulo 3"/>
          <p:cNvSpPr/>
          <p:nvPr/>
        </p:nvSpPr>
        <p:spPr>
          <a:xfrm>
            <a:off x="7443034" y="1263498"/>
            <a:ext cx="4525215" cy="1631216"/>
          </a:xfrm>
          <a:prstGeom prst="rect">
            <a:avLst/>
          </a:prstGeom>
        </p:spPr>
        <p:txBody>
          <a:bodyPr wrap="square">
            <a:spAutoFit/>
          </a:bodyPr>
          <a:lstStyle/>
          <a:p>
            <a:pPr algn="r"/>
            <a:r>
              <a:rPr lang="es-ES" dirty="0" smtClean="0">
                <a:solidFill>
                  <a:schemeClr val="tx1">
                    <a:lumMod val="65000"/>
                    <a:lumOff val="35000"/>
                  </a:schemeClr>
                </a:solidFill>
              </a:rPr>
              <a:t>… </a:t>
            </a:r>
            <a:r>
              <a:rPr lang="es-ES" sz="1600" dirty="0" smtClean="0">
                <a:solidFill>
                  <a:schemeClr val="tx1">
                    <a:lumMod val="65000"/>
                    <a:lumOff val="35000"/>
                  </a:schemeClr>
                </a:solidFill>
              </a:rPr>
              <a:t>que</a:t>
            </a:r>
            <a:r>
              <a:rPr lang="es-ES" dirty="0" smtClean="0">
                <a:solidFill>
                  <a:schemeClr val="tx1">
                    <a:lumMod val="65000"/>
                    <a:lumOff val="35000"/>
                  </a:schemeClr>
                </a:solidFill>
              </a:rPr>
              <a:t> </a:t>
            </a:r>
            <a:r>
              <a:rPr lang="es-ES" sz="1600" dirty="0" smtClean="0">
                <a:solidFill>
                  <a:schemeClr val="tx1">
                    <a:lumMod val="65000"/>
                    <a:lumOff val="35000"/>
                  </a:schemeClr>
                </a:solidFill>
              </a:rPr>
              <a:t>los</a:t>
            </a:r>
            <a:r>
              <a:rPr lang="es-ES" b="1" dirty="0" smtClean="0">
                <a:solidFill>
                  <a:schemeClr val="tx1">
                    <a:lumMod val="65000"/>
                    <a:lumOff val="35000"/>
                  </a:schemeClr>
                </a:solidFill>
              </a:rPr>
              <a:t> </a:t>
            </a:r>
            <a:r>
              <a:rPr lang="es-ES" sz="2000" b="1" dirty="0" smtClean="0">
                <a:solidFill>
                  <a:schemeClr val="tx1">
                    <a:lumMod val="65000"/>
                    <a:lumOff val="35000"/>
                  </a:schemeClr>
                </a:solidFill>
              </a:rPr>
              <a:t>incendios modifican</a:t>
            </a:r>
            <a:r>
              <a:rPr lang="es-ES" b="1" dirty="0" smtClean="0">
                <a:solidFill>
                  <a:schemeClr val="tx1">
                    <a:lumMod val="65000"/>
                    <a:lumOff val="35000"/>
                  </a:schemeClr>
                </a:solidFill>
              </a:rPr>
              <a:t> </a:t>
            </a:r>
            <a:r>
              <a:rPr lang="es-ES" sz="1600" dirty="0" smtClean="0">
                <a:solidFill>
                  <a:schemeClr val="tx1">
                    <a:lumMod val="65000"/>
                    <a:lumOff val="35000"/>
                  </a:schemeClr>
                </a:solidFill>
              </a:rPr>
              <a:t>los </a:t>
            </a:r>
            <a:r>
              <a:rPr lang="es-ES" sz="2000" b="1" dirty="0" smtClean="0">
                <a:solidFill>
                  <a:schemeClr val="tx1">
                    <a:lumMod val="65000"/>
                    <a:lumOff val="35000"/>
                  </a:schemeClr>
                </a:solidFill>
              </a:rPr>
              <a:t>hábitats</a:t>
            </a:r>
            <a:r>
              <a:rPr lang="es-ES" b="1" dirty="0" smtClean="0">
                <a:solidFill>
                  <a:schemeClr val="tx1">
                    <a:lumMod val="65000"/>
                    <a:lumOff val="35000"/>
                  </a:schemeClr>
                </a:solidFill>
              </a:rPr>
              <a:t> </a:t>
            </a:r>
            <a:r>
              <a:rPr lang="es-ES" sz="1600" dirty="0" smtClean="0">
                <a:solidFill>
                  <a:schemeClr val="tx1">
                    <a:lumMod val="65000"/>
                    <a:lumOff val="35000"/>
                  </a:schemeClr>
                </a:solidFill>
              </a:rPr>
              <a:t>de las </a:t>
            </a:r>
            <a:r>
              <a:rPr lang="es-ES" sz="2000" b="1" dirty="0" smtClean="0">
                <a:solidFill>
                  <a:schemeClr val="tx1">
                    <a:lumMod val="65000"/>
                    <a:lumOff val="35000"/>
                  </a:schemeClr>
                </a:solidFill>
              </a:rPr>
              <a:t>aves</a:t>
            </a:r>
            <a:r>
              <a:rPr lang="es-ES" b="1" dirty="0" smtClean="0">
                <a:solidFill>
                  <a:schemeClr val="tx1">
                    <a:lumMod val="65000"/>
                    <a:lumOff val="35000"/>
                  </a:schemeClr>
                </a:solidFill>
              </a:rPr>
              <a:t> </a:t>
            </a:r>
            <a:r>
              <a:rPr lang="es-ES" sz="1600" dirty="0" smtClean="0">
                <a:solidFill>
                  <a:schemeClr val="tx1">
                    <a:lumMod val="65000"/>
                    <a:lumOff val="35000"/>
                  </a:schemeClr>
                </a:solidFill>
              </a:rPr>
              <a:t>de manera que algunas</a:t>
            </a:r>
            <a:r>
              <a:rPr lang="es-ES" dirty="0" smtClean="0">
                <a:solidFill>
                  <a:schemeClr val="tx1">
                    <a:lumMod val="65000"/>
                    <a:lumOff val="35000"/>
                  </a:schemeClr>
                </a:solidFill>
              </a:rPr>
              <a:t> </a:t>
            </a:r>
            <a:r>
              <a:rPr lang="es-ES" sz="1600" dirty="0" smtClean="0">
                <a:solidFill>
                  <a:schemeClr val="tx1">
                    <a:lumMod val="65000"/>
                    <a:lumOff val="35000"/>
                  </a:schemeClr>
                </a:solidFill>
              </a:rPr>
              <a:t>especies</a:t>
            </a:r>
            <a:r>
              <a:rPr lang="es-ES" dirty="0" smtClean="0">
                <a:solidFill>
                  <a:schemeClr val="tx1">
                    <a:lumMod val="65000"/>
                    <a:lumOff val="35000"/>
                  </a:schemeClr>
                </a:solidFill>
              </a:rPr>
              <a:t> </a:t>
            </a:r>
            <a:r>
              <a:rPr lang="es-ES" sz="2000" b="1" dirty="0" smtClean="0">
                <a:solidFill>
                  <a:schemeClr val="tx1">
                    <a:lumMod val="65000"/>
                    <a:lumOff val="35000"/>
                  </a:schemeClr>
                </a:solidFill>
              </a:rPr>
              <a:t>prosperan</a:t>
            </a:r>
            <a:r>
              <a:rPr lang="es-ES" dirty="0" smtClean="0">
                <a:solidFill>
                  <a:schemeClr val="tx1">
                    <a:lumMod val="65000"/>
                    <a:lumOff val="35000"/>
                  </a:schemeClr>
                </a:solidFill>
              </a:rPr>
              <a:t> </a:t>
            </a:r>
            <a:r>
              <a:rPr lang="es-ES" sz="1600" dirty="0" smtClean="0">
                <a:solidFill>
                  <a:schemeClr val="tx1">
                    <a:lumMod val="65000"/>
                    <a:lumOff val="35000"/>
                  </a:schemeClr>
                </a:solidFill>
              </a:rPr>
              <a:t>en áreas post-incendio, mientras que</a:t>
            </a:r>
            <a:r>
              <a:rPr lang="es-ES" dirty="0" smtClean="0">
                <a:solidFill>
                  <a:schemeClr val="tx1">
                    <a:lumMod val="65000"/>
                    <a:lumOff val="35000"/>
                  </a:schemeClr>
                </a:solidFill>
              </a:rPr>
              <a:t> </a:t>
            </a:r>
            <a:r>
              <a:rPr lang="es-ES" sz="1600" dirty="0" smtClean="0">
                <a:solidFill>
                  <a:schemeClr val="tx1">
                    <a:lumMod val="65000"/>
                    <a:lumOff val="35000"/>
                  </a:schemeClr>
                </a:solidFill>
              </a:rPr>
              <a:t>otras</a:t>
            </a:r>
            <a:r>
              <a:rPr lang="es-ES" b="1" dirty="0" smtClean="0">
                <a:solidFill>
                  <a:schemeClr val="tx1">
                    <a:lumMod val="65000"/>
                    <a:lumOff val="35000"/>
                  </a:schemeClr>
                </a:solidFill>
              </a:rPr>
              <a:t> </a:t>
            </a:r>
            <a:r>
              <a:rPr lang="es-ES" sz="1600" dirty="0" smtClean="0">
                <a:solidFill>
                  <a:schemeClr val="tx1">
                    <a:lumMod val="65000"/>
                    <a:lumOff val="35000"/>
                  </a:schemeClr>
                </a:solidFill>
              </a:rPr>
              <a:t>experimentan una </a:t>
            </a:r>
            <a:r>
              <a:rPr lang="es-ES" sz="2000" b="1" dirty="0" smtClean="0">
                <a:solidFill>
                  <a:schemeClr val="tx1">
                    <a:lumMod val="65000"/>
                    <a:lumOff val="35000"/>
                  </a:schemeClr>
                </a:solidFill>
              </a:rPr>
              <a:t>disminución</a:t>
            </a:r>
            <a:r>
              <a:rPr lang="es-ES" dirty="0" smtClean="0">
                <a:solidFill>
                  <a:schemeClr val="tx1">
                    <a:lumMod val="65000"/>
                    <a:lumOff val="35000"/>
                  </a:schemeClr>
                </a:solidFill>
              </a:rPr>
              <a:t> </a:t>
            </a:r>
            <a:r>
              <a:rPr lang="es-ES" sz="1600" dirty="0" smtClean="0">
                <a:solidFill>
                  <a:schemeClr val="tx1">
                    <a:lumMod val="65000"/>
                    <a:lumOff val="35000"/>
                  </a:schemeClr>
                </a:solidFill>
              </a:rPr>
              <a:t>en sus poblaciones debido a la pérdida de hábitat</a:t>
            </a:r>
            <a:r>
              <a:rPr lang="es-ES" sz="2000" b="1" dirty="0" smtClean="0">
                <a:solidFill>
                  <a:schemeClr val="tx1">
                    <a:lumMod val="65000"/>
                    <a:lumOff val="35000"/>
                  </a:schemeClr>
                </a:solidFill>
              </a:rPr>
              <a:t>?</a:t>
            </a:r>
            <a:endParaRPr lang="es-ES" sz="2000" b="1" dirty="0">
              <a:solidFill>
                <a:schemeClr val="tx1">
                  <a:lumMod val="65000"/>
                  <a:lumOff val="35000"/>
                </a:schemeClr>
              </a:solidFill>
            </a:endParaRPr>
          </a:p>
        </p:txBody>
      </p:sp>
      <p:sp>
        <p:nvSpPr>
          <p:cNvPr id="5" name="Rectángulo 4"/>
          <p:cNvSpPr/>
          <p:nvPr/>
        </p:nvSpPr>
        <p:spPr>
          <a:xfrm>
            <a:off x="664138" y="3015802"/>
            <a:ext cx="3330919" cy="1569660"/>
          </a:xfrm>
          <a:prstGeom prst="rect">
            <a:avLst/>
          </a:prstGeom>
        </p:spPr>
        <p:txBody>
          <a:bodyPr wrap="square">
            <a:spAutoFit/>
          </a:bodyPr>
          <a:lstStyle/>
          <a:p>
            <a:r>
              <a:rPr lang="es-ES" dirty="0" smtClean="0">
                <a:solidFill>
                  <a:schemeClr val="tx1">
                    <a:lumMod val="65000"/>
                    <a:lumOff val="35000"/>
                  </a:schemeClr>
                </a:solidFill>
              </a:rPr>
              <a:t>… </a:t>
            </a:r>
            <a:r>
              <a:rPr lang="es-ES" sz="1600" dirty="0" smtClean="0">
                <a:solidFill>
                  <a:schemeClr val="tx1">
                    <a:lumMod val="65000"/>
                    <a:lumOff val="35000"/>
                  </a:schemeClr>
                </a:solidFill>
              </a:rPr>
              <a:t>que</a:t>
            </a:r>
            <a:r>
              <a:rPr lang="es-ES" dirty="0" smtClean="0">
                <a:solidFill>
                  <a:schemeClr val="tx1">
                    <a:lumMod val="65000"/>
                    <a:lumOff val="35000"/>
                  </a:schemeClr>
                </a:solidFill>
              </a:rPr>
              <a:t> </a:t>
            </a:r>
            <a:r>
              <a:rPr lang="es-ES" sz="2000" b="1" dirty="0" smtClean="0">
                <a:solidFill>
                  <a:schemeClr val="tx1">
                    <a:lumMod val="65000"/>
                    <a:lumOff val="35000"/>
                  </a:schemeClr>
                </a:solidFill>
              </a:rPr>
              <a:t>la relación</a:t>
            </a:r>
            <a:r>
              <a:rPr lang="es-ES" b="1" dirty="0" smtClean="0">
                <a:solidFill>
                  <a:schemeClr val="tx1">
                    <a:lumMod val="65000"/>
                    <a:lumOff val="35000"/>
                  </a:schemeClr>
                </a:solidFill>
              </a:rPr>
              <a:t> </a:t>
            </a:r>
            <a:r>
              <a:rPr lang="es-ES" sz="1600" dirty="0" smtClean="0">
                <a:solidFill>
                  <a:schemeClr val="tx1">
                    <a:lumMod val="65000"/>
                    <a:lumOff val="35000"/>
                  </a:schemeClr>
                </a:solidFill>
              </a:rPr>
              <a:t>entre la diversidad de </a:t>
            </a:r>
            <a:r>
              <a:rPr lang="es-ES" sz="2000" b="1" dirty="0" smtClean="0">
                <a:solidFill>
                  <a:schemeClr val="tx1">
                    <a:lumMod val="65000"/>
                    <a:lumOff val="35000"/>
                  </a:schemeClr>
                </a:solidFill>
              </a:rPr>
              <a:t>aves</a:t>
            </a:r>
            <a:r>
              <a:rPr lang="es-ES" sz="1600" dirty="0" smtClean="0">
                <a:solidFill>
                  <a:schemeClr val="tx1">
                    <a:lumMod val="65000"/>
                    <a:lumOff val="35000"/>
                  </a:schemeClr>
                </a:solidFill>
              </a:rPr>
              <a:t> y el </a:t>
            </a:r>
            <a:r>
              <a:rPr lang="es-ES" sz="2000" b="1" dirty="0" smtClean="0">
                <a:solidFill>
                  <a:schemeClr val="tx1">
                    <a:lumMod val="65000"/>
                    <a:lumOff val="35000"/>
                  </a:schemeClr>
                </a:solidFill>
              </a:rPr>
              <a:t>fuego</a:t>
            </a:r>
            <a:r>
              <a:rPr lang="es-ES" dirty="0" smtClean="0">
                <a:solidFill>
                  <a:schemeClr val="tx1">
                    <a:lumMod val="65000"/>
                    <a:lumOff val="35000"/>
                  </a:schemeClr>
                </a:solidFill>
              </a:rPr>
              <a:t> </a:t>
            </a:r>
            <a:r>
              <a:rPr lang="es-ES" sz="2000" b="1" dirty="0" smtClean="0">
                <a:solidFill>
                  <a:schemeClr val="tx1">
                    <a:lumMod val="65000"/>
                    <a:lumOff val="35000"/>
                  </a:schemeClr>
                </a:solidFill>
              </a:rPr>
              <a:t>varía geográficamente</a:t>
            </a:r>
            <a:r>
              <a:rPr lang="es-ES" dirty="0" smtClean="0">
                <a:solidFill>
                  <a:schemeClr val="tx1">
                    <a:lumMod val="65000"/>
                    <a:lumOff val="35000"/>
                  </a:schemeClr>
                </a:solidFill>
              </a:rPr>
              <a:t>, </a:t>
            </a:r>
            <a:r>
              <a:rPr lang="es-ES" sz="1600" dirty="0" smtClean="0">
                <a:solidFill>
                  <a:schemeClr val="tx1">
                    <a:lumMod val="65000"/>
                    <a:lumOff val="35000"/>
                  </a:schemeClr>
                </a:solidFill>
              </a:rPr>
              <a:t>con respuestas diferentes en diferentes regiones del mundo</a:t>
            </a:r>
            <a:r>
              <a:rPr lang="es-ES" sz="2000" b="1" dirty="0" smtClean="0">
                <a:solidFill>
                  <a:schemeClr val="tx1">
                    <a:lumMod val="65000"/>
                    <a:lumOff val="35000"/>
                  </a:schemeClr>
                </a:solidFill>
              </a:rPr>
              <a:t>?</a:t>
            </a:r>
            <a:endParaRPr lang="es-ES" sz="2000" b="1" dirty="0">
              <a:solidFill>
                <a:schemeClr val="tx1">
                  <a:lumMod val="65000"/>
                  <a:lumOff val="35000"/>
                </a:schemeClr>
              </a:solidFill>
            </a:endParaRPr>
          </a:p>
        </p:txBody>
      </p:sp>
      <p:sp>
        <p:nvSpPr>
          <p:cNvPr id="6" name="Rectángulo 5"/>
          <p:cNvSpPr/>
          <p:nvPr/>
        </p:nvSpPr>
        <p:spPr>
          <a:xfrm>
            <a:off x="7267277" y="5097553"/>
            <a:ext cx="3810710" cy="1600438"/>
          </a:xfrm>
          <a:prstGeom prst="rect">
            <a:avLst/>
          </a:prstGeom>
        </p:spPr>
        <p:txBody>
          <a:bodyPr wrap="square">
            <a:spAutoFit/>
          </a:bodyPr>
          <a:lstStyle/>
          <a:p>
            <a:r>
              <a:rPr lang="es-ES" dirty="0" smtClean="0">
                <a:solidFill>
                  <a:schemeClr val="tx1">
                    <a:lumMod val="65000"/>
                    <a:lumOff val="35000"/>
                  </a:schemeClr>
                </a:solidFill>
              </a:rPr>
              <a:t>… </a:t>
            </a:r>
            <a:r>
              <a:rPr lang="es-ES" sz="1600" dirty="0" smtClean="0">
                <a:solidFill>
                  <a:schemeClr val="tx1">
                    <a:lumMod val="65000"/>
                    <a:lumOff val="35000"/>
                  </a:schemeClr>
                </a:solidFill>
              </a:rPr>
              <a:t>que la intensidad del fuego influye en la diversidad de aves, con</a:t>
            </a:r>
            <a:r>
              <a:rPr lang="es-ES" dirty="0" smtClean="0">
                <a:solidFill>
                  <a:schemeClr val="tx1">
                    <a:lumMod val="65000"/>
                    <a:lumOff val="35000"/>
                  </a:schemeClr>
                </a:solidFill>
              </a:rPr>
              <a:t> </a:t>
            </a:r>
            <a:r>
              <a:rPr lang="es-ES" sz="2000" b="1" dirty="0" smtClean="0">
                <a:solidFill>
                  <a:schemeClr val="tx1">
                    <a:lumMod val="65000"/>
                    <a:lumOff val="35000"/>
                  </a:schemeClr>
                </a:solidFill>
              </a:rPr>
              <a:t>incendios</a:t>
            </a:r>
            <a:r>
              <a:rPr lang="es-ES" b="1" dirty="0" smtClean="0">
                <a:solidFill>
                  <a:schemeClr val="tx1">
                    <a:lumMod val="65000"/>
                    <a:lumOff val="35000"/>
                  </a:schemeClr>
                </a:solidFill>
              </a:rPr>
              <a:t> </a:t>
            </a:r>
            <a:r>
              <a:rPr lang="es-ES" sz="2000" b="1" dirty="0" smtClean="0">
                <a:solidFill>
                  <a:schemeClr val="tx1">
                    <a:lumMod val="65000"/>
                    <a:lumOff val="35000"/>
                  </a:schemeClr>
                </a:solidFill>
              </a:rPr>
              <a:t>más intensos</a:t>
            </a:r>
            <a:r>
              <a:rPr lang="es-ES" b="1" dirty="0" smtClean="0">
                <a:solidFill>
                  <a:schemeClr val="tx1">
                    <a:lumMod val="65000"/>
                    <a:lumOff val="35000"/>
                  </a:schemeClr>
                </a:solidFill>
              </a:rPr>
              <a:t> </a:t>
            </a:r>
            <a:r>
              <a:rPr lang="es-ES" sz="1600" dirty="0" smtClean="0">
                <a:solidFill>
                  <a:schemeClr val="tx1">
                    <a:lumMod val="65000"/>
                    <a:lumOff val="35000"/>
                  </a:schemeClr>
                </a:solidFill>
              </a:rPr>
              <a:t>que tienen un</a:t>
            </a:r>
            <a:r>
              <a:rPr lang="es-ES" dirty="0" smtClean="0">
                <a:solidFill>
                  <a:schemeClr val="tx1">
                    <a:lumMod val="65000"/>
                    <a:lumOff val="35000"/>
                  </a:schemeClr>
                </a:solidFill>
              </a:rPr>
              <a:t> </a:t>
            </a:r>
            <a:r>
              <a:rPr lang="es-ES" sz="2000" b="1" dirty="0" smtClean="0">
                <a:solidFill>
                  <a:schemeClr val="tx1">
                    <a:lumMod val="65000"/>
                    <a:lumOff val="35000"/>
                  </a:schemeClr>
                </a:solidFill>
              </a:rPr>
              <a:t>impacto diferente</a:t>
            </a:r>
            <a:r>
              <a:rPr lang="es-ES" b="1" dirty="0" smtClean="0">
                <a:solidFill>
                  <a:schemeClr val="tx1">
                    <a:lumMod val="65000"/>
                    <a:lumOff val="35000"/>
                  </a:schemeClr>
                </a:solidFill>
              </a:rPr>
              <a:t> </a:t>
            </a:r>
            <a:r>
              <a:rPr lang="es-ES" sz="1600" dirty="0" smtClean="0">
                <a:solidFill>
                  <a:schemeClr val="tx1">
                    <a:lumMod val="65000"/>
                    <a:lumOff val="35000"/>
                  </a:schemeClr>
                </a:solidFill>
              </a:rPr>
              <a:t>en comparación con</a:t>
            </a:r>
            <a:r>
              <a:rPr lang="es-ES" dirty="0" smtClean="0">
                <a:solidFill>
                  <a:schemeClr val="tx1">
                    <a:lumMod val="65000"/>
                    <a:lumOff val="35000"/>
                  </a:schemeClr>
                </a:solidFill>
              </a:rPr>
              <a:t> </a:t>
            </a:r>
            <a:r>
              <a:rPr lang="es-ES" sz="2000" b="1" dirty="0" smtClean="0">
                <a:solidFill>
                  <a:schemeClr val="tx1">
                    <a:lumMod val="65000"/>
                    <a:lumOff val="35000"/>
                  </a:schemeClr>
                </a:solidFill>
              </a:rPr>
              <a:t>incendios de menor intensidad ?</a:t>
            </a:r>
            <a:endParaRPr lang="es-ES" sz="2000" b="1" dirty="0">
              <a:solidFill>
                <a:schemeClr val="tx1">
                  <a:lumMod val="65000"/>
                  <a:lumOff val="35000"/>
                </a:schemeClr>
              </a:solidFill>
            </a:endParaRPr>
          </a:p>
        </p:txBody>
      </p:sp>
      <p:pic>
        <p:nvPicPr>
          <p:cNvPr id="34" name="Imagen 33"/>
          <p:cNvPicPr>
            <a:picLocks noChangeAspect="1"/>
          </p:cNvPicPr>
          <p:nvPr/>
        </p:nvPicPr>
        <p:blipFill rotWithShape="1">
          <a:blip r:embed="rId7"/>
          <a:srcRect l="73443" t="21817" r="11996" b="69490"/>
          <a:stretch/>
        </p:blipFill>
        <p:spPr>
          <a:xfrm>
            <a:off x="8882042" y="128644"/>
            <a:ext cx="823600" cy="276605"/>
          </a:xfrm>
          <a:prstGeom prst="rect">
            <a:avLst/>
          </a:prstGeom>
        </p:spPr>
      </p:pic>
    </p:spTree>
    <p:extLst>
      <p:ext uri="{BB962C8B-B14F-4D97-AF65-F5344CB8AC3E}">
        <p14:creationId xmlns:p14="http://schemas.microsoft.com/office/powerpoint/2010/main" val="16138102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0145" y="395116"/>
            <a:ext cx="10744200" cy="698526"/>
          </a:xfrm>
        </p:spPr>
        <p:txBody>
          <a:bodyPr vert="horz" lIns="91440" tIns="45720" rIns="91440" bIns="45720" rtlCol="0" anchor="ctr">
            <a:normAutofit/>
          </a:bodyPr>
          <a:lstStyle/>
          <a:p>
            <a:r>
              <a:rPr lang="es-ES" sz="3200" spc="300" dirty="0" smtClean="0">
                <a:solidFill>
                  <a:schemeClr val="tx1">
                    <a:lumMod val="65000"/>
                    <a:lumOff val="35000"/>
                  </a:schemeClr>
                </a:solidFill>
                <a:latin typeface="Arial" panose="020B0604020202020204" pitchFamily="34" charset="0"/>
                <a:ea typeface="Verdana" panose="020B0604030504040204" pitchFamily="34" charset="0"/>
                <a:cs typeface="Arial" panose="020B0604020202020204" pitchFamily="34" charset="0"/>
              </a:rPr>
              <a:t>Objetivos</a:t>
            </a:r>
            <a:endParaRPr lang="es-ES" sz="3200" spc="300" dirty="0">
              <a:solidFill>
                <a:schemeClr val="tx1">
                  <a:lumMod val="65000"/>
                  <a:lumOff val="35000"/>
                </a:schemeClr>
              </a:solidFill>
              <a:latin typeface="Arial" panose="020B0604020202020204" pitchFamily="34" charset="0"/>
              <a:ea typeface="Verdana" panose="020B0604030504040204" pitchFamily="34" charset="0"/>
              <a:cs typeface="Arial" panose="020B0604020202020204" pitchFamily="34" charset="0"/>
            </a:endParaRPr>
          </a:p>
        </p:txBody>
      </p:sp>
      <p:sp>
        <p:nvSpPr>
          <p:cNvPr id="5" name="Marcador de contenido 2"/>
          <p:cNvSpPr>
            <a:spLocks noGrp="1"/>
          </p:cNvSpPr>
          <p:nvPr>
            <p:ph idx="1"/>
          </p:nvPr>
        </p:nvSpPr>
        <p:spPr>
          <a:xfrm>
            <a:off x="572759" y="446267"/>
            <a:ext cx="11508901" cy="5070763"/>
          </a:xfrm>
        </p:spPr>
        <p:txBody>
          <a:bodyPr>
            <a:normAutofit/>
          </a:bodyPr>
          <a:lstStyle/>
          <a:p>
            <a:pPr lvl="1">
              <a:lnSpc>
                <a:spcPct val="200000"/>
              </a:lnSpc>
              <a:buClr>
                <a:schemeClr val="accent4"/>
              </a:buClr>
              <a:buFont typeface="Wingdings" panose="05000000000000000000" pitchFamily="2" charset="2"/>
              <a:buChar char="§"/>
            </a:pPr>
            <a:endParaRPr lang="en-US" sz="1800" spc="100" dirty="0" smtClean="0">
              <a:latin typeface="Arial Nova Light" panose="020B0304020202020204" pitchFamily="34" charset="0"/>
            </a:endParaRPr>
          </a:p>
          <a:p>
            <a:pPr lvl="1">
              <a:lnSpc>
                <a:spcPct val="200000"/>
              </a:lnSpc>
              <a:buClr>
                <a:schemeClr val="accent4"/>
              </a:buClr>
              <a:buFont typeface="Wingdings" panose="05000000000000000000" pitchFamily="2" charset="2"/>
              <a:buChar char="§"/>
            </a:pPr>
            <a:r>
              <a:rPr lang="en-US" sz="1800" dirty="0">
                <a:solidFill>
                  <a:schemeClr val="tx1">
                    <a:lumMod val="65000"/>
                    <a:lumOff val="35000"/>
                  </a:schemeClr>
                </a:solidFill>
              </a:rPr>
              <a:t>El </a:t>
            </a:r>
            <a:r>
              <a:rPr lang="en-US" sz="1800" dirty="0" err="1">
                <a:solidFill>
                  <a:schemeClr val="tx1">
                    <a:lumMod val="65000"/>
                    <a:lumOff val="35000"/>
                  </a:schemeClr>
                </a:solidFill>
              </a:rPr>
              <a:t>objetivo</a:t>
            </a:r>
            <a:r>
              <a:rPr lang="en-US" sz="1800" dirty="0">
                <a:solidFill>
                  <a:schemeClr val="tx1">
                    <a:lumMod val="65000"/>
                    <a:lumOff val="35000"/>
                  </a:schemeClr>
                </a:solidFill>
              </a:rPr>
              <a:t> principal de </a:t>
            </a:r>
            <a:r>
              <a:rPr lang="en-US" sz="1800" dirty="0" err="1">
                <a:solidFill>
                  <a:schemeClr val="tx1">
                    <a:lumMod val="65000"/>
                    <a:lumOff val="35000"/>
                  </a:schemeClr>
                </a:solidFill>
              </a:rPr>
              <a:t>este</a:t>
            </a:r>
            <a:r>
              <a:rPr lang="en-US" sz="1800" dirty="0">
                <a:solidFill>
                  <a:schemeClr val="tx1">
                    <a:lumMod val="65000"/>
                    <a:lumOff val="35000"/>
                  </a:schemeClr>
                </a:solidFill>
              </a:rPr>
              <a:t> </a:t>
            </a:r>
            <a:r>
              <a:rPr lang="en-US" sz="1800" dirty="0" err="1">
                <a:solidFill>
                  <a:schemeClr val="tx1">
                    <a:lumMod val="65000"/>
                    <a:lumOff val="35000"/>
                  </a:schemeClr>
                </a:solidFill>
              </a:rPr>
              <a:t>trabajo</a:t>
            </a:r>
            <a:r>
              <a:rPr lang="en-US" sz="1800" dirty="0">
                <a:solidFill>
                  <a:schemeClr val="tx1">
                    <a:lumMod val="65000"/>
                    <a:lumOff val="35000"/>
                  </a:schemeClr>
                </a:solidFill>
              </a:rPr>
              <a:t> </a:t>
            </a:r>
            <a:r>
              <a:rPr lang="en-US" sz="1800" dirty="0" err="1">
                <a:solidFill>
                  <a:schemeClr val="tx1">
                    <a:lumMod val="65000"/>
                    <a:lumOff val="35000"/>
                  </a:schemeClr>
                </a:solidFill>
              </a:rPr>
              <a:t>es</a:t>
            </a:r>
            <a:r>
              <a:rPr lang="en-US" sz="1800" dirty="0">
                <a:solidFill>
                  <a:schemeClr val="tx1">
                    <a:lumMod val="65000"/>
                    <a:lumOff val="35000"/>
                  </a:schemeClr>
                </a:solidFill>
              </a:rPr>
              <a:t> </a:t>
            </a:r>
            <a:r>
              <a:rPr lang="en-US" sz="2000" b="1" dirty="0" err="1">
                <a:solidFill>
                  <a:schemeClr val="tx1">
                    <a:lumMod val="65000"/>
                    <a:lumOff val="35000"/>
                  </a:schemeClr>
                </a:solidFill>
              </a:rPr>
              <a:t>estudiar</a:t>
            </a:r>
            <a:r>
              <a:rPr lang="en-US" sz="2000" b="1" dirty="0">
                <a:solidFill>
                  <a:schemeClr val="tx1">
                    <a:lumMod val="65000"/>
                    <a:lumOff val="35000"/>
                  </a:schemeClr>
                </a:solidFill>
              </a:rPr>
              <a:t> y </a:t>
            </a:r>
            <a:r>
              <a:rPr lang="en-US" sz="2000" b="1" dirty="0" err="1">
                <a:solidFill>
                  <a:schemeClr val="tx1">
                    <a:lumMod val="65000"/>
                    <a:lumOff val="35000"/>
                  </a:schemeClr>
                </a:solidFill>
              </a:rPr>
              <a:t>analizar</a:t>
            </a:r>
            <a:r>
              <a:rPr lang="en-US" sz="2000" b="1" dirty="0">
                <a:solidFill>
                  <a:schemeClr val="tx1">
                    <a:lumMod val="65000"/>
                    <a:lumOff val="35000"/>
                  </a:schemeClr>
                </a:solidFill>
              </a:rPr>
              <a:t> la </a:t>
            </a:r>
            <a:r>
              <a:rPr lang="en-US" sz="2000" b="1" dirty="0" err="1">
                <a:solidFill>
                  <a:schemeClr val="tx1">
                    <a:lumMod val="65000"/>
                    <a:lumOff val="35000"/>
                  </a:schemeClr>
                </a:solidFill>
              </a:rPr>
              <a:t>relación</a:t>
            </a:r>
            <a:r>
              <a:rPr lang="en-US" sz="2000" b="1" dirty="0">
                <a:solidFill>
                  <a:schemeClr val="tx1">
                    <a:lumMod val="65000"/>
                    <a:lumOff val="35000"/>
                  </a:schemeClr>
                </a:solidFill>
              </a:rPr>
              <a:t> </a:t>
            </a:r>
            <a:r>
              <a:rPr lang="en-US" sz="1800" dirty="0">
                <a:solidFill>
                  <a:schemeClr val="tx1">
                    <a:lumMod val="65000"/>
                    <a:lumOff val="35000"/>
                  </a:schemeClr>
                </a:solidFill>
              </a:rPr>
              <a:t>entre la </a:t>
            </a:r>
            <a:r>
              <a:rPr lang="en-US" sz="2000" b="1" dirty="0" err="1">
                <a:solidFill>
                  <a:schemeClr val="tx1">
                    <a:lumMod val="65000"/>
                    <a:lumOff val="35000"/>
                  </a:schemeClr>
                </a:solidFill>
              </a:rPr>
              <a:t>diversidad</a:t>
            </a:r>
            <a:r>
              <a:rPr lang="en-US" sz="2000" b="1" dirty="0">
                <a:solidFill>
                  <a:schemeClr val="tx1">
                    <a:lumMod val="65000"/>
                    <a:lumOff val="35000"/>
                  </a:schemeClr>
                </a:solidFill>
              </a:rPr>
              <a:t> de </a:t>
            </a:r>
            <a:r>
              <a:rPr lang="en-US" sz="2000" b="1" dirty="0" err="1">
                <a:solidFill>
                  <a:schemeClr val="tx1">
                    <a:lumMod val="65000"/>
                    <a:lumOff val="35000"/>
                  </a:schemeClr>
                </a:solidFill>
              </a:rPr>
              <a:t>aves</a:t>
            </a:r>
            <a:r>
              <a:rPr lang="en-US" sz="2000" b="1" dirty="0">
                <a:solidFill>
                  <a:schemeClr val="tx1">
                    <a:lumMod val="65000"/>
                    <a:lumOff val="35000"/>
                  </a:schemeClr>
                </a:solidFill>
              </a:rPr>
              <a:t> </a:t>
            </a:r>
            <a:r>
              <a:rPr lang="en-US" sz="2000" b="1" dirty="0" err="1">
                <a:solidFill>
                  <a:schemeClr val="tx1">
                    <a:lumMod val="65000"/>
                    <a:lumOff val="35000"/>
                  </a:schemeClr>
                </a:solidFill>
              </a:rPr>
              <a:t>silvestres</a:t>
            </a:r>
            <a:r>
              <a:rPr lang="en-US" sz="2000" b="1" dirty="0">
                <a:solidFill>
                  <a:schemeClr val="tx1">
                    <a:lumMod val="65000"/>
                    <a:lumOff val="35000"/>
                  </a:schemeClr>
                </a:solidFill>
              </a:rPr>
              <a:t> </a:t>
            </a:r>
            <a:r>
              <a:rPr lang="en-US" sz="1800" dirty="0">
                <a:solidFill>
                  <a:schemeClr val="tx1">
                    <a:lumMod val="65000"/>
                    <a:lumOff val="35000"/>
                  </a:schemeClr>
                </a:solidFill>
              </a:rPr>
              <a:t>y el </a:t>
            </a:r>
            <a:r>
              <a:rPr lang="en-US" sz="2000" b="1" dirty="0" err="1">
                <a:solidFill>
                  <a:schemeClr val="tx1">
                    <a:lumMod val="65000"/>
                    <a:lumOff val="35000"/>
                  </a:schemeClr>
                </a:solidFill>
              </a:rPr>
              <a:t>fuego</a:t>
            </a:r>
            <a:r>
              <a:rPr lang="en-US" sz="1800" dirty="0">
                <a:solidFill>
                  <a:schemeClr val="tx1">
                    <a:lumMod val="65000"/>
                    <a:lumOff val="35000"/>
                  </a:schemeClr>
                </a:solidFill>
              </a:rPr>
              <a:t> a </a:t>
            </a:r>
            <a:r>
              <a:rPr lang="en-US" sz="1800" dirty="0" err="1">
                <a:solidFill>
                  <a:schemeClr val="tx1">
                    <a:lumMod val="65000"/>
                    <a:lumOff val="35000"/>
                  </a:schemeClr>
                </a:solidFill>
              </a:rPr>
              <a:t>escala</a:t>
            </a:r>
            <a:r>
              <a:rPr lang="en-US" sz="1800" dirty="0">
                <a:solidFill>
                  <a:schemeClr val="tx1">
                    <a:lumMod val="65000"/>
                    <a:lumOff val="35000"/>
                  </a:schemeClr>
                </a:solidFill>
              </a:rPr>
              <a:t> </a:t>
            </a:r>
            <a:r>
              <a:rPr lang="en-US" sz="2000" b="1" dirty="0">
                <a:solidFill>
                  <a:schemeClr val="tx1">
                    <a:lumMod val="65000"/>
                    <a:lumOff val="35000"/>
                  </a:schemeClr>
                </a:solidFill>
              </a:rPr>
              <a:t>global</a:t>
            </a:r>
            <a:r>
              <a:rPr lang="en-US" sz="1800" dirty="0">
                <a:solidFill>
                  <a:schemeClr val="tx1">
                    <a:lumMod val="65000"/>
                    <a:lumOff val="35000"/>
                  </a:schemeClr>
                </a:solidFill>
              </a:rPr>
              <a:t>.</a:t>
            </a:r>
          </a:p>
          <a:p>
            <a:pPr lvl="1">
              <a:lnSpc>
                <a:spcPct val="200000"/>
              </a:lnSpc>
              <a:buClr>
                <a:schemeClr val="accent4"/>
              </a:buClr>
              <a:buFont typeface="Wingdings" panose="05000000000000000000" pitchFamily="2" charset="2"/>
              <a:buChar char="§"/>
            </a:pPr>
            <a:r>
              <a:rPr lang="en-US" sz="1800" dirty="0">
                <a:solidFill>
                  <a:schemeClr val="tx1">
                    <a:lumMod val="65000"/>
                    <a:lumOff val="35000"/>
                  </a:schemeClr>
                </a:solidFill>
              </a:rPr>
              <a:t>Como </a:t>
            </a:r>
            <a:r>
              <a:rPr lang="en-US" sz="1800" dirty="0" err="1">
                <a:solidFill>
                  <a:schemeClr val="tx1">
                    <a:lumMod val="65000"/>
                    <a:lumOff val="35000"/>
                  </a:schemeClr>
                </a:solidFill>
              </a:rPr>
              <a:t>objetivo</a:t>
            </a:r>
            <a:r>
              <a:rPr lang="en-US" sz="1800" dirty="0">
                <a:solidFill>
                  <a:schemeClr val="tx1">
                    <a:lumMod val="65000"/>
                    <a:lumOff val="35000"/>
                  </a:schemeClr>
                </a:solidFill>
              </a:rPr>
              <a:t> </a:t>
            </a:r>
            <a:r>
              <a:rPr lang="en-US" sz="1800" dirty="0" err="1">
                <a:solidFill>
                  <a:schemeClr val="tx1">
                    <a:lumMod val="65000"/>
                    <a:lumOff val="35000"/>
                  </a:schemeClr>
                </a:solidFill>
              </a:rPr>
              <a:t>específico</a:t>
            </a:r>
            <a:r>
              <a:rPr lang="en-US" sz="1800" dirty="0">
                <a:solidFill>
                  <a:schemeClr val="tx1">
                    <a:lumMod val="65000"/>
                    <a:lumOff val="35000"/>
                  </a:schemeClr>
                </a:solidFill>
              </a:rPr>
              <a:t>:</a:t>
            </a:r>
          </a:p>
          <a:p>
            <a:pPr marL="1257300" lvl="2" indent="-342900">
              <a:lnSpc>
                <a:spcPct val="200000"/>
              </a:lnSpc>
              <a:buClr>
                <a:schemeClr val="accent4"/>
              </a:buClr>
              <a:buFont typeface="+mj-lt"/>
              <a:buAutoNum type="arabicPeriod"/>
            </a:pPr>
            <a:r>
              <a:rPr lang="en-US" sz="1800" dirty="0" err="1">
                <a:solidFill>
                  <a:schemeClr val="tx1">
                    <a:lumMod val="65000"/>
                    <a:lumOff val="35000"/>
                  </a:schemeClr>
                </a:solidFill>
              </a:rPr>
              <a:t>Desarrollo</a:t>
            </a:r>
            <a:r>
              <a:rPr lang="en-US" sz="1800" dirty="0">
                <a:solidFill>
                  <a:schemeClr val="tx1">
                    <a:lumMod val="65000"/>
                    <a:lumOff val="35000"/>
                  </a:schemeClr>
                </a:solidFill>
              </a:rPr>
              <a:t> de </a:t>
            </a:r>
            <a:r>
              <a:rPr lang="en-US" sz="1800" dirty="0" err="1" smtClean="0">
                <a:solidFill>
                  <a:schemeClr val="tx1">
                    <a:lumMod val="65000"/>
                    <a:lumOff val="35000"/>
                  </a:schemeClr>
                </a:solidFill>
              </a:rPr>
              <a:t>mapa</a:t>
            </a:r>
            <a:r>
              <a:rPr lang="en-US" sz="1800" dirty="0" smtClean="0">
                <a:solidFill>
                  <a:schemeClr val="tx1">
                    <a:lumMod val="65000"/>
                    <a:lumOff val="35000"/>
                  </a:schemeClr>
                </a:solidFill>
              </a:rPr>
              <a:t> </a:t>
            </a:r>
            <a:r>
              <a:rPr lang="en-US" sz="1800" dirty="0">
                <a:solidFill>
                  <a:schemeClr val="tx1">
                    <a:lumMod val="65000"/>
                    <a:lumOff val="35000"/>
                  </a:schemeClr>
                </a:solidFill>
              </a:rPr>
              <a:t>de </a:t>
            </a:r>
            <a:r>
              <a:rPr lang="en-US" b="1" dirty="0">
                <a:solidFill>
                  <a:schemeClr val="tx1">
                    <a:lumMod val="65000"/>
                    <a:lumOff val="35000"/>
                  </a:schemeClr>
                </a:solidFill>
              </a:rPr>
              <a:t>habitat </a:t>
            </a:r>
            <a:r>
              <a:rPr lang="en-US" b="1" dirty="0" err="1">
                <a:solidFill>
                  <a:schemeClr val="tx1">
                    <a:lumMod val="65000"/>
                    <a:lumOff val="35000"/>
                  </a:schemeClr>
                </a:solidFill>
              </a:rPr>
              <a:t>potencial</a:t>
            </a:r>
            <a:r>
              <a:rPr lang="en-US" sz="1800" dirty="0">
                <a:solidFill>
                  <a:schemeClr val="tx1">
                    <a:lumMod val="65000"/>
                    <a:lumOff val="35000"/>
                  </a:schemeClr>
                </a:solidFill>
              </a:rPr>
              <a:t> </a:t>
            </a:r>
            <a:r>
              <a:rPr lang="en-US" sz="1800" dirty="0" smtClean="0">
                <a:solidFill>
                  <a:schemeClr val="tx1">
                    <a:lumMod val="65000"/>
                    <a:lumOff val="35000"/>
                  </a:schemeClr>
                </a:solidFill>
              </a:rPr>
              <a:t>de </a:t>
            </a:r>
            <a:r>
              <a:rPr lang="en-US" b="1" dirty="0" err="1" smtClean="0">
                <a:solidFill>
                  <a:schemeClr val="tx1">
                    <a:lumMod val="65000"/>
                    <a:lumOff val="35000"/>
                  </a:schemeClr>
                </a:solidFill>
              </a:rPr>
              <a:t>diversidad</a:t>
            </a:r>
            <a:r>
              <a:rPr lang="en-US" sz="1800" dirty="0" smtClean="0">
                <a:solidFill>
                  <a:schemeClr val="tx1">
                    <a:lumMod val="65000"/>
                    <a:lumOff val="35000"/>
                  </a:schemeClr>
                </a:solidFill>
              </a:rPr>
              <a:t> de </a:t>
            </a:r>
            <a:r>
              <a:rPr lang="en-US" b="1" dirty="0" err="1">
                <a:solidFill>
                  <a:schemeClr val="tx1">
                    <a:lumMod val="65000"/>
                    <a:lumOff val="35000"/>
                  </a:schemeClr>
                </a:solidFill>
              </a:rPr>
              <a:t>aves</a:t>
            </a:r>
            <a:r>
              <a:rPr lang="en-US" b="1" dirty="0">
                <a:solidFill>
                  <a:schemeClr val="tx1">
                    <a:lumMod val="65000"/>
                    <a:lumOff val="35000"/>
                  </a:schemeClr>
                </a:solidFill>
              </a:rPr>
              <a:t> </a:t>
            </a:r>
            <a:r>
              <a:rPr lang="en-US" b="1" dirty="0" err="1" smtClean="0">
                <a:solidFill>
                  <a:schemeClr val="tx1">
                    <a:lumMod val="65000"/>
                    <a:lumOff val="35000"/>
                  </a:schemeClr>
                </a:solidFill>
              </a:rPr>
              <a:t>silvestres</a:t>
            </a:r>
            <a:r>
              <a:rPr lang="en-US" b="1" dirty="0" smtClean="0">
                <a:solidFill>
                  <a:schemeClr val="tx1">
                    <a:lumMod val="65000"/>
                    <a:lumOff val="35000"/>
                  </a:schemeClr>
                </a:solidFill>
              </a:rPr>
              <a:t> </a:t>
            </a:r>
            <a:r>
              <a:rPr lang="en-US" sz="1800" dirty="0" smtClean="0">
                <a:solidFill>
                  <a:schemeClr val="tx1">
                    <a:lumMod val="65000"/>
                    <a:lumOff val="35000"/>
                  </a:schemeClr>
                </a:solidFill>
              </a:rPr>
              <a:t>a </a:t>
            </a:r>
            <a:r>
              <a:rPr lang="en-US" sz="1800" dirty="0" err="1" smtClean="0">
                <a:solidFill>
                  <a:schemeClr val="tx1">
                    <a:lumMod val="65000"/>
                    <a:lumOff val="35000"/>
                  </a:schemeClr>
                </a:solidFill>
              </a:rPr>
              <a:t>escala</a:t>
            </a:r>
            <a:r>
              <a:rPr lang="en-US" sz="1800" dirty="0" smtClean="0">
                <a:solidFill>
                  <a:schemeClr val="tx1">
                    <a:lumMod val="65000"/>
                    <a:lumOff val="35000"/>
                  </a:schemeClr>
                </a:solidFill>
              </a:rPr>
              <a:t> </a:t>
            </a:r>
            <a:r>
              <a:rPr lang="en-US" b="1" dirty="0" smtClean="0">
                <a:solidFill>
                  <a:schemeClr val="tx1">
                    <a:lumMod val="65000"/>
                    <a:lumOff val="35000"/>
                  </a:schemeClr>
                </a:solidFill>
              </a:rPr>
              <a:t>global </a:t>
            </a:r>
            <a:r>
              <a:rPr lang="en-US" b="1" dirty="0" smtClean="0">
                <a:solidFill>
                  <a:schemeClr val="tx1">
                    <a:lumMod val="65000"/>
                    <a:lumOff val="35000"/>
                  </a:schemeClr>
                </a:solidFill>
                <a:sym typeface="Wingdings" panose="05000000000000000000" pitchFamily="2" charset="2"/>
              </a:rPr>
              <a:t></a:t>
            </a:r>
            <a:r>
              <a:rPr lang="en-US" b="1" dirty="0" smtClean="0">
                <a:solidFill>
                  <a:schemeClr val="tx1">
                    <a:lumMod val="65000"/>
                    <a:lumOff val="35000"/>
                  </a:schemeClr>
                </a:solidFill>
              </a:rPr>
              <a:t> 0.25deg</a:t>
            </a:r>
            <a:r>
              <a:rPr lang="en-US" sz="1800" dirty="0" smtClean="0">
                <a:solidFill>
                  <a:schemeClr val="tx1">
                    <a:lumMod val="65000"/>
                    <a:lumOff val="35000"/>
                  </a:schemeClr>
                </a:solidFill>
              </a:rPr>
              <a:t>.</a:t>
            </a:r>
            <a:endParaRPr lang="es-ES" sz="1800" dirty="0">
              <a:solidFill>
                <a:schemeClr val="tx1">
                  <a:lumMod val="65000"/>
                  <a:lumOff val="35000"/>
                </a:schemeClr>
              </a:solidFill>
            </a:endParaRPr>
          </a:p>
        </p:txBody>
      </p:sp>
      <p:sp>
        <p:nvSpPr>
          <p:cNvPr id="31" name="CuadroTexto 30"/>
          <p:cNvSpPr txBox="1"/>
          <p:nvPr/>
        </p:nvSpPr>
        <p:spPr>
          <a:xfrm>
            <a:off x="11278857" y="6488668"/>
            <a:ext cx="913143" cy="369332"/>
          </a:xfrm>
          <a:prstGeom prst="rect">
            <a:avLst/>
          </a:prstGeom>
          <a:noFill/>
        </p:spPr>
        <p:txBody>
          <a:bodyPr wrap="square" rtlCol="0">
            <a:spAutoFit/>
          </a:bodyPr>
          <a:lstStyle>
            <a:defPPr>
              <a:defRPr lang="en-US"/>
            </a:defPPr>
            <a:lvl1pPr>
              <a:defRPr>
                <a:solidFill>
                  <a:schemeClr val="bg1">
                    <a:lumMod val="50000"/>
                  </a:schemeClr>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noProof="0" dirty="0" smtClean="0">
                <a:solidFill>
                  <a:prstClr val="white">
                    <a:lumMod val="50000"/>
                  </a:prstClr>
                </a:solidFill>
              </a:rPr>
              <a:t>2/12</a:t>
            </a:r>
            <a:endParaRPr kumimoji="0" lang="es-ES" sz="18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endParaRPr>
          </a:p>
        </p:txBody>
      </p:sp>
      <p:pic>
        <p:nvPicPr>
          <p:cNvPr id="7" name="Imagen 6"/>
          <p:cNvPicPr>
            <a:picLocks noChangeAspect="1"/>
          </p:cNvPicPr>
          <p:nvPr/>
        </p:nvPicPr>
        <p:blipFill>
          <a:blip r:embed="rId2">
            <a:duotone>
              <a:schemeClr val="accent4">
                <a:shade val="45000"/>
                <a:satMod val="135000"/>
              </a:schemeClr>
              <a:prstClr val="white"/>
            </a:duotone>
          </a:blip>
          <a:stretch>
            <a:fillRect/>
          </a:stretch>
        </p:blipFill>
        <p:spPr>
          <a:xfrm>
            <a:off x="2524855" y="3527970"/>
            <a:ext cx="7558945" cy="3330030"/>
          </a:xfrm>
          <a:prstGeom prst="rect">
            <a:avLst/>
          </a:prstGeom>
        </p:spPr>
      </p:pic>
      <p:sp>
        <p:nvSpPr>
          <p:cNvPr id="14" name="Rectángulo 13"/>
          <p:cNvSpPr/>
          <p:nvPr/>
        </p:nvSpPr>
        <p:spPr>
          <a:xfrm>
            <a:off x="0" y="6356792"/>
            <a:ext cx="8648184" cy="461665"/>
          </a:xfrm>
          <a:prstGeom prst="rect">
            <a:avLst/>
          </a:prstGeom>
        </p:spPr>
        <p:txBody>
          <a:bodyPr wrap="square">
            <a:spAutoFit/>
          </a:bodyPr>
          <a:lstStyle/>
          <a:p>
            <a:r>
              <a:rPr lang="es-ES" sz="1200" i="1" dirty="0" smtClean="0">
                <a:solidFill>
                  <a:schemeClr val="bg1">
                    <a:lumMod val="50000"/>
                  </a:schemeClr>
                </a:solidFill>
              </a:rPr>
              <a:t>	</a:t>
            </a:r>
          </a:p>
          <a:p>
            <a:r>
              <a:rPr lang="es-ES" sz="1200" i="1" dirty="0" smtClean="0">
                <a:solidFill>
                  <a:schemeClr val="bg1">
                    <a:lumMod val="50000"/>
                  </a:schemeClr>
                </a:solidFill>
              </a:rPr>
              <a:t>V Simposio de Doctorandos de la UAH en Investigación con Tecnologías de la Información Geográfica (SITIG-UAH)</a:t>
            </a:r>
          </a:p>
        </p:txBody>
      </p:sp>
      <p:pic>
        <p:nvPicPr>
          <p:cNvPr id="18" name="Imagen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1561" y="140396"/>
            <a:ext cx="800100" cy="254720"/>
          </a:xfrm>
          <a:prstGeom prst="rect">
            <a:avLst/>
          </a:prstGeom>
        </p:spPr>
      </p:pic>
      <p:pic>
        <p:nvPicPr>
          <p:cNvPr id="19" name="Picture 4" descr="GRUPO DE INVESTIGACIÓN EN TELEDETECCIÓN AMBIENT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60226" y="112716"/>
            <a:ext cx="640004" cy="366936"/>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n 19"/>
          <p:cNvPicPr>
            <a:picLocks noChangeAspect="1"/>
          </p:cNvPicPr>
          <p:nvPr/>
        </p:nvPicPr>
        <p:blipFill rotWithShape="1">
          <a:blip r:embed="rId5" cstate="print">
            <a:extLst>
              <a:ext uri="{28A0092B-C50C-407E-A947-70E740481C1C}">
                <a14:useLocalDpi xmlns:a14="http://schemas.microsoft.com/office/drawing/2010/main" val="0"/>
              </a:ext>
            </a:extLst>
          </a:blip>
          <a:srcRect t="23687" b="20179"/>
          <a:stretch/>
        </p:blipFill>
        <p:spPr>
          <a:xfrm>
            <a:off x="9746307" y="23086"/>
            <a:ext cx="813919" cy="456566"/>
          </a:xfrm>
          <a:prstGeom prst="rect">
            <a:avLst/>
          </a:prstGeom>
        </p:spPr>
      </p:pic>
      <p:sp>
        <p:nvSpPr>
          <p:cNvPr id="21" name="CuadroTexto 20"/>
          <p:cNvSpPr txBox="1"/>
          <p:nvPr/>
        </p:nvSpPr>
        <p:spPr>
          <a:xfrm>
            <a:off x="240145" y="0"/>
            <a:ext cx="1460205" cy="27699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s-ES"/>
            </a:defPPr>
            <a:lvl1pPr algn="ctr">
              <a:defRPr sz="1200">
                <a:solidFill>
                  <a:schemeClr val="bg1">
                    <a:lumMod val="65000"/>
                  </a:schemeClr>
                </a:solidFill>
                <a:latin typeface="Arial Nova Light" panose="020B03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a:t>INTRODUCCIÓN</a:t>
            </a:r>
          </a:p>
        </p:txBody>
      </p:sp>
      <p:sp>
        <p:nvSpPr>
          <p:cNvPr id="22" name="CuadroTexto 21"/>
          <p:cNvSpPr txBox="1"/>
          <p:nvPr/>
        </p:nvSpPr>
        <p:spPr>
          <a:xfrm>
            <a:off x="1711947" y="0"/>
            <a:ext cx="1016217" cy="279915"/>
          </a:xfrm>
          <a:prstGeom prst="rect">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defPPr>
              <a:defRPr lang="es-ES"/>
            </a:defPPr>
            <a:lvl1pPr>
              <a:defRPr sz="1200">
                <a:solidFill>
                  <a:schemeClr val="lt1"/>
                </a:solidFill>
                <a:latin typeface="Arial Nova Light" panose="020B03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dirty="0"/>
              <a:t>OBJETIVOS</a:t>
            </a:r>
          </a:p>
        </p:txBody>
      </p:sp>
      <p:sp>
        <p:nvSpPr>
          <p:cNvPr id="32" name="CuadroTexto 31"/>
          <p:cNvSpPr txBox="1"/>
          <p:nvPr/>
        </p:nvSpPr>
        <p:spPr>
          <a:xfrm>
            <a:off x="2728164" y="-3750"/>
            <a:ext cx="1401801" cy="280750"/>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1200">
                <a:solidFill>
                  <a:schemeClr val="bg1">
                    <a:lumMod val="65000"/>
                  </a:schemeClr>
                </a:solidFill>
              </a:defRPr>
            </a:lvl1pPr>
          </a:lstStyle>
          <a:p>
            <a:pPr algn="ctr"/>
            <a:r>
              <a:rPr lang="es-ES" dirty="0" smtClean="0">
                <a:latin typeface="Arial Nova Light" panose="020B0304020202020204" pitchFamily="34" charset="0"/>
              </a:rPr>
              <a:t>METODOLOGÍA</a:t>
            </a:r>
            <a:endParaRPr lang="es-ES" dirty="0">
              <a:latin typeface="Arial Nova Light" panose="020B0304020202020204" pitchFamily="34" charset="0"/>
            </a:endParaRPr>
          </a:p>
        </p:txBody>
      </p:sp>
      <p:sp>
        <p:nvSpPr>
          <p:cNvPr id="33" name="CuadroTexto 32"/>
          <p:cNvSpPr txBox="1"/>
          <p:nvPr/>
        </p:nvSpPr>
        <p:spPr>
          <a:xfrm>
            <a:off x="4129964" y="-3751"/>
            <a:ext cx="2308935" cy="27699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1200">
                <a:solidFill>
                  <a:schemeClr val="bg1">
                    <a:lumMod val="65000"/>
                  </a:schemeClr>
                </a:solidFill>
              </a:defRPr>
            </a:lvl1pPr>
          </a:lstStyle>
          <a:p>
            <a:pPr algn="ctr"/>
            <a:r>
              <a:rPr lang="es-ES" dirty="0" smtClean="0">
                <a:latin typeface="Arial Nova Light" panose="020B0304020202020204" pitchFamily="34" charset="0"/>
              </a:rPr>
              <a:t>RESULTADOS Y DISCUSIÓN</a:t>
            </a:r>
            <a:endParaRPr lang="es-ES" dirty="0">
              <a:latin typeface="Arial Nova Light" panose="020B0304020202020204" pitchFamily="34" charset="0"/>
            </a:endParaRPr>
          </a:p>
        </p:txBody>
      </p:sp>
      <p:sp>
        <p:nvSpPr>
          <p:cNvPr id="34" name="CuadroTexto 33"/>
          <p:cNvSpPr txBox="1"/>
          <p:nvPr/>
        </p:nvSpPr>
        <p:spPr>
          <a:xfrm>
            <a:off x="6438899" y="-9243"/>
            <a:ext cx="1449869" cy="27699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1200">
                <a:solidFill>
                  <a:schemeClr val="bg1">
                    <a:lumMod val="65000"/>
                  </a:schemeClr>
                </a:solidFill>
              </a:defRPr>
            </a:lvl1pPr>
          </a:lstStyle>
          <a:p>
            <a:pPr algn="ctr"/>
            <a:r>
              <a:rPr lang="es-ES" dirty="0" smtClean="0">
                <a:latin typeface="Arial Nova Light" panose="020B0304020202020204" pitchFamily="34" charset="0"/>
              </a:rPr>
              <a:t>CONCLUSIONES</a:t>
            </a:r>
            <a:endParaRPr lang="es-ES" dirty="0">
              <a:latin typeface="Arial Nova Light" panose="020B0304020202020204" pitchFamily="34" charset="0"/>
            </a:endParaRPr>
          </a:p>
        </p:txBody>
      </p:sp>
      <p:pic>
        <p:nvPicPr>
          <p:cNvPr id="35" name="Imagen 34"/>
          <p:cNvPicPr>
            <a:picLocks noChangeAspect="1"/>
          </p:cNvPicPr>
          <p:nvPr/>
        </p:nvPicPr>
        <p:blipFill rotWithShape="1">
          <a:blip r:embed="rId6"/>
          <a:srcRect l="73443" t="21817" r="11996" b="69490"/>
          <a:stretch/>
        </p:blipFill>
        <p:spPr>
          <a:xfrm>
            <a:off x="8882042" y="128644"/>
            <a:ext cx="823600" cy="276605"/>
          </a:xfrm>
          <a:prstGeom prst="rect">
            <a:avLst/>
          </a:prstGeom>
        </p:spPr>
      </p:pic>
    </p:spTree>
    <p:extLst>
      <p:ext uri="{BB962C8B-B14F-4D97-AF65-F5344CB8AC3E}">
        <p14:creationId xmlns:p14="http://schemas.microsoft.com/office/powerpoint/2010/main" val="232059764"/>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he IUCN Red List Categories at the regional scale. | Download Scientific  Diagram"/>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906129" y="1500606"/>
            <a:ext cx="5226323" cy="4654503"/>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240145" y="279355"/>
            <a:ext cx="10515600" cy="894492"/>
          </a:xfrm>
        </p:spPr>
        <p:txBody>
          <a:bodyPr/>
          <a:lstStyle/>
          <a:p>
            <a:r>
              <a:rPr lang="es-ES" sz="3200" dirty="0" smtClean="0">
                <a:solidFill>
                  <a:schemeClr val="tx1">
                    <a:lumMod val="65000"/>
                    <a:lumOff val="35000"/>
                  </a:schemeClr>
                </a:solidFill>
                <a:latin typeface="Arial" panose="020B0604020202020204" pitchFamily="34" charset="0"/>
                <a:cs typeface="Arial" panose="020B0604020202020204" pitchFamily="34" charset="0"/>
              </a:rPr>
              <a:t>Metodología:</a:t>
            </a:r>
            <a:r>
              <a:rPr lang="es-ES" dirty="0" smtClean="0"/>
              <a:t> </a:t>
            </a:r>
            <a:r>
              <a:rPr lang="es-ES" sz="4800" dirty="0" smtClean="0">
                <a:solidFill>
                  <a:srgbClr val="00B0F0"/>
                </a:solidFill>
              </a:rPr>
              <a:t>Selección de especies</a:t>
            </a:r>
            <a:endParaRPr lang="es-ES" dirty="0">
              <a:solidFill>
                <a:srgbClr val="00B0F0"/>
              </a:solidFill>
            </a:endParaRPr>
          </a:p>
        </p:txBody>
      </p:sp>
      <p:sp>
        <p:nvSpPr>
          <p:cNvPr id="3" name="Marcador de contenido 2"/>
          <p:cNvSpPr>
            <a:spLocks noGrp="1"/>
          </p:cNvSpPr>
          <p:nvPr>
            <p:ph idx="1"/>
          </p:nvPr>
        </p:nvSpPr>
        <p:spPr>
          <a:xfrm>
            <a:off x="421176" y="2420751"/>
            <a:ext cx="4195840" cy="471759"/>
          </a:xfrm>
        </p:spPr>
        <p:txBody>
          <a:bodyPr>
            <a:noAutofit/>
          </a:bodyPr>
          <a:lstStyle/>
          <a:p>
            <a:pPr marL="0" indent="0">
              <a:buNone/>
            </a:pPr>
            <a:r>
              <a:rPr lang="es-ES" sz="2000" b="1" dirty="0" smtClean="0">
                <a:solidFill>
                  <a:schemeClr val="tx1">
                    <a:lumMod val="65000"/>
                    <a:lumOff val="35000"/>
                  </a:schemeClr>
                </a:solidFill>
              </a:rPr>
              <a:t>Aves </a:t>
            </a:r>
            <a:r>
              <a:rPr lang="es-ES" sz="2000" b="1" dirty="0" smtClean="0">
                <a:solidFill>
                  <a:schemeClr val="tx1">
                    <a:lumMod val="65000"/>
                    <a:lumOff val="35000"/>
                  </a:schemeClr>
                </a:solidFill>
                <a:sym typeface="Wingdings" panose="05000000000000000000" pitchFamily="2" charset="2"/>
              </a:rPr>
              <a:t> </a:t>
            </a:r>
            <a:r>
              <a:rPr lang="es-ES" sz="2000" b="1" dirty="0" smtClean="0">
                <a:solidFill>
                  <a:schemeClr val="tx1">
                    <a:lumMod val="65000"/>
                    <a:lumOff val="35000"/>
                  </a:schemeClr>
                </a:solidFill>
              </a:rPr>
              <a:t>Bosque, sabana, pastos…</a:t>
            </a:r>
          </a:p>
          <a:p>
            <a:endParaRPr lang="es-ES" sz="2000" dirty="0" smtClean="0"/>
          </a:p>
        </p:txBody>
      </p:sp>
      <p:pic>
        <p:nvPicPr>
          <p:cNvPr id="1028" name="Picture 4" descr="Conoce la lista roja de especies en peligro de extinción - La-Neta MX"/>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24152" y="4482192"/>
            <a:ext cx="1795145" cy="890068"/>
          </a:xfrm>
          <a:prstGeom prst="rect">
            <a:avLst/>
          </a:prstGeom>
          <a:noFill/>
          <a:extLst>
            <a:ext uri="{909E8E84-426E-40DD-AFC4-6F175D3DCCD1}">
              <a14:hiddenFill xmlns:a14="http://schemas.microsoft.com/office/drawing/2010/main">
                <a:solidFill>
                  <a:srgbClr val="FFFFFF"/>
                </a:solidFill>
              </a14:hiddenFill>
            </a:ext>
          </a:extLst>
        </p:spPr>
      </p:pic>
      <p:sp>
        <p:nvSpPr>
          <p:cNvPr id="5" name="Flecha abajo 4"/>
          <p:cNvSpPr/>
          <p:nvPr/>
        </p:nvSpPr>
        <p:spPr>
          <a:xfrm>
            <a:off x="1944494" y="3171044"/>
            <a:ext cx="275561" cy="699407"/>
          </a:xfrm>
          <a:prstGeom prst="downArrow">
            <a:avLst>
              <a:gd name="adj1" fmla="val 38889"/>
              <a:gd name="adj2" fmla="val 83333"/>
            </a:avLst>
          </a:prstGeom>
          <a:solidFill>
            <a:schemeClr val="bg1"/>
          </a:solidFill>
          <a:ln>
            <a:solidFill>
              <a:schemeClr val="tx1">
                <a:lumMod val="75000"/>
                <a:lumOff val="25000"/>
              </a:schemeClr>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Conector recto 6"/>
          <p:cNvCxnSpPr/>
          <p:nvPr/>
        </p:nvCxnSpPr>
        <p:spPr>
          <a:xfrm flipH="1">
            <a:off x="2610589" y="5251269"/>
            <a:ext cx="1045029" cy="0"/>
          </a:xfrm>
          <a:prstGeom prst="line">
            <a:avLst/>
          </a:prstGeom>
          <a:ln w="28575">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Cerrar llave 7"/>
          <p:cNvSpPr/>
          <p:nvPr/>
        </p:nvSpPr>
        <p:spPr>
          <a:xfrm>
            <a:off x="8231855" y="2656726"/>
            <a:ext cx="268661" cy="1079863"/>
          </a:xfrm>
          <a:prstGeom prst="rightBrace">
            <a:avLst>
              <a:gd name="adj1" fmla="val 40748"/>
              <a:gd name="adj2" fmla="val 50807"/>
            </a:avLst>
          </a:prstGeom>
          <a:ln w="1905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Marcador de contenido 2"/>
          <p:cNvSpPr txBox="1">
            <a:spLocks/>
          </p:cNvSpPr>
          <p:nvPr/>
        </p:nvSpPr>
        <p:spPr>
          <a:xfrm>
            <a:off x="9866348" y="1040335"/>
            <a:ext cx="1584960" cy="5089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800" b="1" i="0" u="sng" strike="noStrike" kern="1200" cap="none" spc="0" normalizeH="0" baseline="0" noProof="0" dirty="0" smtClean="0">
                <a:ln>
                  <a:noFill/>
                </a:ln>
                <a:solidFill>
                  <a:srgbClr val="FF0000"/>
                </a:solidFill>
                <a:effectLst/>
                <a:uLnTx/>
                <a:uFillTx/>
                <a:latin typeface="Calibri" panose="020F0502020204030204"/>
                <a:ea typeface="+mn-ea"/>
                <a:cs typeface="+mn-cs"/>
              </a:rPr>
              <a:t>1155 </a:t>
            </a:r>
            <a:r>
              <a:rPr kumimoji="0" lang="es-ES" sz="2800" b="1" i="0" strike="noStrike" kern="1200" cap="none" spc="0" normalizeH="0" baseline="0" noProof="0" dirty="0" err="1" smtClean="0">
                <a:ln>
                  <a:noFill/>
                </a:ln>
                <a:solidFill>
                  <a:schemeClr val="tx1">
                    <a:lumMod val="65000"/>
                    <a:lumOff val="35000"/>
                  </a:schemeClr>
                </a:solidFill>
                <a:effectLst/>
                <a:uLnTx/>
                <a:uFillTx/>
                <a:latin typeface="Calibri" panose="020F0502020204030204"/>
                <a:ea typeface="+mn-ea"/>
                <a:cs typeface="+mn-cs"/>
              </a:rPr>
              <a:t>sp</a:t>
            </a:r>
            <a:r>
              <a:rPr kumimoji="0" lang="es-ES" sz="2800" b="1" i="0" strike="noStrike" kern="1200" cap="none" spc="0" normalizeH="0" baseline="0" noProof="0" dirty="0" smtClean="0">
                <a:ln>
                  <a:noFill/>
                </a:ln>
                <a:solidFill>
                  <a:schemeClr val="tx1">
                    <a:lumMod val="65000"/>
                    <a:lumOff val="35000"/>
                  </a:schemeClr>
                </a:solidFill>
                <a:effectLst/>
                <a:uLnTx/>
                <a:uFillTx/>
                <a:latin typeface="Calibri" panose="020F0502020204030204"/>
                <a:ea typeface="+mn-ea"/>
                <a:cs typeface="+mn-cs"/>
              </a:rPr>
              <a:t>.</a:t>
            </a:r>
            <a:endParaRPr kumimoji="0" lang="es-ES" sz="2800" b="1" i="0"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pic>
        <p:nvPicPr>
          <p:cNvPr id="1032" name="Picture 8" descr="Comunidad | RICA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45484" y="1503704"/>
            <a:ext cx="3191232" cy="121266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curvado 5"/>
          <p:cNvCxnSpPr>
            <a:stCxn id="8" idx="1"/>
            <a:endCxn id="13" idx="1"/>
          </p:cNvCxnSpPr>
          <p:nvPr/>
        </p:nvCxnSpPr>
        <p:spPr>
          <a:xfrm rot="10800000" flipH="1">
            <a:off x="8500516" y="1294836"/>
            <a:ext cx="1365832" cy="1910537"/>
          </a:xfrm>
          <a:prstGeom prst="curvedConnector3">
            <a:avLst>
              <a:gd name="adj1" fmla="val 24803"/>
            </a:avLst>
          </a:prstGeom>
          <a:ln>
            <a:tailEnd type="triangle"/>
          </a:ln>
        </p:spPr>
        <p:style>
          <a:lnRef idx="2">
            <a:schemeClr val="dk1"/>
          </a:lnRef>
          <a:fillRef idx="0">
            <a:schemeClr val="dk1"/>
          </a:fillRef>
          <a:effectRef idx="1">
            <a:schemeClr val="dk1"/>
          </a:effectRef>
          <a:fontRef idx="minor">
            <a:schemeClr val="tx1"/>
          </a:fontRef>
        </p:style>
      </p:cxnSp>
      <p:sp>
        <p:nvSpPr>
          <p:cNvPr id="27" name="Flecha abajo 26"/>
          <p:cNvSpPr/>
          <p:nvPr/>
        </p:nvSpPr>
        <p:spPr>
          <a:xfrm>
            <a:off x="9566897" y="2628473"/>
            <a:ext cx="248719" cy="528074"/>
          </a:xfrm>
          <a:prstGeom prst="downArrow">
            <a:avLst>
              <a:gd name="adj1" fmla="val 38889"/>
              <a:gd name="adj2" fmla="val 83333"/>
            </a:avLst>
          </a:prstGeom>
          <a:solidFill>
            <a:schemeClr val="bg1"/>
          </a:solidFill>
          <a:ln>
            <a:solidFill>
              <a:schemeClr val="tx1">
                <a:lumMod val="75000"/>
                <a:lumOff val="25000"/>
              </a:schemeClr>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ángulo 18"/>
          <p:cNvSpPr/>
          <p:nvPr/>
        </p:nvSpPr>
        <p:spPr>
          <a:xfrm>
            <a:off x="9430061" y="3421773"/>
            <a:ext cx="2542920" cy="1569660"/>
          </a:xfrm>
          <a:prstGeom prst="rect">
            <a:avLst/>
          </a:prstGeom>
        </p:spPr>
        <p:txBody>
          <a:bodyPr wrap="square">
            <a:spAutoFit/>
          </a:bodyPr>
          <a:lstStyle/>
          <a:p>
            <a:r>
              <a:rPr lang="en-US" sz="1600" b="1" dirty="0" smtClean="0">
                <a:solidFill>
                  <a:schemeClr val="tx1">
                    <a:lumMod val="65000"/>
                    <a:lumOff val="35000"/>
                  </a:schemeClr>
                </a:solidFill>
              </a:rPr>
              <a:t>Filter:</a:t>
            </a:r>
          </a:p>
          <a:p>
            <a:r>
              <a:rPr lang="en-US" sz="1600" dirty="0" smtClean="0">
                <a:solidFill>
                  <a:schemeClr val="tx1">
                    <a:lumMod val="65000"/>
                    <a:lumOff val="35000"/>
                  </a:schemeClr>
                </a:solidFill>
              </a:rPr>
              <a:t>- </a:t>
            </a:r>
            <a:r>
              <a:rPr lang="en-US" sz="1600" dirty="0" err="1" smtClean="0">
                <a:solidFill>
                  <a:schemeClr val="tx1">
                    <a:lumMod val="65000"/>
                    <a:lumOff val="35000"/>
                  </a:schemeClr>
                </a:solidFill>
              </a:rPr>
              <a:t>Periodo</a:t>
            </a:r>
            <a:r>
              <a:rPr lang="en-US" sz="1600" dirty="0" smtClean="0">
                <a:solidFill>
                  <a:schemeClr val="tx1">
                    <a:lumMod val="65000"/>
                    <a:lumOff val="35000"/>
                  </a:schemeClr>
                </a:solidFill>
              </a:rPr>
              <a:t>: 2000-2020</a:t>
            </a:r>
          </a:p>
          <a:p>
            <a:r>
              <a:rPr lang="en-US" sz="1600" dirty="0" smtClean="0">
                <a:solidFill>
                  <a:schemeClr val="tx1">
                    <a:lumMod val="65000"/>
                    <a:lumOff val="35000"/>
                  </a:schemeClr>
                </a:solidFill>
              </a:rPr>
              <a:t>- </a:t>
            </a:r>
            <a:r>
              <a:rPr lang="en-US" sz="1600" dirty="0" err="1" smtClean="0">
                <a:solidFill>
                  <a:schemeClr val="tx1">
                    <a:lumMod val="65000"/>
                    <a:lumOff val="35000"/>
                  </a:schemeClr>
                </a:solidFill>
              </a:rPr>
              <a:t>Eliminar</a:t>
            </a:r>
            <a:r>
              <a:rPr lang="en-US" sz="1600" dirty="0" smtClean="0">
                <a:solidFill>
                  <a:schemeClr val="tx1">
                    <a:lumMod val="65000"/>
                    <a:lumOff val="35000"/>
                  </a:schemeClr>
                </a:solidFill>
              </a:rPr>
              <a:t> </a:t>
            </a:r>
            <a:r>
              <a:rPr lang="en-US" sz="1600" dirty="0" err="1" smtClean="0">
                <a:solidFill>
                  <a:schemeClr val="tx1">
                    <a:lumMod val="65000"/>
                    <a:lumOff val="35000"/>
                  </a:schemeClr>
                </a:solidFill>
              </a:rPr>
              <a:t>duplicados</a:t>
            </a:r>
            <a:endParaRPr lang="en-US" sz="1600" dirty="0" smtClean="0">
              <a:solidFill>
                <a:schemeClr val="tx1">
                  <a:lumMod val="65000"/>
                  <a:lumOff val="35000"/>
                </a:schemeClr>
              </a:solidFill>
            </a:endParaRPr>
          </a:p>
          <a:p>
            <a:pPr marL="285750" indent="-285750">
              <a:buFontTx/>
              <a:buChar char="-"/>
            </a:pPr>
            <a:r>
              <a:rPr lang="en-US" sz="1600" dirty="0" err="1" smtClean="0">
                <a:solidFill>
                  <a:schemeClr val="tx1">
                    <a:lumMod val="65000"/>
                    <a:lumOff val="35000"/>
                  </a:schemeClr>
                </a:solidFill>
              </a:rPr>
              <a:t>Eliminar</a:t>
            </a:r>
            <a:r>
              <a:rPr lang="en-US" sz="1600" dirty="0" smtClean="0">
                <a:solidFill>
                  <a:schemeClr val="tx1">
                    <a:lumMod val="65000"/>
                    <a:lumOff val="35000"/>
                  </a:schemeClr>
                </a:solidFill>
              </a:rPr>
              <a:t> </a:t>
            </a:r>
            <a:r>
              <a:rPr lang="en-US" sz="1600" dirty="0" err="1" smtClean="0">
                <a:solidFill>
                  <a:schemeClr val="tx1">
                    <a:lumMod val="65000"/>
                    <a:lumOff val="35000"/>
                  </a:schemeClr>
                </a:solidFill>
              </a:rPr>
              <a:t>observaciones</a:t>
            </a:r>
            <a:r>
              <a:rPr lang="en-US" sz="1600" dirty="0" smtClean="0">
                <a:solidFill>
                  <a:schemeClr val="tx1">
                    <a:lumMod val="65000"/>
                    <a:lumOff val="35000"/>
                  </a:schemeClr>
                </a:solidFill>
              </a:rPr>
              <a:t>  </a:t>
            </a:r>
          </a:p>
          <a:p>
            <a:r>
              <a:rPr lang="en-US" sz="1600" dirty="0">
                <a:solidFill>
                  <a:schemeClr val="tx1">
                    <a:lumMod val="65000"/>
                    <a:lumOff val="35000"/>
                  </a:schemeClr>
                </a:solidFill>
              </a:rPr>
              <a:t> </a:t>
            </a:r>
            <a:r>
              <a:rPr lang="en-US" sz="1600" dirty="0" smtClean="0">
                <a:solidFill>
                  <a:schemeClr val="tx1">
                    <a:lumMod val="65000"/>
                    <a:lumOff val="35000"/>
                  </a:schemeClr>
                </a:solidFill>
              </a:rPr>
              <a:t>     sin </a:t>
            </a:r>
            <a:r>
              <a:rPr lang="en-US" sz="1600" dirty="0" err="1" smtClean="0">
                <a:solidFill>
                  <a:schemeClr val="tx1">
                    <a:lumMod val="65000"/>
                    <a:lumOff val="35000"/>
                  </a:schemeClr>
                </a:solidFill>
              </a:rPr>
              <a:t>coordenadas</a:t>
            </a:r>
            <a:endParaRPr lang="en-US" sz="1600" dirty="0" smtClean="0">
              <a:solidFill>
                <a:schemeClr val="tx1">
                  <a:lumMod val="65000"/>
                  <a:lumOff val="35000"/>
                </a:schemeClr>
              </a:solidFill>
            </a:endParaRPr>
          </a:p>
          <a:p>
            <a:r>
              <a:rPr lang="en-US" sz="1600" dirty="0" smtClean="0">
                <a:solidFill>
                  <a:schemeClr val="tx1">
                    <a:lumMod val="65000"/>
                    <a:lumOff val="35000"/>
                  </a:schemeClr>
                </a:solidFill>
              </a:rPr>
              <a:t>- </a:t>
            </a:r>
            <a:r>
              <a:rPr lang="en-US" sz="1600" dirty="0" err="1" smtClean="0">
                <a:solidFill>
                  <a:schemeClr val="tx1">
                    <a:lumMod val="65000"/>
                    <a:lumOff val="35000"/>
                  </a:schemeClr>
                </a:solidFill>
              </a:rPr>
              <a:t>Eliminar</a:t>
            </a:r>
            <a:r>
              <a:rPr lang="en-US" sz="1600" dirty="0" smtClean="0">
                <a:solidFill>
                  <a:schemeClr val="tx1">
                    <a:lumMod val="65000"/>
                    <a:lumOff val="35000"/>
                  </a:schemeClr>
                </a:solidFill>
              </a:rPr>
              <a:t> NA</a:t>
            </a:r>
            <a:endParaRPr lang="es-ES" sz="1600" dirty="0">
              <a:solidFill>
                <a:schemeClr val="tx1">
                  <a:lumMod val="65000"/>
                  <a:lumOff val="35000"/>
                </a:schemeClr>
              </a:solidFill>
            </a:endParaRPr>
          </a:p>
        </p:txBody>
      </p:sp>
      <p:sp>
        <p:nvSpPr>
          <p:cNvPr id="26" name="Rectángulo 25"/>
          <p:cNvSpPr/>
          <p:nvPr/>
        </p:nvSpPr>
        <p:spPr>
          <a:xfrm>
            <a:off x="9085728" y="5618346"/>
            <a:ext cx="2649700" cy="535531"/>
          </a:xfrm>
          <a:prstGeom prst="rect">
            <a:avLst/>
          </a:prstGeom>
        </p:spPr>
        <p:txBody>
          <a:bodyPr wrap="none">
            <a:spAutoFit/>
          </a:bodyPr>
          <a:lstStyle/>
          <a:p>
            <a:pPr lvl="0" algn="ctr">
              <a:lnSpc>
                <a:spcPct val="90000"/>
              </a:lnSpc>
              <a:spcBef>
                <a:spcPts val="1000"/>
              </a:spcBef>
              <a:defRPr/>
            </a:pPr>
            <a:r>
              <a:rPr lang="es-ES" sz="3200" b="1" u="sng" dirty="0">
                <a:solidFill>
                  <a:srgbClr val="FF0000"/>
                </a:solidFill>
              </a:rPr>
              <a:t>3.224.856</a:t>
            </a:r>
            <a:r>
              <a:rPr lang="es-ES" sz="3200" dirty="0">
                <a:solidFill>
                  <a:prstClr val="black"/>
                </a:solidFill>
              </a:rPr>
              <a:t> </a:t>
            </a:r>
            <a:r>
              <a:rPr lang="es-ES" sz="3200" b="1" dirty="0" err="1" smtClean="0">
                <a:solidFill>
                  <a:schemeClr val="tx1">
                    <a:lumMod val="65000"/>
                    <a:lumOff val="35000"/>
                  </a:schemeClr>
                </a:solidFill>
              </a:rPr>
              <a:t>obs</a:t>
            </a:r>
            <a:r>
              <a:rPr lang="es-ES" sz="3200" b="1" dirty="0" smtClean="0">
                <a:solidFill>
                  <a:schemeClr val="tx1">
                    <a:lumMod val="65000"/>
                    <a:lumOff val="35000"/>
                  </a:schemeClr>
                </a:solidFill>
              </a:rPr>
              <a:t>.</a:t>
            </a:r>
            <a:endParaRPr lang="es-ES" sz="3200" b="1" dirty="0">
              <a:solidFill>
                <a:schemeClr val="tx1">
                  <a:lumMod val="65000"/>
                  <a:lumOff val="35000"/>
                </a:schemeClr>
              </a:solidFill>
            </a:endParaRPr>
          </a:p>
        </p:txBody>
      </p:sp>
      <p:sp>
        <p:nvSpPr>
          <p:cNvPr id="28" name="Elipse 27"/>
          <p:cNvSpPr/>
          <p:nvPr/>
        </p:nvSpPr>
        <p:spPr>
          <a:xfrm>
            <a:off x="8769177" y="5452023"/>
            <a:ext cx="3203804" cy="9336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6" name="Picture 2" descr="Curso intensivo de Python para Programadores que no usan Python: Como  iniciar rápidament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2004" t="18272" r="32589" b="18722"/>
          <a:stretch/>
        </p:blipFill>
        <p:spPr bwMode="auto">
          <a:xfrm>
            <a:off x="10371079" y="2503627"/>
            <a:ext cx="876306" cy="967351"/>
          </a:xfrm>
          <a:prstGeom prst="rect">
            <a:avLst/>
          </a:prstGeom>
          <a:noFill/>
          <a:extLst>
            <a:ext uri="{909E8E84-426E-40DD-AFC4-6F175D3DCCD1}">
              <a14:hiddenFill xmlns:a14="http://schemas.microsoft.com/office/drawing/2010/main">
                <a:solidFill>
                  <a:srgbClr val="FFFFFF"/>
                </a:solidFill>
              </a14:hiddenFill>
            </a:ext>
          </a:extLst>
        </p:spPr>
      </p:pic>
      <p:sp>
        <p:nvSpPr>
          <p:cNvPr id="48" name="CuadroTexto 47"/>
          <p:cNvSpPr txBox="1"/>
          <p:nvPr/>
        </p:nvSpPr>
        <p:spPr>
          <a:xfrm>
            <a:off x="11278857" y="6488668"/>
            <a:ext cx="913143" cy="369332"/>
          </a:xfrm>
          <a:prstGeom prst="rect">
            <a:avLst/>
          </a:prstGeom>
          <a:noFill/>
        </p:spPr>
        <p:txBody>
          <a:bodyPr wrap="square" rtlCol="0">
            <a:spAutoFit/>
          </a:bodyPr>
          <a:lstStyle>
            <a:defPPr>
              <a:defRPr lang="en-US"/>
            </a:defPPr>
            <a:lvl1pPr>
              <a:defRPr>
                <a:solidFill>
                  <a:schemeClr val="bg1">
                    <a:lumMod val="50000"/>
                  </a:schemeClr>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noProof="0" dirty="0" smtClean="0">
                <a:solidFill>
                  <a:prstClr val="white">
                    <a:lumMod val="50000"/>
                  </a:prstClr>
                </a:solidFill>
              </a:rPr>
              <a:t>3/12</a:t>
            </a:r>
            <a:endParaRPr kumimoji="0" lang="es-ES" sz="18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endParaRPr>
          </a:p>
        </p:txBody>
      </p:sp>
      <p:sp>
        <p:nvSpPr>
          <p:cNvPr id="29" name="Rectángulo 28"/>
          <p:cNvSpPr/>
          <p:nvPr/>
        </p:nvSpPr>
        <p:spPr>
          <a:xfrm>
            <a:off x="0" y="6356792"/>
            <a:ext cx="8648184" cy="461665"/>
          </a:xfrm>
          <a:prstGeom prst="rect">
            <a:avLst/>
          </a:prstGeom>
        </p:spPr>
        <p:txBody>
          <a:bodyPr wrap="square">
            <a:spAutoFit/>
          </a:bodyPr>
          <a:lstStyle/>
          <a:p>
            <a:r>
              <a:rPr lang="es-ES" sz="1200" i="1" dirty="0" smtClean="0">
                <a:solidFill>
                  <a:schemeClr val="bg1">
                    <a:lumMod val="50000"/>
                  </a:schemeClr>
                </a:solidFill>
              </a:rPr>
              <a:t>	</a:t>
            </a:r>
          </a:p>
          <a:p>
            <a:r>
              <a:rPr lang="es-ES" sz="1200" i="1" dirty="0" smtClean="0">
                <a:solidFill>
                  <a:schemeClr val="bg1">
                    <a:lumMod val="50000"/>
                  </a:schemeClr>
                </a:solidFill>
              </a:rPr>
              <a:t>V Simposio de Doctorandos de la UAH en Investigación con Tecnologías de la Información Geográfica (SITIG-UAH)</a:t>
            </a:r>
          </a:p>
        </p:txBody>
      </p:sp>
      <p:pic>
        <p:nvPicPr>
          <p:cNvPr id="33" name="Imagen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81561" y="140396"/>
            <a:ext cx="800100" cy="254720"/>
          </a:xfrm>
          <a:prstGeom prst="rect">
            <a:avLst/>
          </a:prstGeom>
        </p:spPr>
      </p:pic>
      <p:pic>
        <p:nvPicPr>
          <p:cNvPr id="37" name="Picture 4" descr="GRUPO DE INVESTIGACIÓN EN TELEDETECCIÓN AMBIENTAL"/>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560226" y="112716"/>
            <a:ext cx="640004" cy="366936"/>
          </a:xfrm>
          <a:prstGeom prst="rect">
            <a:avLst/>
          </a:prstGeom>
          <a:noFill/>
          <a:extLst>
            <a:ext uri="{909E8E84-426E-40DD-AFC4-6F175D3DCCD1}">
              <a14:hiddenFill xmlns:a14="http://schemas.microsoft.com/office/drawing/2010/main">
                <a:solidFill>
                  <a:srgbClr val="FFFFFF"/>
                </a:solidFill>
              </a14:hiddenFill>
            </a:ext>
          </a:extLst>
        </p:spPr>
      </p:pic>
      <p:pic>
        <p:nvPicPr>
          <p:cNvPr id="38" name="Imagen 37"/>
          <p:cNvPicPr>
            <a:picLocks noChangeAspect="1"/>
          </p:cNvPicPr>
          <p:nvPr/>
        </p:nvPicPr>
        <p:blipFill rotWithShape="1">
          <a:blip r:embed="rId11" cstate="print">
            <a:extLst>
              <a:ext uri="{28A0092B-C50C-407E-A947-70E740481C1C}">
                <a14:useLocalDpi xmlns:a14="http://schemas.microsoft.com/office/drawing/2010/main" val="0"/>
              </a:ext>
            </a:extLst>
          </a:blip>
          <a:srcRect t="23687" b="20179"/>
          <a:stretch/>
        </p:blipFill>
        <p:spPr>
          <a:xfrm>
            <a:off x="9746307" y="23086"/>
            <a:ext cx="813919" cy="456566"/>
          </a:xfrm>
          <a:prstGeom prst="rect">
            <a:avLst/>
          </a:prstGeom>
        </p:spPr>
      </p:pic>
      <p:sp>
        <p:nvSpPr>
          <p:cNvPr id="39" name="CuadroTexto 38"/>
          <p:cNvSpPr txBox="1"/>
          <p:nvPr/>
        </p:nvSpPr>
        <p:spPr>
          <a:xfrm>
            <a:off x="240145" y="0"/>
            <a:ext cx="1460205" cy="27699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s-ES"/>
            </a:defPPr>
            <a:lvl1pPr algn="ctr">
              <a:defRPr sz="1200">
                <a:solidFill>
                  <a:schemeClr val="bg1">
                    <a:lumMod val="65000"/>
                  </a:schemeClr>
                </a:solidFill>
                <a:latin typeface="Arial Nova Light" panose="020B03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a:t>INTRODUCCIÓN</a:t>
            </a:r>
          </a:p>
        </p:txBody>
      </p:sp>
      <p:sp>
        <p:nvSpPr>
          <p:cNvPr id="40" name="CuadroTexto 39"/>
          <p:cNvSpPr txBox="1"/>
          <p:nvPr/>
        </p:nvSpPr>
        <p:spPr>
          <a:xfrm>
            <a:off x="1711947" y="0"/>
            <a:ext cx="1016217" cy="279915"/>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S" sz="1200" dirty="0" smtClean="0">
                <a:solidFill>
                  <a:schemeClr val="bg1">
                    <a:lumMod val="65000"/>
                  </a:schemeClr>
                </a:solidFill>
                <a:latin typeface="Arial Nova Light" panose="020B0304020202020204" pitchFamily="34" charset="0"/>
              </a:rPr>
              <a:t>OBJETIVOS</a:t>
            </a:r>
            <a:endParaRPr lang="es-ES" sz="1200" dirty="0">
              <a:solidFill>
                <a:schemeClr val="bg1">
                  <a:lumMod val="65000"/>
                </a:schemeClr>
              </a:solidFill>
              <a:latin typeface="Arial Nova Light" panose="020B0304020202020204" pitchFamily="34" charset="0"/>
            </a:endParaRPr>
          </a:p>
        </p:txBody>
      </p:sp>
      <p:sp>
        <p:nvSpPr>
          <p:cNvPr id="41" name="CuadroTexto 40"/>
          <p:cNvSpPr txBox="1"/>
          <p:nvPr/>
        </p:nvSpPr>
        <p:spPr>
          <a:xfrm>
            <a:off x="2728164" y="-3750"/>
            <a:ext cx="1401801" cy="280750"/>
          </a:xfrm>
          <a:prstGeom prst="rect">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defPPr>
              <a:defRPr lang="es-ES"/>
            </a:defPPr>
            <a:lvl1pPr>
              <a:defRPr sz="1200">
                <a:solidFill>
                  <a:schemeClr val="lt1"/>
                </a:solidFill>
                <a:latin typeface="Arial Nova Light" panose="020B03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dirty="0"/>
              <a:t>METODOLOGÍA</a:t>
            </a:r>
          </a:p>
        </p:txBody>
      </p:sp>
      <p:sp>
        <p:nvSpPr>
          <p:cNvPr id="49" name="CuadroTexto 48"/>
          <p:cNvSpPr txBox="1"/>
          <p:nvPr/>
        </p:nvSpPr>
        <p:spPr>
          <a:xfrm>
            <a:off x="4129964" y="-3751"/>
            <a:ext cx="2308935" cy="27699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1200">
                <a:solidFill>
                  <a:schemeClr val="bg1">
                    <a:lumMod val="65000"/>
                  </a:schemeClr>
                </a:solidFill>
              </a:defRPr>
            </a:lvl1pPr>
          </a:lstStyle>
          <a:p>
            <a:pPr algn="ctr"/>
            <a:r>
              <a:rPr lang="es-ES" dirty="0" smtClean="0">
                <a:latin typeface="Arial Nova Light" panose="020B0304020202020204" pitchFamily="34" charset="0"/>
              </a:rPr>
              <a:t>RESULTADOS Y DISCUSIÓN</a:t>
            </a:r>
            <a:endParaRPr lang="es-ES" dirty="0">
              <a:latin typeface="Arial Nova Light" panose="020B0304020202020204" pitchFamily="34" charset="0"/>
            </a:endParaRPr>
          </a:p>
        </p:txBody>
      </p:sp>
      <p:sp>
        <p:nvSpPr>
          <p:cNvPr id="50" name="CuadroTexto 49"/>
          <p:cNvSpPr txBox="1"/>
          <p:nvPr/>
        </p:nvSpPr>
        <p:spPr>
          <a:xfrm>
            <a:off x="6438899" y="-9243"/>
            <a:ext cx="1449869" cy="27699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1200">
                <a:solidFill>
                  <a:schemeClr val="bg1">
                    <a:lumMod val="65000"/>
                  </a:schemeClr>
                </a:solidFill>
              </a:defRPr>
            </a:lvl1pPr>
          </a:lstStyle>
          <a:p>
            <a:pPr algn="ctr"/>
            <a:r>
              <a:rPr lang="es-ES" dirty="0" smtClean="0">
                <a:latin typeface="Arial Nova Light" panose="020B0304020202020204" pitchFamily="34" charset="0"/>
              </a:rPr>
              <a:t>CONCLUSIONES</a:t>
            </a:r>
            <a:endParaRPr lang="es-ES" dirty="0">
              <a:latin typeface="Arial Nova Light" panose="020B0304020202020204" pitchFamily="34" charset="0"/>
            </a:endParaRPr>
          </a:p>
        </p:txBody>
      </p:sp>
      <p:pic>
        <p:nvPicPr>
          <p:cNvPr id="51" name="Imagen 50"/>
          <p:cNvPicPr>
            <a:picLocks noChangeAspect="1"/>
          </p:cNvPicPr>
          <p:nvPr/>
        </p:nvPicPr>
        <p:blipFill rotWithShape="1">
          <a:blip r:embed="rId12"/>
          <a:srcRect l="73443" t="21817" r="11996" b="69490"/>
          <a:stretch/>
        </p:blipFill>
        <p:spPr>
          <a:xfrm>
            <a:off x="8882042" y="128644"/>
            <a:ext cx="823600" cy="276605"/>
          </a:xfrm>
          <a:prstGeom prst="rect">
            <a:avLst/>
          </a:prstGeom>
        </p:spPr>
      </p:pic>
    </p:spTree>
    <p:extLst>
      <p:ext uri="{BB962C8B-B14F-4D97-AF65-F5344CB8AC3E}">
        <p14:creationId xmlns:p14="http://schemas.microsoft.com/office/powerpoint/2010/main" val="247378473"/>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fade">
                                      <p:cBhvr>
                                        <p:cTn id="16" dur="500"/>
                                        <p:tgtEl>
                                          <p:spTgt spid="1030"/>
                                        </p:tgtEl>
                                      </p:cBhvr>
                                    </p:animEffect>
                                  </p:childTnLst>
                                </p:cTn>
                              </p:par>
                              <p:par>
                                <p:cTn id="17" presetID="10"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500"/>
                                        <p:tgtEl>
                                          <p:spTgt spid="102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032"/>
                                        </p:tgtEl>
                                        <p:attrNameLst>
                                          <p:attrName>style.visibility</p:attrName>
                                        </p:attrNameLst>
                                      </p:cBhvr>
                                      <p:to>
                                        <p:strVal val="visible"/>
                                      </p:to>
                                    </p:set>
                                    <p:anim calcmode="lin" valueType="num">
                                      <p:cBhvr additive="base">
                                        <p:cTn id="36" dur="500" fill="hold"/>
                                        <p:tgtEl>
                                          <p:spTgt spid="1032"/>
                                        </p:tgtEl>
                                        <p:attrNameLst>
                                          <p:attrName>ppt_x</p:attrName>
                                        </p:attrNameLst>
                                      </p:cBhvr>
                                      <p:tavLst>
                                        <p:tav tm="0">
                                          <p:val>
                                            <p:strVal val="#ppt_x"/>
                                          </p:val>
                                        </p:tav>
                                        <p:tav tm="100000">
                                          <p:val>
                                            <p:strVal val="#ppt_x"/>
                                          </p:val>
                                        </p:tav>
                                      </p:tavLst>
                                    </p:anim>
                                    <p:anim calcmode="lin" valueType="num">
                                      <p:cBhvr additive="base">
                                        <p:cTn id="37" dur="500" fill="hold"/>
                                        <p:tgtEl>
                                          <p:spTgt spid="103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fill="hold"/>
                                        <p:tgtEl>
                                          <p:spTgt spid="27"/>
                                        </p:tgtEl>
                                        <p:attrNameLst>
                                          <p:attrName>ppt_x</p:attrName>
                                        </p:attrNameLst>
                                      </p:cBhvr>
                                      <p:tavLst>
                                        <p:tav tm="0">
                                          <p:val>
                                            <p:strVal val="#ppt_x"/>
                                          </p:val>
                                        </p:tav>
                                        <p:tav tm="100000">
                                          <p:val>
                                            <p:strVal val="#ppt_x"/>
                                          </p:val>
                                        </p:tav>
                                      </p:tavLst>
                                    </p:anim>
                                    <p:anim calcmode="lin" valueType="num">
                                      <p:cBhvr additive="base">
                                        <p:cTn id="41" dur="500" fill="hold"/>
                                        <p:tgtEl>
                                          <p:spTgt spid="27"/>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36"/>
                                        </p:tgtEl>
                                        <p:attrNameLst>
                                          <p:attrName>style.visibility</p:attrName>
                                        </p:attrNameLst>
                                      </p:cBhvr>
                                      <p:to>
                                        <p:strVal val="visible"/>
                                      </p:to>
                                    </p:set>
                                    <p:anim calcmode="lin" valueType="num">
                                      <p:cBhvr additive="base">
                                        <p:cTn id="44" dur="500" fill="hold"/>
                                        <p:tgtEl>
                                          <p:spTgt spid="36"/>
                                        </p:tgtEl>
                                        <p:attrNameLst>
                                          <p:attrName>ppt_x</p:attrName>
                                        </p:attrNameLst>
                                      </p:cBhvr>
                                      <p:tavLst>
                                        <p:tav tm="0">
                                          <p:val>
                                            <p:strVal val="#ppt_x"/>
                                          </p:val>
                                        </p:tav>
                                        <p:tav tm="100000">
                                          <p:val>
                                            <p:strVal val="#ppt_x"/>
                                          </p:val>
                                        </p:tav>
                                      </p:tavLst>
                                    </p:anim>
                                    <p:anim calcmode="lin" valueType="num">
                                      <p:cBhvr additive="base">
                                        <p:cTn id="45" dur="500" fill="hold"/>
                                        <p:tgtEl>
                                          <p:spTgt spid="36"/>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additive="base">
                                        <p:cTn id="52" dur="500" fill="hold"/>
                                        <p:tgtEl>
                                          <p:spTgt spid="28"/>
                                        </p:tgtEl>
                                        <p:attrNameLst>
                                          <p:attrName>ppt_x</p:attrName>
                                        </p:attrNameLst>
                                      </p:cBhvr>
                                      <p:tavLst>
                                        <p:tav tm="0">
                                          <p:val>
                                            <p:strVal val="#ppt_x"/>
                                          </p:val>
                                        </p:tav>
                                        <p:tav tm="100000">
                                          <p:val>
                                            <p:strVal val="#ppt_x"/>
                                          </p:val>
                                        </p:tav>
                                      </p:tavLst>
                                    </p:anim>
                                    <p:anim calcmode="lin" valueType="num">
                                      <p:cBhvr additive="base">
                                        <p:cTn id="53" dur="500" fill="hold"/>
                                        <p:tgtEl>
                                          <p:spTgt spid="28"/>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500" fill="hold"/>
                                        <p:tgtEl>
                                          <p:spTgt spid="26"/>
                                        </p:tgtEl>
                                        <p:attrNameLst>
                                          <p:attrName>ppt_x</p:attrName>
                                        </p:attrNameLst>
                                      </p:cBhvr>
                                      <p:tavLst>
                                        <p:tav tm="0">
                                          <p:val>
                                            <p:strVal val="#ppt_x"/>
                                          </p:val>
                                        </p:tav>
                                        <p:tav tm="100000">
                                          <p:val>
                                            <p:strVal val="#ppt_x"/>
                                          </p:val>
                                        </p:tav>
                                      </p:tavLst>
                                    </p:anim>
                                    <p:anim calcmode="lin" valueType="num">
                                      <p:cBhvr additive="base">
                                        <p:cTn id="5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8" grpId="0" animBg="1"/>
      <p:bldP spid="13" grpId="0"/>
      <p:bldP spid="27" grpId="0" animBg="1"/>
      <p:bldP spid="19" grpId="0"/>
      <p:bldP spid="26" grpId="0"/>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252741" y="294466"/>
            <a:ext cx="10515600" cy="1480368"/>
          </a:xfrm>
        </p:spPr>
        <p:txBody>
          <a:bodyPr>
            <a:normAutofit/>
          </a:bodyPr>
          <a:lstStyle/>
          <a:p>
            <a:r>
              <a:rPr lang="es-ES" sz="3200" dirty="0" smtClean="0">
                <a:solidFill>
                  <a:schemeClr val="tx1">
                    <a:lumMod val="65000"/>
                    <a:lumOff val="35000"/>
                  </a:schemeClr>
                </a:solidFill>
                <a:latin typeface="Arial" panose="020B0604020202020204" pitchFamily="34" charset="0"/>
                <a:cs typeface="Arial" panose="020B0604020202020204" pitchFamily="34" charset="0"/>
              </a:rPr>
              <a:t>Metodología: </a:t>
            </a:r>
            <a:r>
              <a:rPr lang="es-ES" dirty="0" smtClean="0">
                <a:solidFill>
                  <a:srgbClr val="00B0F0"/>
                </a:solidFill>
              </a:rPr>
              <a:t>Selección de variables para 					modelado de diversidad de aves</a:t>
            </a:r>
            <a:endParaRPr lang="es-ES" dirty="0">
              <a:solidFill>
                <a:schemeClr val="accent1"/>
              </a:solidFill>
            </a:endParaRPr>
          </a:p>
        </p:txBody>
      </p:sp>
      <p:pic>
        <p:nvPicPr>
          <p:cNvPr id="22" name="Picture 2" descr="CURSO: OBTENCIÓN E INTERPRETACIÓN DE IMÁGENES SATELITALES CON GOOGLE EARTH  ENGINE - CENTRO PANAMERICANO DE ESTUDIOS E INVESTIGACIONES GEOGRÁFICA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2621" y="5964934"/>
            <a:ext cx="1051088" cy="50452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NASA en español (@NASA_es) | Twit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4938" y="5983874"/>
            <a:ext cx="518343" cy="51834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SA: nuevas misiones aprobadas - Red de Infraestructuras de Astronomí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9723" y="6019941"/>
            <a:ext cx="1016356" cy="50452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Organización de las Naciones Unidas para la Alimentación y la Agricultura -  Wikipedia, la enciclopedia lib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9970" y="6093920"/>
            <a:ext cx="447939" cy="45503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World Bank releases report on antimicrobial resistance - NAD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6635" y="6132471"/>
            <a:ext cx="674875" cy="37793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SUMMER 2021 Undergraduate &amp;amp; Graduate Research at Oak Ridge National  Laboratory – INTA Advising Blo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11992" y="6064469"/>
            <a:ext cx="985939" cy="4983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a 2"/>
          <p:cNvGraphicFramePr/>
          <p:nvPr>
            <p:extLst>
              <p:ext uri="{D42A27DB-BD31-4B8C-83A1-F6EECF244321}">
                <p14:modId xmlns:p14="http://schemas.microsoft.com/office/powerpoint/2010/main" val="1548082710"/>
              </p:ext>
            </p:extLst>
          </p:nvPr>
        </p:nvGraphicFramePr>
        <p:xfrm>
          <a:off x="2626724" y="1915886"/>
          <a:ext cx="7437120" cy="444527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CuadroTexto 4"/>
          <p:cNvSpPr txBox="1"/>
          <p:nvPr/>
        </p:nvSpPr>
        <p:spPr>
          <a:xfrm>
            <a:off x="726493" y="1650231"/>
            <a:ext cx="2095039" cy="1569660"/>
          </a:xfrm>
          <a:prstGeom prst="rect">
            <a:avLst/>
          </a:prstGeom>
          <a:noFill/>
        </p:spPr>
        <p:txBody>
          <a:bodyPr wrap="square" rtlCol="0">
            <a:spAutoFit/>
          </a:bodyPr>
          <a:lstStyle/>
          <a:p>
            <a:pPr algn="r"/>
            <a:r>
              <a:rPr lang="es-ES" sz="1600" dirty="0" smtClean="0">
                <a:solidFill>
                  <a:schemeClr val="tx1">
                    <a:lumMod val="50000"/>
                    <a:lumOff val="50000"/>
                  </a:schemeClr>
                </a:solidFill>
              </a:rPr>
              <a:t>Palmer </a:t>
            </a:r>
            <a:r>
              <a:rPr lang="es-ES" sz="1600" dirty="0" err="1" smtClean="0">
                <a:solidFill>
                  <a:schemeClr val="tx1">
                    <a:lumMod val="50000"/>
                    <a:lumOff val="50000"/>
                  </a:schemeClr>
                </a:solidFill>
              </a:rPr>
              <a:t>Drought</a:t>
            </a:r>
            <a:r>
              <a:rPr lang="es-ES" sz="1600" dirty="0" smtClean="0">
                <a:solidFill>
                  <a:schemeClr val="tx1">
                    <a:lumMod val="50000"/>
                    <a:lumOff val="50000"/>
                  </a:schemeClr>
                </a:solidFill>
              </a:rPr>
              <a:t> </a:t>
            </a:r>
            <a:r>
              <a:rPr lang="es-ES" sz="1600" dirty="0" err="1" smtClean="0">
                <a:solidFill>
                  <a:schemeClr val="tx1">
                    <a:lumMod val="50000"/>
                    <a:lumOff val="50000"/>
                  </a:schemeClr>
                </a:solidFill>
              </a:rPr>
              <a:t>Severity</a:t>
            </a:r>
            <a:r>
              <a:rPr lang="es-ES" sz="1600" dirty="0" smtClean="0">
                <a:solidFill>
                  <a:schemeClr val="tx1">
                    <a:lumMod val="50000"/>
                    <a:lumOff val="50000"/>
                  </a:schemeClr>
                </a:solidFill>
              </a:rPr>
              <a:t> </a:t>
            </a:r>
            <a:r>
              <a:rPr lang="es-ES" sz="1600" dirty="0" err="1" smtClean="0">
                <a:solidFill>
                  <a:schemeClr val="tx1">
                    <a:lumMod val="50000"/>
                    <a:lumOff val="50000"/>
                  </a:schemeClr>
                </a:solidFill>
              </a:rPr>
              <a:t>Index</a:t>
            </a:r>
            <a:endParaRPr lang="es-ES" sz="1600" dirty="0" smtClean="0">
              <a:solidFill>
                <a:schemeClr val="tx1">
                  <a:lumMod val="50000"/>
                  <a:lumOff val="50000"/>
                </a:schemeClr>
              </a:solidFill>
            </a:endParaRPr>
          </a:p>
          <a:p>
            <a:pPr algn="r"/>
            <a:r>
              <a:rPr lang="es-ES" sz="1600" dirty="0" err="1" smtClean="0">
                <a:solidFill>
                  <a:schemeClr val="tx1">
                    <a:lumMod val="50000"/>
                    <a:lumOff val="50000"/>
                  </a:schemeClr>
                </a:solidFill>
              </a:rPr>
              <a:t>Thermal</a:t>
            </a:r>
            <a:r>
              <a:rPr lang="es-ES" sz="1600" dirty="0" smtClean="0">
                <a:solidFill>
                  <a:schemeClr val="tx1">
                    <a:lumMod val="50000"/>
                    <a:lumOff val="50000"/>
                  </a:schemeClr>
                </a:solidFill>
              </a:rPr>
              <a:t> </a:t>
            </a:r>
            <a:r>
              <a:rPr lang="es-ES" sz="1600" dirty="0" err="1" smtClean="0">
                <a:solidFill>
                  <a:schemeClr val="tx1">
                    <a:lumMod val="50000"/>
                    <a:lumOff val="50000"/>
                  </a:schemeClr>
                </a:solidFill>
              </a:rPr>
              <a:t>amplitude</a:t>
            </a:r>
            <a:endParaRPr lang="es-ES" sz="1600" dirty="0" smtClean="0">
              <a:solidFill>
                <a:schemeClr val="tx1">
                  <a:lumMod val="50000"/>
                  <a:lumOff val="50000"/>
                </a:schemeClr>
              </a:solidFill>
            </a:endParaRPr>
          </a:p>
          <a:p>
            <a:pPr algn="r"/>
            <a:r>
              <a:rPr lang="es-ES" sz="1600" dirty="0" err="1" smtClean="0">
                <a:solidFill>
                  <a:schemeClr val="tx1">
                    <a:lumMod val="50000"/>
                    <a:lumOff val="50000"/>
                  </a:schemeClr>
                </a:solidFill>
              </a:rPr>
              <a:t>Accumulated</a:t>
            </a:r>
            <a:r>
              <a:rPr lang="es-ES" sz="1600" dirty="0" smtClean="0">
                <a:solidFill>
                  <a:schemeClr val="tx1">
                    <a:lumMod val="50000"/>
                    <a:lumOff val="50000"/>
                  </a:schemeClr>
                </a:solidFill>
              </a:rPr>
              <a:t> </a:t>
            </a:r>
            <a:r>
              <a:rPr lang="es-ES" sz="1600" dirty="0" err="1" smtClean="0">
                <a:solidFill>
                  <a:schemeClr val="tx1">
                    <a:lumMod val="50000"/>
                    <a:lumOff val="50000"/>
                  </a:schemeClr>
                </a:solidFill>
              </a:rPr>
              <a:t>precipitation</a:t>
            </a:r>
            <a:endParaRPr lang="es-ES" sz="1600" dirty="0" smtClean="0">
              <a:solidFill>
                <a:schemeClr val="tx1">
                  <a:lumMod val="50000"/>
                  <a:lumOff val="50000"/>
                </a:schemeClr>
              </a:solidFill>
            </a:endParaRPr>
          </a:p>
          <a:p>
            <a:pPr algn="r"/>
            <a:r>
              <a:rPr lang="es-ES" sz="1600" dirty="0" err="1" smtClean="0">
                <a:solidFill>
                  <a:schemeClr val="tx1">
                    <a:lumMod val="50000"/>
                    <a:lumOff val="50000"/>
                  </a:schemeClr>
                </a:solidFill>
              </a:rPr>
              <a:t>Evapotranspiration</a:t>
            </a:r>
            <a:endParaRPr lang="es-ES" sz="1600" dirty="0">
              <a:solidFill>
                <a:schemeClr val="tx1">
                  <a:lumMod val="50000"/>
                  <a:lumOff val="50000"/>
                </a:schemeClr>
              </a:solidFill>
            </a:endParaRPr>
          </a:p>
        </p:txBody>
      </p:sp>
      <p:cxnSp>
        <p:nvCxnSpPr>
          <p:cNvPr id="7" name="Conector recto de flecha 6"/>
          <p:cNvCxnSpPr>
            <a:stCxn id="5" idx="3"/>
          </p:cNvCxnSpPr>
          <p:nvPr/>
        </p:nvCxnSpPr>
        <p:spPr>
          <a:xfrm flipV="1">
            <a:off x="2821532" y="1915886"/>
            <a:ext cx="3169965" cy="519175"/>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29" name="CuadroTexto 28"/>
          <p:cNvSpPr txBox="1"/>
          <p:nvPr/>
        </p:nvSpPr>
        <p:spPr>
          <a:xfrm>
            <a:off x="10004978" y="1600475"/>
            <a:ext cx="2095039" cy="1569660"/>
          </a:xfrm>
          <a:prstGeom prst="rect">
            <a:avLst/>
          </a:prstGeom>
          <a:noFill/>
        </p:spPr>
        <p:txBody>
          <a:bodyPr wrap="square" rtlCol="0">
            <a:spAutoFit/>
          </a:bodyPr>
          <a:lstStyle/>
          <a:p>
            <a:r>
              <a:rPr lang="es-ES" sz="1600" dirty="0" err="1" smtClean="0">
                <a:solidFill>
                  <a:schemeClr val="tx1">
                    <a:lumMod val="50000"/>
                    <a:lumOff val="50000"/>
                  </a:schemeClr>
                </a:solidFill>
              </a:rPr>
              <a:t>Landcover</a:t>
            </a:r>
            <a:endParaRPr lang="es-ES" sz="1600" dirty="0" smtClean="0">
              <a:solidFill>
                <a:schemeClr val="tx1">
                  <a:lumMod val="50000"/>
                  <a:lumOff val="50000"/>
                </a:schemeClr>
              </a:solidFill>
            </a:endParaRPr>
          </a:p>
          <a:p>
            <a:r>
              <a:rPr lang="es-ES" sz="1600" dirty="0" err="1" smtClean="0">
                <a:solidFill>
                  <a:schemeClr val="tx1">
                    <a:lumMod val="50000"/>
                    <a:lumOff val="50000"/>
                  </a:schemeClr>
                </a:solidFill>
              </a:rPr>
              <a:t>Water</a:t>
            </a:r>
            <a:r>
              <a:rPr lang="es-ES" sz="1600" dirty="0" smtClean="0">
                <a:solidFill>
                  <a:schemeClr val="tx1">
                    <a:lumMod val="50000"/>
                    <a:lumOff val="50000"/>
                  </a:schemeClr>
                </a:solidFill>
              </a:rPr>
              <a:t> </a:t>
            </a:r>
            <a:r>
              <a:rPr lang="es-ES" sz="1600" dirty="0" err="1" smtClean="0">
                <a:solidFill>
                  <a:schemeClr val="tx1">
                    <a:lumMod val="50000"/>
                    <a:lumOff val="50000"/>
                  </a:schemeClr>
                </a:solidFill>
              </a:rPr>
              <a:t>distance</a:t>
            </a:r>
            <a:endParaRPr lang="es-ES" sz="1600" dirty="0" smtClean="0">
              <a:solidFill>
                <a:schemeClr val="tx1">
                  <a:lumMod val="50000"/>
                  <a:lumOff val="50000"/>
                </a:schemeClr>
              </a:solidFill>
            </a:endParaRPr>
          </a:p>
          <a:p>
            <a:r>
              <a:rPr lang="es-ES" sz="1600" dirty="0" smtClean="0">
                <a:solidFill>
                  <a:schemeClr val="tx1">
                    <a:lumMod val="50000"/>
                    <a:lumOff val="50000"/>
                  </a:schemeClr>
                </a:solidFill>
              </a:rPr>
              <a:t>NPP</a:t>
            </a:r>
          </a:p>
          <a:p>
            <a:r>
              <a:rPr lang="es-ES" sz="1600" dirty="0" smtClean="0">
                <a:solidFill>
                  <a:schemeClr val="tx1">
                    <a:lumMod val="50000"/>
                    <a:lumOff val="50000"/>
                  </a:schemeClr>
                </a:solidFill>
              </a:rPr>
              <a:t>NDVI</a:t>
            </a:r>
          </a:p>
          <a:p>
            <a:r>
              <a:rPr lang="es-ES" sz="1600" dirty="0" err="1" smtClean="0">
                <a:solidFill>
                  <a:schemeClr val="tx1">
                    <a:lumMod val="50000"/>
                    <a:lumOff val="50000"/>
                  </a:schemeClr>
                </a:solidFill>
              </a:rPr>
              <a:t>Biomass</a:t>
            </a:r>
            <a:endParaRPr lang="es-ES" sz="1600" dirty="0" smtClean="0">
              <a:solidFill>
                <a:schemeClr val="tx1">
                  <a:lumMod val="50000"/>
                  <a:lumOff val="50000"/>
                </a:schemeClr>
              </a:solidFill>
            </a:endParaRPr>
          </a:p>
          <a:p>
            <a:r>
              <a:rPr lang="es-ES" sz="1600" dirty="0" smtClean="0">
                <a:solidFill>
                  <a:schemeClr val="tx1">
                    <a:lumMod val="50000"/>
                    <a:lumOff val="50000"/>
                  </a:schemeClr>
                </a:solidFill>
              </a:rPr>
              <a:t>TCC</a:t>
            </a:r>
            <a:endParaRPr lang="es-ES" sz="1600" dirty="0">
              <a:solidFill>
                <a:schemeClr val="tx1">
                  <a:lumMod val="50000"/>
                  <a:lumOff val="50000"/>
                </a:schemeClr>
              </a:solidFill>
            </a:endParaRPr>
          </a:p>
        </p:txBody>
      </p:sp>
      <p:cxnSp>
        <p:nvCxnSpPr>
          <p:cNvPr id="31" name="Conector recto de flecha 30"/>
          <p:cNvCxnSpPr>
            <a:stCxn id="29" idx="1"/>
          </p:cNvCxnSpPr>
          <p:nvPr/>
        </p:nvCxnSpPr>
        <p:spPr>
          <a:xfrm flipH="1">
            <a:off x="8978537" y="2385305"/>
            <a:ext cx="1026441" cy="1067752"/>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33" name="CuadroTexto 32"/>
          <p:cNvSpPr txBox="1"/>
          <p:nvPr/>
        </p:nvSpPr>
        <p:spPr>
          <a:xfrm>
            <a:off x="10063844" y="4022760"/>
            <a:ext cx="2095039" cy="338554"/>
          </a:xfrm>
          <a:prstGeom prst="rect">
            <a:avLst/>
          </a:prstGeom>
          <a:noFill/>
        </p:spPr>
        <p:txBody>
          <a:bodyPr wrap="square" rtlCol="0">
            <a:spAutoFit/>
          </a:bodyPr>
          <a:lstStyle/>
          <a:p>
            <a:r>
              <a:rPr lang="es-ES" sz="1600" dirty="0" err="1" smtClean="0">
                <a:solidFill>
                  <a:schemeClr val="tx1">
                    <a:lumMod val="50000"/>
                    <a:lumOff val="50000"/>
                  </a:schemeClr>
                </a:solidFill>
              </a:rPr>
              <a:t>Soil</a:t>
            </a:r>
            <a:endParaRPr lang="es-ES" sz="1600" dirty="0">
              <a:solidFill>
                <a:schemeClr val="tx1">
                  <a:lumMod val="50000"/>
                  <a:lumOff val="50000"/>
                </a:schemeClr>
              </a:solidFill>
            </a:endParaRPr>
          </a:p>
        </p:txBody>
      </p:sp>
      <p:cxnSp>
        <p:nvCxnSpPr>
          <p:cNvPr id="35" name="Conector recto de flecha 34"/>
          <p:cNvCxnSpPr>
            <a:stCxn id="33" idx="1"/>
          </p:cNvCxnSpPr>
          <p:nvPr/>
        </p:nvCxnSpPr>
        <p:spPr>
          <a:xfrm flipH="1">
            <a:off x="8577944" y="4192037"/>
            <a:ext cx="1485900" cy="599467"/>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36" name="CuadroTexto 35"/>
          <p:cNvSpPr txBox="1"/>
          <p:nvPr/>
        </p:nvSpPr>
        <p:spPr>
          <a:xfrm>
            <a:off x="10078588" y="5016702"/>
            <a:ext cx="2242093" cy="1077218"/>
          </a:xfrm>
          <a:prstGeom prst="rect">
            <a:avLst/>
          </a:prstGeom>
          <a:noFill/>
        </p:spPr>
        <p:txBody>
          <a:bodyPr wrap="square" rtlCol="0">
            <a:spAutoFit/>
          </a:bodyPr>
          <a:lstStyle/>
          <a:p>
            <a:r>
              <a:rPr lang="es-ES" sz="1600" dirty="0" err="1" smtClean="0">
                <a:solidFill>
                  <a:schemeClr val="tx1">
                    <a:lumMod val="50000"/>
                    <a:lumOff val="50000"/>
                  </a:schemeClr>
                </a:solidFill>
              </a:rPr>
              <a:t>Coordenates</a:t>
            </a:r>
            <a:endParaRPr lang="es-ES" sz="1600" dirty="0" smtClean="0">
              <a:solidFill>
                <a:schemeClr val="tx1">
                  <a:lumMod val="50000"/>
                  <a:lumOff val="50000"/>
                </a:schemeClr>
              </a:solidFill>
            </a:endParaRPr>
          </a:p>
          <a:p>
            <a:r>
              <a:rPr lang="es-ES" sz="1600" dirty="0" err="1" smtClean="0">
                <a:solidFill>
                  <a:schemeClr val="tx1">
                    <a:lumMod val="50000"/>
                    <a:lumOff val="50000"/>
                  </a:schemeClr>
                </a:solidFill>
              </a:rPr>
              <a:t>Slope</a:t>
            </a:r>
            <a:endParaRPr lang="es-ES" sz="1600" dirty="0" smtClean="0">
              <a:solidFill>
                <a:schemeClr val="tx1">
                  <a:lumMod val="50000"/>
                  <a:lumOff val="50000"/>
                </a:schemeClr>
              </a:solidFill>
            </a:endParaRPr>
          </a:p>
          <a:p>
            <a:r>
              <a:rPr lang="es-ES" sz="1600" dirty="0" err="1" smtClean="0">
                <a:solidFill>
                  <a:schemeClr val="tx1">
                    <a:lumMod val="50000"/>
                    <a:lumOff val="50000"/>
                  </a:schemeClr>
                </a:solidFill>
              </a:rPr>
              <a:t>Orientation</a:t>
            </a:r>
            <a:endParaRPr lang="es-ES" sz="1600" dirty="0" smtClean="0">
              <a:solidFill>
                <a:schemeClr val="tx1">
                  <a:lumMod val="50000"/>
                  <a:lumOff val="50000"/>
                </a:schemeClr>
              </a:solidFill>
            </a:endParaRPr>
          </a:p>
          <a:p>
            <a:r>
              <a:rPr lang="es-ES" sz="1600" dirty="0" smtClean="0">
                <a:solidFill>
                  <a:schemeClr val="tx1">
                    <a:lumMod val="50000"/>
                    <a:lumOff val="50000"/>
                  </a:schemeClr>
                </a:solidFill>
              </a:rPr>
              <a:t>MDT</a:t>
            </a:r>
            <a:endParaRPr lang="es-ES" sz="1600" dirty="0">
              <a:solidFill>
                <a:schemeClr val="tx1">
                  <a:lumMod val="50000"/>
                  <a:lumOff val="50000"/>
                </a:schemeClr>
              </a:solidFill>
            </a:endParaRPr>
          </a:p>
        </p:txBody>
      </p:sp>
      <p:cxnSp>
        <p:nvCxnSpPr>
          <p:cNvPr id="38" name="Conector recto de flecha 37"/>
          <p:cNvCxnSpPr>
            <a:stCxn id="36" idx="1"/>
          </p:cNvCxnSpPr>
          <p:nvPr/>
        </p:nvCxnSpPr>
        <p:spPr>
          <a:xfrm flipH="1">
            <a:off x="7323909" y="5555311"/>
            <a:ext cx="2754679" cy="173897"/>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39" name="CuadroTexto 38"/>
          <p:cNvSpPr txBox="1"/>
          <p:nvPr/>
        </p:nvSpPr>
        <p:spPr>
          <a:xfrm>
            <a:off x="420125" y="5152877"/>
            <a:ext cx="2355572" cy="830997"/>
          </a:xfrm>
          <a:prstGeom prst="rect">
            <a:avLst/>
          </a:prstGeom>
          <a:noFill/>
        </p:spPr>
        <p:txBody>
          <a:bodyPr wrap="square" rtlCol="0">
            <a:spAutoFit/>
          </a:bodyPr>
          <a:lstStyle/>
          <a:p>
            <a:pPr algn="r"/>
            <a:r>
              <a:rPr lang="es-ES" sz="1600" dirty="0" smtClean="0">
                <a:solidFill>
                  <a:schemeClr val="tx1">
                    <a:lumMod val="50000"/>
                    <a:lumOff val="50000"/>
                  </a:schemeClr>
                </a:solidFill>
              </a:rPr>
              <a:t>Road </a:t>
            </a:r>
            <a:r>
              <a:rPr lang="es-ES" sz="1600" dirty="0" err="1" smtClean="0">
                <a:solidFill>
                  <a:schemeClr val="tx1">
                    <a:lumMod val="50000"/>
                    <a:lumOff val="50000"/>
                  </a:schemeClr>
                </a:solidFill>
              </a:rPr>
              <a:t>density</a:t>
            </a:r>
            <a:endParaRPr lang="es-ES" sz="1600" dirty="0" smtClean="0">
              <a:solidFill>
                <a:schemeClr val="tx1">
                  <a:lumMod val="50000"/>
                  <a:lumOff val="50000"/>
                </a:schemeClr>
              </a:solidFill>
            </a:endParaRPr>
          </a:p>
          <a:p>
            <a:pPr algn="r"/>
            <a:r>
              <a:rPr lang="es-ES" sz="1600" dirty="0" err="1" smtClean="0">
                <a:solidFill>
                  <a:schemeClr val="tx1">
                    <a:lumMod val="50000"/>
                    <a:lumOff val="50000"/>
                  </a:schemeClr>
                </a:solidFill>
              </a:rPr>
              <a:t>Population</a:t>
            </a:r>
            <a:r>
              <a:rPr lang="es-ES" sz="1600" dirty="0" smtClean="0">
                <a:solidFill>
                  <a:schemeClr val="tx1">
                    <a:lumMod val="50000"/>
                    <a:lumOff val="50000"/>
                  </a:schemeClr>
                </a:solidFill>
              </a:rPr>
              <a:t> </a:t>
            </a:r>
            <a:r>
              <a:rPr lang="es-ES" sz="1600" dirty="0" err="1" smtClean="0">
                <a:solidFill>
                  <a:schemeClr val="tx1">
                    <a:lumMod val="50000"/>
                    <a:lumOff val="50000"/>
                  </a:schemeClr>
                </a:solidFill>
              </a:rPr>
              <a:t>density</a:t>
            </a:r>
            <a:endParaRPr lang="es-ES" sz="1600" dirty="0" smtClean="0">
              <a:solidFill>
                <a:schemeClr val="tx1">
                  <a:lumMod val="50000"/>
                  <a:lumOff val="50000"/>
                </a:schemeClr>
              </a:solidFill>
            </a:endParaRPr>
          </a:p>
          <a:p>
            <a:pPr algn="r"/>
            <a:r>
              <a:rPr lang="es-ES" sz="1600" dirty="0" err="1" smtClean="0">
                <a:solidFill>
                  <a:schemeClr val="tx1">
                    <a:lumMod val="50000"/>
                    <a:lumOff val="50000"/>
                  </a:schemeClr>
                </a:solidFill>
              </a:rPr>
              <a:t>Infraestructures</a:t>
            </a:r>
            <a:r>
              <a:rPr lang="es-ES" sz="1600" dirty="0" smtClean="0">
                <a:solidFill>
                  <a:schemeClr val="tx1">
                    <a:lumMod val="50000"/>
                    <a:lumOff val="50000"/>
                  </a:schemeClr>
                </a:solidFill>
              </a:rPr>
              <a:t> </a:t>
            </a:r>
            <a:r>
              <a:rPr lang="es-ES" sz="1600" dirty="0" err="1" smtClean="0">
                <a:solidFill>
                  <a:schemeClr val="tx1">
                    <a:lumMod val="50000"/>
                    <a:lumOff val="50000"/>
                  </a:schemeClr>
                </a:solidFill>
              </a:rPr>
              <a:t>distance</a:t>
            </a:r>
            <a:endParaRPr lang="es-ES" sz="1600" dirty="0">
              <a:solidFill>
                <a:schemeClr val="tx1">
                  <a:lumMod val="50000"/>
                  <a:lumOff val="50000"/>
                </a:schemeClr>
              </a:solidFill>
            </a:endParaRPr>
          </a:p>
        </p:txBody>
      </p:sp>
      <p:cxnSp>
        <p:nvCxnSpPr>
          <p:cNvPr id="41" name="Conector recto de flecha 40"/>
          <p:cNvCxnSpPr/>
          <p:nvPr/>
        </p:nvCxnSpPr>
        <p:spPr>
          <a:xfrm flipV="1">
            <a:off x="2790441" y="5303521"/>
            <a:ext cx="1645292" cy="264854"/>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45" name="CuadroTexto 44"/>
          <p:cNvSpPr txBox="1"/>
          <p:nvPr/>
        </p:nvSpPr>
        <p:spPr>
          <a:xfrm>
            <a:off x="420125" y="3636202"/>
            <a:ext cx="2355572" cy="830997"/>
          </a:xfrm>
          <a:prstGeom prst="rect">
            <a:avLst/>
          </a:prstGeom>
          <a:noFill/>
        </p:spPr>
        <p:txBody>
          <a:bodyPr wrap="square" rtlCol="0">
            <a:spAutoFit/>
          </a:bodyPr>
          <a:lstStyle/>
          <a:p>
            <a:pPr algn="r"/>
            <a:r>
              <a:rPr lang="es-ES" sz="1600" dirty="0" err="1" smtClean="0">
                <a:solidFill>
                  <a:schemeClr val="tx1">
                    <a:lumMod val="50000"/>
                    <a:lumOff val="50000"/>
                  </a:schemeClr>
                </a:solidFill>
              </a:rPr>
              <a:t>Tree</a:t>
            </a:r>
            <a:r>
              <a:rPr lang="es-ES" sz="1600" dirty="0" smtClean="0">
                <a:solidFill>
                  <a:schemeClr val="tx1">
                    <a:lumMod val="50000"/>
                    <a:lumOff val="50000"/>
                  </a:schemeClr>
                </a:solidFill>
              </a:rPr>
              <a:t> </a:t>
            </a:r>
            <a:r>
              <a:rPr lang="es-ES" sz="1600" dirty="0" err="1" smtClean="0">
                <a:solidFill>
                  <a:schemeClr val="tx1">
                    <a:lumMod val="50000"/>
                    <a:lumOff val="50000"/>
                  </a:schemeClr>
                </a:solidFill>
              </a:rPr>
              <a:t>Canopy</a:t>
            </a:r>
            <a:r>
              <a:rPr lang="es-ES" sz="1600" dirty="0" smtClean="0">
                <a:solidFill>
                  <a:schemeClr val="tx1">
                    <a:lumMod val="50000"/>
                    <a:lumOff val="50000"/>
                  </a:schemeClr>
                </a:solidFill>
              </a:rPr>
              <a:t> </a:t>
            </a:r>
            <a:r>
              <a:rPr lang="es-ES" sz="1600" dirty="0" err="1" smtClean="0">
                <a:solidFill>
                  <a:schemeClr val="tx1">
                    <a:lumMod val="50000"/>
                    <a:lumOff val="50000"/>
                  </a:schemeClr>
                </a:solidFill>
              </a:rPr>
              <a:t>Change</a:t>
            </a:r>
            <a:endParaRPr lang="es-ES" sz="1600" dirty="0" smtClean="0">
              <a:solidFill>
                <a:schemeClr val="tx1">
                  <a:lumMod val="50000"/>
                  <a:lumOff val="50000"/>
                </a:schemeClr>
              </a:solidFill>
            </a:endParaRPr>
          </a:p>
          <a:p>
            <a:pPr algn="r"/>
            <a:r>
              <a:rPr lang="es-ES" sz="1600" dirty="0" err="1" smtClean="0">
                <a:solidFill>
                  <a:schemeClr val="tx1">
                    <a:lumMod val="50000"/>
                    <a:lumOff val="50000"/>
                  </a:schemeClr>
                </a:solidFill>
              </a:rPr>
              <a:t>Shrubland</a:t>
            </a:r>
            <a:r>
              <a:rPr lang="es-ES" sz="1600" dirty="0" smtClean="0">
                <a:solidFill>
                  <a:schemeClr val="tx1">
                    <a:lumMod val="50000"/>
                    <a:lumOff val="50000"/>
                  </a:schemeClr>
                </a:solidFill>
              </a:rPr>
              <a:t> </a:t>
            </a:r>
            <a:r>
              <a:rPr lang="es-ES" sz="1600" dirty="0" err="1" smtClean="0">
                <a:solidFill>
                  <a:schemeClr val="tx1">
                    <a:lumMod val="50000"/>
                    <a:lumOff val="50000"/>
                  </a:schemeClr>
                </a:solidFill>
              </a:rPr>
              <a:t>Canopy</a:t>
            </a:r>
            <a:r>
              <a:rPr lang="es-ES" sz="1600" dirty="0" smtClean="0">
                <a:solidFill>
                  <a:schemeClr val="tx1">
                    <a:lumMod val="50000"/>
                    <a:lumOff val="50000"/>
                  </a:schemeClr>
                </a:solidFill>
              </a:rPr>
              <a:t> </a:t>
            </a:r>
            <a:r>
              <a:rPr lang="es-ES" sz="1600" dirty="0" err="1" smtClean="0">
                <a:solidFill>
                  <a:schemeClr val="tx1">
                    <a:lumMod val="50000"/>
                    <a:lumOff val="50000"/>
                  </a:schemeClr>
                </a:solidFill>
              </a:rPr>
              <a:t>Change</a:t>
            </a:r>
            <a:endParaRPr lang="es-ES" sz="1600" dirty="0" smtClean="0">
              <a:solidFill>
                <a:schemeClr val="tx1">
                  <a:lumMod val="50000"/>
                  <a:lumOff val="50000"/>
                </a:schemeClr>
              </a:solidFill>
            </a:endParaRPr>
          </a:p>
          <a:p>
            <a:pPr algn="r"/>
            <a:r>
              <a:rPr lang="es-ES" sz="1600" dirty="0" err="1" smtClean="0">
                <a:solidFill>
                  <a:schemeClr val="tx1">
                    <a:lumMod val="50000"/>
                    <a:lumOff val="50000"/>
                  </a:schemeClr>
                </a:solidFill>
              </a:rPr>
              <a:t>Bare</a:t>
            </a:r>
            <a:r>
              <a:rPr lang="es-ES" sz="1600" dirty="0" smtClean="0">
                <a:solidFill>
                  <a:schemeClr val="tx1">
                    <a:lumMod val="50000"/>
                    <a:lumOff val="50000"/>
                  </a:schemeClr>
                </a:solidFill>
              </a:rPr>
              <a:t> </a:t>
            </a:r>
            <a:r>
              <a:rPr lang="es-ES" sz="1600" dirty="0" err="1" smtClean="0">
                <a:solidFill>
                  <a:schemeClr val="tx1">
                    <a:lumMod val="50000"/>
                    <a:lumOff val="50000"/>
                  </a:schemeClr>
                </a:solidFill>
              </a:rPr>
              <a:t>Soil</a:t>
            </a:r>
            <a:r>
              <a:rPr lang="es-ES" sz="1600" dirty="0" smtClean="0">
                <a:solidFill>
                  <a:schemeClr val="tx1">
                    <a:lumMod val="50000"/>
                    <a:lumOff val="50000"/>
                  </a:schemeClr>
                </a:solidFill>
              </a:rPr>
              <a:t> </a:t>
            </a:r>
            <a:r>
              <a:rPr lang="es-ES" sz="1600" dirty="0" err="1" smtClean="0">
                <a:solidFill>
                  <a:schemeClr val="tx1">
                    <a:lumMod val="50000"/>
                    <a:lumOff val="50000"/>
                  </a:schemeClr>
                </a:solidFill>
              </a:rPr>
              <a:t>Change</a:t>
            </a:r>
            <a:endParaRPr lang="es-ES" sz="1600" dirty="0">
              <a:solidFill>
                <a:schemeClr val="tx1">
                  <a:lumMod val="50000"/>
                  <a:lumOff val="50000"/>
                </a:schemeClr>
              </a:solidFill>
            </a:endParaRPr>
          </a:p>
        </p:txBody>
      </p:sp>
      <p:cxnSp>
        <p:nvCxnSpPr>
          <p:cNvPr id="50" name="Conector recto de flecha 49"/>
          <p:cNvCxnSpPr>
            <a:stCxn id="45" idx="3"/>
          </p:cNvCxnSpPr>
          <p:nvPr/>
        </p:nvCxnSpPr>
        <p:spPr>
          <a:xfrm flipV="1">
            <a:off x="2775697" y="3266180"/>
            <a:ext cx="1131679" cy="785521"/>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53" name="CuadroTexto 52"/>
          <p:cNvSpPr txBox="1"/>
          <p:nvPr/>
        </p:nvSpPr>
        <p:spPr>
          <a:xfrm>
            <a:off x="11278857" y="6488668"/>
            <a:ext cx="913143" cy="369332"/>
          </a:xfrm>
          <a:prstGeom prst="rect">
            <a:avLst/>
          </a:prstGeom>
          <a:noFill/>
        </p:spPr>
        <p:txBody>
          <a:bodyPr wrap="square" rtlCol="0">
            <a:spAutoFit/>
          </a:bodyPr>
          <a:lstStyle>
            <a:defPPr>
              <a:defRPr lang="en-US"/>
            </a:defPPr>
            <a:lvl1pPr>
              <a:defRPr>
                <a:solidFill>
                  <a:schemeClr val="bg1">
                    <a:lumMod val="50000"/>
                  </a:schemeClr>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noProof="0" dirty="0" smtClean="0">
                <a:solidFill>
                  <a:prstClr val="white">
                    <a:lumMod val="50000"/>
                  </a:prstClr>
                </a:solidFill>
              </a:rPr>
              <a:t>4/12</a:t>
            </a:r>
            <a:endParaRPr kumimoji="0" lang="es-ES" sz="18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endParaRPr>
          </a:p>
        </p:txBody>
      </p:sp>
      <p:sp>
        <p:nvSpPr>
          <p:cNvPr id="34" name="Rectángulo 33"/>
          <p:cNvSpPr/>
          <p:nvPr/>
        </p:nvSpPr>
        <p:spPr>
          <a:xfrm>
            <a:off x="0" y="6356792"/>
            <a:ext cx="8648184" cy="461665"/>
          </a:xfrm>
          <a:prstGeom prst="rect">
            <a:avLst/>
          </a:prstGeom>
        </p:spPr>
        <p:txBody>
          <a:bodyPr wrap="square">
            <a:spAutoFit/>
          </a:bodyPr>
          <a:lstStyle/>
          <a:p>
            <a:r>
              <a:rPr lang="es-ES" sz="1200" i="1" dirty="0" smtClean="0">
                <a:solidFill>
                  <a:schemeClr val="bg1">
                    <a:lumMod val="50000"/>
                  </a:schemeClr>
                </a:solidFill>
              </a:rPr>
              <a:t>	</a:t>
            </a:r>
          </a:p>
          <a:p>
            <a:r>
              <a:rPr lang="es-ES" sz="1200" i="1" dirty="0" smtClean="0">
                <a:solidFill>
                  <a:schemeClr val="bg1">
                    <a:lumMod val="50000"/>
                  </a:schemeClr>
                </a:solidFill>
              </a:rPr>
              <a:t>V Simposio de Doctorandos de la UAH en Investigación con Tecnologías de la Información Geográfica (SITIG-UAH)</a:t>
            </a:r>
          </a:p>
        </p:txBody>
      </p:sp>
      <p:pic>
        <p:nvPicPr>
          <p:cNvPr id="54" name="Imagen 5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281561" y="140396"/>
            <a:ext cx="800100" cy="254720"/>
          </a:xfrm>
          <a:prstGeom prst="rect">
            <a:avLst/>
          </a:prstGeom>
        </p:spPr>
      </p:pic>
      <p:pic>
        <p:nvPicPr>
          <p:cNvPr id="55" name="Picture 4" descr="GRUPO DE INVESTIGACIÓN EN TELEDETECCIÓN AMBIENTAL"/>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560226" y="112716"/>
            <a:ext cx="640004" cy="366936"/>
          </a:xfrm>
          <a:prstGeom prst="rect">
            <a:avLst/>
          </a:prstGeom>
          <a:noFill/>
          <a:extLst>
            <a:ext uri="{909E8E84-426E-40DD-AFC4-6F175D3DCCD1}">
              <a14:hiddenFill xmlns:a14="http://schemas.microsoft.com/office/drawing/2010/main">
                <a:solidFill>
                  <a:srgbClr val="FFFFFF"/>
                </a:solidFill>
              </a14:hiddenFill>
            </a:ext>
          </a:extLst>
        </p:spPr>
      </p:pic>
      <p:pic>
        <p:nvPicPr>
          <p:cNvPr id="56" name="Imagen 55"/>
          <p:cNvPicPr>
            <a:picLocks noChangeAspect="1"/>
          </p:cNvPicPr>
          <p:nvPr/>
        </p:nvPicPr>
        <p:blipFill rotWithShape="1">
          <a:blip r:embed="rId15" cstate="print">
            <a:extLst>
              <a:ext uri="{28A0092B-C50C-407E-A947-70E740481C1C}">
                <a14:useLocalDpi xmlns:a14="http://schemas.microsoft.com/office/drawing/2010/main" val="0"/>
              </a:ext>
            </a:extLst>
          </a:blip>
          <a:srcRect t="23687" b="20179"/>
          <a:stretch/>
        </p:blipFill>
        <p:spPr>
          <a:xfrm>
            <a:off x="9746307" y="23086"/>
            <a:ext cx="813919" cy="456566"/>
          </a:xfrm>
          <a:prstGeom prst="rect">
            <a:avLst/>
          </a:prstGeom>
        </p:spPr>
      </p:pic>
      <p:sp>
        <p:nvSpPr>
          <p:cNvPr id="57" name="CuadroTexto 56"/>
          <p:cNvSpPr txBox="1"/>
          <p:nvPr/>
        </p:nvSpPr>
        <p:spPr>
          <a:xfrm>
            <a:off x="240145" y="0"/>
            <a:ext cx="1460205" cy="27699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s-ES"/>
            </a:defPPr>
            <a:lvl1pPr algn="ctr">
              <a:defRPr sz="1200">
                <a:solidFill>
                  <a:schemeClr val="bg1">
                    <a:lumMod val="65000"/>
                  </a:schemeClr>
                </a:solidFill>
                <a:latin typeface="Arial Nova Light" panose="020B03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a:t>INTRODUCCIÓN</a:t>
            </a:r>
          </a:p>
        </p:txBody>
      </p:sp>
      <p:sp>
        <p:nvSpPr>
          <p:cNvPr id="58" name="CuadroTexto 57"/>
          <p:cNvSpPr txBox="1"/>
          <p:nvPr/>
        </p:nvSpPr>
        <p:spPr>
          <a:xfrm>
            <a:off x="1711947" y="0"/>
            <a:ext cx="1016217" cy="279915"/>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S" sz="1200" dirty="0" smtClean="0">
                <a:solidFill>
                  <a:schemeClr val="bg1">
                    <a:lumMod val="65000"/>
                  </a:schemeClr>
                </a:solidFill>
                <a:latin typeface="Arial Nova Light" panose="020B0304020202020204" pitchFamily="34" charset="0"/>
              </a:rPr>
              <a:t>OBJETIVOS</a:t>
            </a:r>
            <a:endParaRPr lang="es-ES" sz="1200" dirty="0">
              <a:solidFill>
                <a:schemeClr val="bg1">
                  <a:lumMod val="65000"/>
                </a:schemeClr>
              </a:solidFill>
              <a:latin typeface="Arial Nova Light" panose="020B0304020202020204" pitchFamily="34" charset="0"/>
            </a:endParaRPr>
          </a:p>
        </p:txBody>
      </p:sp>
      <p:sp>
        <p:nvSpPr>
          <p:cNvPr id="59" name="CuadroTexto 58"/>
          <p:cNvSpPr txBox="1"/>
          <p:nvPr/>
        </p:nvSpPr>
        <p:spPr>
          <a:xfrm>
            <a:off x="2728164" y="-3750"/>
            <a:ext cx="1401801" cy="280750"/>
          </a:xfrm>
          <a:prstGeom prst="rect">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defPPr>
              <a:defRPr lang="es-ES"/>
            </a:defPPr>
            <a:lvl1pPr>
              <a:defRPr sz="1200">
                <a:solidFill>
                  <a:schemeClr val="lt1"/>
                </a:solidFill>
                <a:latin typeface="Arial Nova Light" panose="020B03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dirty="0"/>
              <a:t>METODOLOGÍA</a:t>
            </a:r>
          </a:p>
        </p:txBody>
      </p:sp>
      <p:sp>
        <p:nvSpPr>
          <p:cNvPr id="60" name="CuadroTexto 59"/>
          <p:cNvSpPr txBox="1"/>
          <p:nvPr/>
        </p:nvSpPr>
        <p:spPr>
          <a:xfrm>
            <a:off x="4129964" y="-3751"/>
            <a:ext cx="2308935" cy="27699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1200">
                <a:solidFill>
                  <a:schemeClr val="bg1">
                    <a:lumMod val="65000"/>
                  </a:schemeClr>
                </a:solidFill>
              </a:defRPr>
            </a:lvl1pPr>
          </a:lstStyle>
          <a:p>
            <a:pPr algn="ctr"/>
            <a:r>
              <a:rPr lang="es-ES" dirty="0" smtClean="0">
                <a:latin typeface="Arial Nova Light" panose="020B0304020202020204" pitchFamily="34" charset="0"/>
              </a:rPr>
              <a:t>RESULTADOS Y DISCUSIÓN</a:t>
            </a:r>
            <a:endParaRPr lang="es-ES" dirty="0">
              <a:latin typeface="Arial Nova Light" panose="020B0304020202020204" pitchFamily="34" charset="0"/>
            </a:endParaRPr>
          </a:p>
        </p:txBody>
      </p:sp>
      <p:sp>
        <p:nvSpPr>
          <p:cNvPr id="61" name="CuadroTexto 60"/>
          <p:cNvSpPr txBox="1"/>
          <p:nvPr/>
        </p:nvSpPr>
        <p:spPr>
          <a:xfrm>
            <a:off x="6438899" y="-9243"/>
            <a:ext cx="1449869" cy="27699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1200">
                <a:solidFill>
                  <a:schemeClr val="bg1">
                    <a:lumMod val="65000"/>
                  </a:schemeClr>
                </a:solidFill>
              </a:defRPr>
            </a:lvl1pPr>
          </a:lstStyle>
          <a:p>
            <a:pPr algn="ctr"/>
            <a:r>
              <a:rPr lang="es-ES" dirty="0" smtClean="0">
                <a:latin typeface="Arial Nova Light" panose="020B0304020202020204" pitchFamily="34" charset="0"/>
              </a:rPr>
              <a:t>CONCLUSIONES</a:t>
            </a:r>
            <a:endParaRPr lang="es-ES" dirty="0">
              <a:latin typeface="Arial Nova Light" panose="020B0304020202020204" pitchFamily="34" charset="0"/>
            </a:endParaRPr>
          </a:p>
        </p:txBody>
      </p:sp>
      <p:pic>
        <p:nvPicPr>
          <p:cNvPr id="62" name="Imagen 61"/>
          <p:cNvPicPr>
            <a:picLocks noChangeAspect="1"/>
          </p:cNvPicPr>
          <p:nvPr/>
        </p:nvPicPr>
        <p:blipFill rotWithShape="1">
          <a:blip r:embed="rId16"/>
          <a:srcRect l="73443" t="21817" r="11996" b="69490"/>
          <a:stretch/>
        </p:blipFill>
        <p:spPr>
          <a:xfrm>
            <a:off x="8882042" y="128644"/>
            <a:ext cx="823600" cy="276605"/>
          </a:xfrm>
          <a:prstGeom prst="rect">
            <a:avLst/>
          </a:prstGeom>
        </p:spPr>
      </p:pic>
      <p:sp>
        <p:nvSpPr>
          <p:cNvPr id="2" name="Rectángulo 1"/>
          <p:cNvSpPr/>
          <p:nvPr/>
        </p:nvSpPr>
        <p:spPr>
          <a:xfrm>
            <a:off x="8384228" y="6416015"/>
            <a:ext cx="2109039" cy="369332"/>
          </a:xfrm>
          <a:prstGeom prst="rect">
            <a:avLst/>
          </a:prstGeom>
        </p:spPr>
        <p:txBody>
          <a:bodyPr wrap="none">
            <a:spAutoFit/>
          </a:bodyPr>
          <a:lstStyle/>
          <a:p>
            <a:r>
              <a:rPr lang="es-ES" dirty="0" err="1" smtClean="0">
                <a:solidFill>
                  <a:schemeClr val="bg1">
                    <a:lumMod val="50000"/>
                  </a:schemeClr>
                </a:solidFill>
              </a:rPr>
              <a:t>Resolution</a:t>
            </a:r>
            <a:r>
              <a:rPr lang="es-ES" dirty="0" smtClean="0">
                <a:solidFill>
                  <a:schemeClr val="bg1">
                    <a:lumMod val="50000"/>
                  </a:schemeClr>
                </a:solidFill>
              </a:rPr>
              <a:t>: 0.25deg.</a:t>
            </a:r>
          </a:p>
        </p:txBody>
      </p:sp>
    </p:spTree>
    <p:extLst>
      <p:ext uri="{BB962C8B-B14F-4D97-AF65-F5344CB8AC3E}">
        <p14:creationId xmlns:p14="http://schemas.microsoft.com/office/powerpoint/2010/main" val="3220573242"/>
      </p:ext>
    </p:extLst>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par>
                                <p:cTn id="30" presetID="53" presetClass="entr" presetSubtype="16"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par>
                                <p:cTn id="40" presetID="53" presetClass="entr" presetSubtype="16"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 calcmode="lin" valueType="num">
                                      <p:cBhvr>
                                        <p:cTn id="42" dur="500" fill="hold"/>
                                        <p:tgtEl>
                                          <p:spTgt spid="41"/>
                                        </p:tgtEl>
                                        <p:attrNameLst>
                                          <p:attrName>ppt_w</p:attrName>
                                        </p:attrNameLst>
                                      </p:cBhvr>
                                      <p:tavLst>
                                        <p:tav tm="0">
                                          <p:val>
                                            <p:fltVal val="0"/>
                                          </p:val>
                                        </p:tav>
                                        <p:tav tm="100000">
                                          <p:val>
                                            <p:strVal val="#ppt_w"/>
                                          </p:val>
                                        </p:tav>
                                      </p:tavLst>
                                    </p:anim>
                                    <p:anim calcmode="lin" valueType="num">
                                      <p:cBhvr>
                                        <p:cTn id="43" dur="500" fill="hold"/>
                                        <p:tgtEl>
                                          <p:spTgt spid="41"/>
                                        </p:tgtEl>
                                        <p:attrNameLst>
                                          <p:attrName>ppt_h</p:attrName>
                                        </p:attrNameLst>
                                      </p:cBhvr>
                                      <p:tavLst>
                                        <p:tav tm="0">
                                          <p:val>
                                            <p:fltVal val="0"/>
                                          </p:val>
                                        </p:tav>
                                        <p:tav tm="100000">
                                          <p:val>
                                            <p:strVal val="#ppt_h"/>
                                          </p:val>
                                        </p:tav>
                                      </p:tavLst>
                                    </p:anim>
                                    <p:animEffect transition="in" filter="fade">
                                      <p:cBhvr>
                                        <p:cTn id="44" dur="500"/>
                                        <p:tgtEl>
                                          <p:spTgt spid="4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p:cTn id="47" dur="500" fill="hold"/>
                                        <p:tgtEl>
                                          <p:spTgt spid="39"/>
                                        </p:tgtEl>
                                        <p:attrNameLst>
                                          <p:attrName>ppt_w</p:attrName>
                                        </p:attrNameLst>
                                      </p:cBhvr>
                                      <p:tavLst>
                                        <p:tav tm="0">
                                          <p:val>
                                            <p:fltVal val="0"/>
                                          </p:val>
                                        </p:tav>
                                        <p:tav tm="100000">
                                          <p:val>
                                            <p:strVal val="#ppt_w"/>
                                          </p:val>
                                        </p:tav>
                                      </p:tavLst>
                                    </p:anim>
                                    <p:anim calcmode="lin" valueType="num">
                                      <p:cBhvr>
                                        <p:cTn id="48" dur="500" fill="hold"/>
                                        <p:tgtEl>
                                          <p:spTgt spid="39"/>
                                        </p:tgtEl>
                                        <p:attrNameLst>
                                          <p:attrName>ppt_h</p:attrName>
                                        </p:attrNameLst>
                                      </p:cBhvr>
                                      <p:tavLst>
                                        <p:tav tm="0">
                                          <p:val>
                                            <p:fltVal val="0"/>
                                          </p:val>
                                        </p:tav>
                                        <p:tav tm="100000">
                                          <p:val>
                                            <p:strVal val="#ppt_h"/>
                                          </p:val>
                                        </p:tav>
                                      </p:tavLst>
                                    </p:anim>
                                    <p:animEffect transition="in" filter="fade">
                                      <p:cBhvr>
                                        <p:cTn id="49" dur="500"/>
                                        <p:tgtEl>
                                          <p:spTgt spid="39"/>
                                        </p:tgtEl>
                                      </p:cBhvr>
                                    </p:animEffect>
                                  </p:childTnLst>
                                </p:cTn>
                              </p:par>
                              <p:par>
                                <p:cTn id="50" presetID="53" presetClass="entr" presetSubtype="16"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anim calcmode="lin" valueType="num">
                                      <p:cBhvr>
                                        <p:cTn id="57" dur="500" fill="hold"/>
                                        <p:tgtEl>
                                          <p:spTgt spid="45"/>
                                        </p:tgtEl>
                                        <p:attrNameLst>
                                          <p:attrName>ppt_w</p:attrName>
                                        </p:attrNameLst>
                                      </p:cBhvr>
                                      <p:tavLst>
                                        <p:tav tm="0">
                                          <p:val>
                                            <p:fltVal val="0"/>
                                          </p:val>
                                        </p:tav>
                                        <p:tav tm="100000">
                                          <p:val>
                                            <p:strVal val="#ppt_w"/>
                                          </p:val>
                                        </p:tav>
                                      </p:tavLst>
                                    </p:anim>
                                    <p:anim calcmode="lin" valueType="num">
                                      <p:cBhvr>
                                        <p:cTn id="58" dur="500" fill="hold"/>
                                        <p:tgtEl>
                                          <p:spTgt spid="45"/>
                                        </p:tgtEl>
                                        <p:attrNameLst>
                                          <p:attrName>ppt_h</p:attrName>
                                        </p:attrNameLst>
                                      </p:cBhvr>
                                      <p:tavLst>
                                        <p:tav tm="0">
                                          <p:val>
                                            <p:fltVal val="0"/>
                                          </p:val>
                                        </p:tav>
                                        <p:tav tm="100000">
                                          <p:val>
                                            <p:strVal val="#ppt_h"/>
                                          </p:val>
                                        </p:tav>
                                      </p:tavLst>
                                    </p:anim>
                                    <p:animEffect transition="in" filter="fade">
                                      <p:cBhvr>
                                        <p:cTn id="59" dur="500"/>
                                        <p:tgtEl>
                                          <p:spTgt spid="45"/>
                                        </p:tgtEl>
                                      </p:cBhvr>
                                    </p:animEffect>
                                  </p:childTnLst>
                                </p:cTn>
                              </p:par>
                              <p:par>
                                <p:cTn id="60" presetID="53" presetClass="entr" presetSubtype="16" fill="hold" nodeType="with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p:cTn id="62" dur="500" fill="hold"/>
                                        <p:tgtEl>
                                          <p:spTgt spid="7"/>
                                        </p:tgtEl>
                                        <p:attrNameLst>
                                          <p:attrName>ppt_w</p:attrName>
                                        </p:attrNameLst>
                                      </p:cBhvr>
                                      <p:tavLst>
                                        <p:tav tm="0">
                                          <p:val>
                                            <p:fltVal val="0"/>
                                          </p:val>
                                        </p:tav>
                                        <p:tav tm="100000">
                                          <p:val>
                                            <p:strVal val="#ppt_w"/>
                                          </p:val>
                                        </p:tav>
                                      </p:tavLst>
                                    </p:anim>
                                    <p:anim calcmode="lin" valueType="num">
                                      <p:cBhvr>
                                        <p:cTn id="63" dur="500" fill="hold"/>
                                        <p:tgtEl>
                                          <p:spTgt spid="7"/>
                                        </p:tgtEl>
                                        <p:attrNameLst>
                                          <p:attrName>ppt_h</p:attrName>
                                        </p:attrNameLst>
                                      </p:cBhvr>
                                      <p:tavLst>
                                        <p:tav tm="0">
                                          <p:val>
                                            <p:fltVal val="0"/>
                                          </p:val>
                                        </p:tav>
                                        <p:tav tm="100000">
                                          <p:val>
                                            <p:strVal val="#ppt_h"/>
                                          </p:val>
                                        </p:tav>
                                      </p:tavLst>
                                    </p:anim>
                                    <p:animEffect transition="in" filter="fade">
                                      <p:cBhvr>
                                        <p:cTn id="64" dur="500"/>
                                        <p:tgtEl>
                                          <p:spTgt spid="7"/>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5"/>
                                        </p:tgtEl>
                                        <p:attrNameLst>
                                          <p:attrName>style.visibility</p:attrName>
                                        </p:attrNameLst>
                                      </p:cBhvr>
                                      <p:to>
                                        <p:strVal val="visible"/>
                                      </p:to>
                                    </p:set>
                                    <p:anim calcmode="lin" valueType="num">
                                      <p:cBhvr>
                                        <p:cTn id="67" dur="500" fill="hold"/>
                                        <p:tgtEl>
                                          <p:spTgt spid="5"/>
                                        </p:tgtEl>
                                        <p:attrNameLst>
                                          <p:attrName>ppt_w</p:attrName>
                                        </p:attrNameLst>
                                      </p:cBhvr>
                                      <p:tavLst>
                                        <p:tav tm="0">
                                          <p:val>
                                            <p:fltVal val="0"/>
                                          </p:val>
                                        </p:tav>
                                        <p:tav tm="100000">
                                          <p:val>
                                            <p:strVal val="#ppt_w"/>
                                          </p:val>
                                        </p:tav>
                                      </p:tavLst>
                                    </p:anim>
                                    <p:anim calcmode="lin" valueType="num">
                                      <p:cBhvr>
                                        <p:cTn id="68" dur="500" fill="hold"/>
                                        <p:tgtEl>
                                          <p:spTgt spid="5"/>
                                        </p:tgtEl>
                                        <p:attrNameLst>
                                          <p:attrName>ppt_h</p:attrName>
                                        </p:attrNameLst>
                                      </p:cBhvr>
                                      <p:tavLst>
                                        <p:tav tm="0">
                                          <p:val>
                                            <p:fltVal val="0"/>
                                          </p:val>
                                        </p:tav>
                                        <p:tav tm="100000">
                                          <p:val>
                                            <p:strVal val="#ppt_h"/>
                                          </p:val>
                                        </p:tav>
                                      </p:tavLst>
                                    </p:anim>
                                    <p:animEffect transition="in" filter="fade">
                                      <p:cBhvr>
                                        <p:cTn id="69" dur="500"/>
                                        <p:tgtEl>
                                          <p:spTgt spid="5"/>
                                        </p:tgtEl>
                                      </p:cBhvr>
                                    </p:animEffect>
                                  </p:childTnLst>
                                </p:cTn>
                              </p:par>
                              <p:par>
                                <p:cTn id="70" presetID="53" presetClass="entr" presetSubtype="16" fill="hold" nodeType="withEffect">
                                  <p:stCondLst>
                                    <p:cond delay="0"/>
                                  </p:stCondLst>
                                  <p:childTnLst>
                                    <p:set>
                                      <p:cBhvr>
                                        <p:cTn id="71" dur="1" fill="hold">
                                          <p:stCondLst>
                                            <p:cond delay="0"/>
                                          </p:stCondLst>
                                        </p:cTn>
                                        <p:tgtEl>
                                          <p:spTgt spid="27"/>
                                        </p:tgtEl>
                                        <p:attrNameLst>
                                          <p:attrName>style.visibility</p:attrName>
                                        </p:attrNameLst>
                                      </p:cBhvr>
                                      <p:to>
                                        <p:strVal val="visible"/>
                                      </p:to>
                                    </p:set>
                                    <p:anim calcmode="lin" valueType="num">
                                      <p:cBhvr>
                                        <p:cTn id="72" dur="500" fill="hold"/>
                                        <p:tgtEl>
                                          <p:spTgt spid="27"/>
                                        </p:tgtEl>
                                        <p:attrNameLst>
                                          <p:attrName>ppt_w</p:attrName>
                                        </p:attrNameLst>
                                      </p:cBhvr>
                                      <p:tavLst>
                                        <p:tav tm="0">
                                          <p:val>
                                            <p:fltVal val="0"/>
                                          </p:val>
                                        </p:tav>
                                        <p:tav tm="100000">
                                          <p:val>
                                            <p:strVal val="#ppt_w"/>
                                          </p:val>
                                        </p:tav>
                                      </p:tavLst>
                                    </p:anim>
                                    <p:anim calcmode="lin" valueType="num">
                                      <p:cBhvr>
                                        <p:cTn id="73" dur="500" fill="hold"/>
                                        <p:tgtEl>
                                          <p:spTgt spid="27"/>
                                        </p:tgtEl>
                                        <p:attrNameLst>
                                          <p:attrName>ppt_h</p:attrName>
                                        </p:attrNameLst>
                                      </p:cBhvr>
                                      <p:tavLst>
                                        <p:tav tm="0">
                                          <p:val>
                                            <p:fltVal val="0"/>
                                          </p:val>
                                        </p:tav>
                                        <p:tav tm="100000">
                                          <p:val>
                                            <p:strVal val="#ppt_h"/>
                                          </p:val>
                                        </p:tav>
                                      </p:tavLst>
                                    </p:anim>
                                    <p:animEffect transition="in" filter="fade">
                                      <p:cBhvr>
                                        <p:cTn id="74" dur="500"/>
                                        <p:tgtEl>
                                          <p:spTgt spid="27"/>
                                        </p:tgtEl>
                                      </p:cBhvr>
                                    </p:animEffect>
                                  </p:childTnLst>
                                </p:cTn>
                              </p:par>
                              <p:par>
                                <p:cTn id="75" presetID="53" presetClass="entr" presetSubtype="16"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500" fill="hold"/>
                                        <p:tgtEl>
                                          <p:spTgt spid="26"/>
                                        </p:tgtEl>
                                        <p:attrNameLst>
                                          <p:attrName>ppt_w</p:attrName>
                                        </p:attrNameLst>
                                      </p:cBhvr>
                                      <p:tavLst>
                                        <p:tav tm="0">
                                          <p:val>
                                            <p:fltVal val="0"/>
                                          </p:val>
                                        </p:tav>
                                        <p:tav tm="100000">
                                          <p:val>
                                            <p:strVal val="#ppt_w"/>
                                          </p:val>
                                        </p:tav>
                                      </p:tavLst>
                                    </p:anim>
                                    <p:anim calcmode="lin" valueType="num">
                                      <p:cBhvr>
                                        <p:cTn id="78" dur="500" fill="hold"/>
                                        <p:tgtEl>
                                          <p:spTgt spid="26"/>
                                        </p:tgtEl>
                                        <p:attrNameLst>
                                          <p:attrName>ppt_h</p:attrName>
                                        </p:attrNameLst>
                                      </p:cBhvr>
                                      <p:tavLst>
                                        <p:tav tm="0">
                                          <p:val>
                                            <p:fltVal val="0"/>
                                          </p:val>
                                        </p:tav>
                                        <p:tav tm="100000">
                                          <p:val>
                                            <p:strVal val="#ppt_h"/>
                                          </p:val>
                                        </p:tav>
                                      </p:tavLst>
                                    </p:anim>
                                    <p:animEffect transition="in" filter="fade">
                                      <p:cBhvr>
                                        <p:cTn id="79" dur="500"/>
                                        <p:tgtEl>
                                          <p:spTgt spid="26"/>
                                        </p:tgtEl>
                                      </p:cBhvr>
                                    </p:animEffect>
                                  </p:childTnLst>
                                </p:cTn>
                              </p:par>
                              <p:par>
                                <p:cTn id="80" presetID="53" presetClass="entr" presetSubtype="16" fill="hold" nodeType="with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p:cTn id="82" dur="500" fill="hold"/>
                                        <p:tgtEl>
                                          <p:spTgt spid="25"/>
                                        </p:tgtEl>
                                        <p:attrNameLst>
                                          <p:attrName>ppt_w</p:attrName>
                                        </p:attrNameLst>
                                      </p:cBhvr>
                                      <p:tavLst>
                                        <p:tav tm="0">
                                          <p:val>
                                            <p:fltVal val="0"/>
                                          </p:val>
                                        </p:tav>
                                        <p:tav tm="100000">
                                          <p:val>
                                            <p:strVal val="#ppt_w"/>
                                          </p:val>
                                        </p:tav>
                                      </p:tavLst>
                                    </p:anim>
                                    <p:anim calcmode="lin" valueType="num">
                                      <p:cBhvr>
                                        <p:cTn id="83" dur="500" fill="hold"/>
                                        <p:tgtEl>
                                          <p:spTgt spid="25"/>
                                        </p:tgtEl>
                                        <p:attrNameLst>
                                          <p:attrName>ppt_h</p:attrName>
                                        </p:attrNameLst>
                                      </p:cBhvr>
                                      <p:tavLst>
                                        <p:tav tm="0">
                                          <p:val>
                                            <p:fltVal val="0"/>
                                          </p:val>
                                        </p:tav>
                                        <p:tav tm="100000">
                                          <p:val>
                                            <p:strVal val="#ppt_h"/>
                                          </p:val>
                                        </p:tav>
                                      </p:tavLst>
                                    </p:anim>
                                    <p:animEffect transition="in" filter="fade">
                                      <p:cBhvr>
                                        <p:cTn id="84" dur="500"/>
                                        <p:tgtEl>
                                          <p:spTgt spid="25"/>
                                        </p:tgtEl>
                                      </p:cBhvr>
                                    </p:animEffect>
                                  </p:childTnLst>
                                </p:cTn>
                              </p:par>
                              <p:par>
                                <p:cTn id="85" presetID="53" presetClass="entr" presetSubtype="16" fill="hold" nodeType="withEffect">
                                  <p:stCondLst>
                                    <p:cond delay="0"/>
                                  </p:stCondLst>
                                  <p:childTnLst>
                                    <p:set>
                                      <p:cBhvr>
                                        <p:cTn id="86" dur="1" fill="hold">
                                          <p:stCondLst>
                                            <p:cond delay="0"/>
                                          </p:stCondLst>
                                        </p:cTn>
                                        <p:tgtEl>
                                          <p:spTgt spid="24"/>
                                        </p:tgtEl>
                                        <p:attrNameLst>
                                          <p:attrName>style.visibility</p:attrName>
                                        </p:attrNameLst>
                                      </p:cBhvr>
                                      <p:to>
                                        <p:strVal val="visible"/>
                                      </p:to>
                                    </p:set>
                                    <p:anim calcmode="lin" valueType="num">
                                      <p:cBhvr>
                                        <p:cTn id="87" dur="500" fill="hold"/>
                                        <p:tgtEl>
                                          <p:spTgt spid="24"/>
                                        </p:tgtEl>
                                        <p:attrNameLst>
                                          <p:attrName>ppt_w</p:attrName>
                                        </p:attrNameLst>
                                      </p:cBhvr>
                                      <p:tavLst>
                                        <p:tav tm="0">
                                          <p:val>
                                            <p:fltVal val="0"/>
                                          </p:val>
                                        </p:tav>
                                        <p:tav tm="100000">
                                          <p:val>
                                            <p:strVal val="#ppt_w"/>
                                          </p:val>
                                        </p:tav>
                                      </p:tavLst>
                                    </p:anim>
                                    <p:anim calcmode="lin" valueType="num">
                                      <p:cBhvr>
                                        <p:cTn id="88" dur="500" fill="hold"/>
                                        <p:tgtEl>
                                          <p:spTgt spid="24"/>
                                        </p:tgtEl>
                                        <p:attrNameLst>
                                          <p:attrName>ppt_h</p:attrName>
                                        </p:attrNameLst>
                                      </p:cBhvr>
                                      <p:tavLst>
                                        <p:tav tm="0">
                                          <p:val>
                                            <p:fltVal val="0"/>
                                          </p:val>
                                        </p:tav>
                                        <p:tav tm="100000">
                                          <p:val>
                                            <p:strVal val="#ppt_h"/>
                                          </p:val>
                                        </p:tav>
                                      </p:tavLst>
                                    </p:anim>
                                    <p:animEffect transition="in" filter="fade">
                                      <p:cBhvr>
                                        <p:cTn id="89" dur="500"/>
                                        <p:tgtEl>
                                          <p:spTgt spid="24"/>
                                        </p:tgtEl>
                                      </p:cBhvr>
                                    </p:animEffect>
                                  </p:childTnLst>
                                </p:cTn>
                              </p:par>
                              <p:par>
                                <p:cTn id="90" presetID="53" presetClass="entr" presetSubtype="16" fill="hold" nodeType="withEffect">
                                  <p:stCondLst>
                                    <p:cond delay="0"/>
                                  </p:stCondLst>
                                  <p:childTnLst>
                                    <p:set>
                                      <p:cBhvr>
                                        <p:cTn id="91" dur="1" fill="hold">
                                          <p:stCondLst>
                                            <p:cond delay="0"/>
                                          </p:stCondLst>
                                        </p:cTn>
                                        <p:tgtEl>
                                          <p:spTgt spid="23"/>
                                        </p:tgtEl>
                                        <p:attrNameLst>
                                          <p:attrName>style.visibility</p:attrName>
                                        </p:attrNameLst>
                                      </p:cBhvr>
                                      <p:to>
                                        <p:strVal val="visible"/>
                                      </p:to>
                                    </p:set>
                                    <p:anim calcmode="lin" valueType="num">
                                      <p:cBhvr>
                                        <p:cTn id="92" dur="500" fill="hold"/>
                                        <p:tgtEl>
                                          <p:spTgt spid="23"/>
                                        </p:tgtEl>
                                        <p:attrNameLst>
                                          <p:attrName>ppt_w</p:attrName>
                                        </p:attrNameLst>
                                      </p:cBhvr>
                                      <p:tavLst>
                                        <p:tav tm="0">
                                          <p:val>
                                            <p:fltVal val="0"/>
                                          </p:val>
                                        </p:tav>
                                        <p:tav tm="100000">
                                          <p:val>
                                            <p:strVal val="#ppt_w"/>
                                          </p:val>
                                        </p:tav>
                                      </p:tavLst>
                                    </p:anim>
                                    <p:anim calcmode="lin" valueType="num">
                                      <p:cBhvr>
                                        <p:cTn id="93" dur="500" fill="hold"/>
                                        <p:tgtEl>
                                          <p:spTgt spid="23"/>
                                        </p:tgtEl>
                                        <p:attrNameLst>
                                          <p:attrName>ppt_h</p:attrName>
                                        </p:attrNameLst>
                                      </p:cBhvr>
                                      <p:tavLst>
                                        <p:tav tm="0">
                                          <p:val>
                                            <p:fltVal val="0"/>
                                          </p:val>
                                        </p:tav>
                                        <p:tav tm="100000">
                                          <p:val>
                                            <p:strVal val="#ppt_h"/>
                                          </p:val>
                                        </p:tav>
                                      </p:tavLst>
                                    </p:anim>
                                    <p:animEffect transition="in" filter="fade">
                                      <p:cBhvr>
                                        <p:cTn id="94" dur="500"/>
                                        <p:tgtEl>
                                          <p:spTgt spid="23"/>
                                        </p:tgtEl>
                                      </p:cBhvr>
                                    </p:animEffect>
                                  </p:childTnLst>
                                </p:cTn>
                              </p:par>
                              <p:par>
                                <p:cTn id="95" presetID="53" presetClass="entr" presetSubtype="16" fill="hold" nodeType="with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p:cTn id="97" dur="500" fill="hold"/>
                                        <p:tgtEl>
                                          <p:spTgt spid="22"/>
                                        </p:tgtEl>
                                        <p:attrNameLst>
                                          <p:attrName>ppt_w</p:attrName>
                                        </p:attrNameLst>
                                      </p:cBhvr>
                                      <p:tavLst>
                                        <p:tav tm="0">
                                          <p:val>
                                            <p:fltVal val="0"/>
                                          </p:val>
                                        </p:tav>
                                        <p:tav tm="100000">
                                          <p:val>
                                            <p:strVal val="#ppt_w"/>
                                          </p:val>
                                        </p:tav>
                                      </p:tavLst>
                                    </p:anim>
                                    <p:anim calcmode="lin" valueType="num">
                                      <p:cBhvr>
                                        <p:cTn id="98" dur="500" fill="hold"/>
                                        <p:tgtEl>
                                          <p:spTgt spid="22"/>
                                        </p:tgtEl>
                                        <p:attrNameLst>
                                          <p:attrName>ppt_h</p:attrName>
                                        </p:attrNameLst>
                                      </p:cBhvr>
                                      <p:tavLst>
                                        <p:tav tm="0">
                                          <p:val>
                                            <p:fltVal val="0"/>
                                          </p:val>
                                        </p:tav>
                                        <p:tav tm="100000">
                                          <p:val>
                                            <p:strVal val="#ppt_h"/>
                                          </p:val>
                                        </p:tav>
                                      </p:tavLst>
                                    </p:anim>
                                    <p:animEffect transition="in" filter="fade">
                                      <p:cBhvr>
                                        <p:cTn id="9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5" grpId="0"/>
      <p:bldP spid="29" grpId="0"/>
      <p:bldP spid="33" grpId="0"/>
      <p:bldP spid="36" grpId="0"/>
      <p:bldP spid="39" grpId="0"/>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240145" y="289158"/>
            <a:ext cx="10515600" cy="895913"/>
          </a:xfrm>
        </p:spPr>
        <p:txBody>
          <a:bodyPr/>
          <a:lstStyle/>
          <a:p>
            <a:r>
              <a:rPr lang="es-ES" sz="3200" dirty="0" smtClean="0">
                <a:solidFill>
                  <a:schemeClr val="tx1">
                    <a:lumMod val="65000"/>
                    <a:lumOff val="35000"/>
                  </a:schemeClr>
                </a:solidFill>
                <a:latin typeface="Arial" panose="020B0604020202020204" pitchFamily="34" charset="0"/>
                <a:cs typeface="Arial" panose="020B0604020202020204" pitchFamily="34" charset="0"/>
              </a:rPr>
              <a:t>Metodología: </a:t>
            </a:r>
            <a:r>
              <a:rPr lang="es-ES" dirty="0" err="1" smtClean="0">
                <a:solidFill>
                  <a:srgbClr val="00B0F0"/>
                </a:solidFill>
              </a:rPr>
              <a:t>Maxent</a:t>
            </a:r>
            <a:endParaRPr lang="es-ES" dirty="0">
              <a:solidFill>
                <a:srgbClr val="00B0F0"/>
              </a:solidFill>
            </a:endParaRPr>
          </a:p>
        </p:txBody>
      </p:sp>
      <p:sp>
        <p:nvSpPr>
          <p:cNvPr id="3" name="Marcador de contenido 2"/>
          <p:cNvSpPr>
            <a:spLocks noGrp="1"/>
          </p:cNvSpPr>
          <p:nvPr>
            <p:ph idx="1"/>
          </p:nvPr>
        </p:nvSpPr>
        <p:spPr>
          <a:xfrm>
            <a:off x="748418" y="2541920"/>
            <a:ext cx="10515600" cy="4620880"/>
          </a:xfrm>
        </p:spPr>
        <p:txBody>
          <a:bodyPr>
            <a:normAutofit/>
          </a:bodyPr>
          <a:lstStyle/>
          <a:p>
            <a:r>
              <a:rPr lang="es-ES" dirty="0" err="1" smtClean="0">
                <a:solidFill>
                  <a:schemeClr val="tx1">
                    <a:lumMod val="65000"/>
                    <a:lumOff val="35000"/>
                  </a:schemeClr>
                </a:solidFill>
              </a:rPr>
              <a:t>Optimization</a:t>
            </a:r>
            <a:r>
              <a:rPr lang="es-ES" dirty="0" smtClean="0">
                <a:solidFill>
                  <a:schemeClr val="tx1">
                    <a:lumMod val="65000"/>
                    <a:lumOff val="35000"/>
                  </a:schemeClr>
                </a:solidFill>
              </a:rPr>
              <a:t> of </a:t>
            </a:r>
            <a:r>
              <a:rPr lang="es-ES" dirty="0" err="1" smtClean="0">
                <a:solidFill>
                  <a:schemeClr val="tx1">
                    <a:lumMod val="65000"/>
                    <a:lumOff val="35000"/>
                  </a:schemeClr>
                </a:solidFill>
              </a:rPr>
              <a:t>the</a:t>
            </a:r>
            <a:r>
              <a:rPr lang="es-ES" dirty="0" smtClean="0">
                <a:solidFill>
                  <a:schemeClr val="tx1">
                    <a:lumMod val="65000"/>
                    <a:lumOff val="35000"/>
                  </a:schemeClr>
                </a:solidFill>
              </a:rPr>
              <a:t> </a:t>
            </a:r>
            <a:r>
              <a:rPr lang="es-ES" dirty="0" err="1" smtClean="0">
                <a:solidFill>
                  <a:schemeClr val="tx1">
                    <a:lumMod val="65000"/>
                    <a:lumOff val="35000"/>
                  </a:schemeClr>
                </a:solidFill>
              </a:rPr>
              <a:t>parameters</a:t>
            </a:r>
            <a:r>
              <a:rPr lang="es-ES" dirty="0" smtClean="0">
                <a:solidFill>
                  <a:schemeClr val="tx1">
                    <a:lumMod val="65000"/>
                    <a:lumOff val="35000"/>
                  </a:schemeClr>
                </a:solidFill>
              </a:rPr>
              <a:t>:</a:t>
            </a:r>
          </a:p>
          <a:p>
            <a:pPr lvl="1">
              <a:buFont typeface="Courier New" panose="02070309020205020404" pitchFamily="49" charset="0"/>
              <a:buChar char="o"/>
            </a:pPr>
            <a:r>
              <a:rPr lang="es-ES" dirty="0" err="1" smtClean="0">
                <a:solidFill>
                  <a:schemeClr val="tx1">
                    <a:lumMod val="65000"/>
                    <a:lumOff val="35000"/>
                  </a:schemeClr>
                </a:solidFill>
              </a:rPr>
              <a:t>Random</a:t>
            </a:r>
            <a:r>
              <a:rPr lang="es-ES" dirty="0" smtClean="0">
                <a:solidFill>
                  <a:schemeClr val="tx1">
                    <a:lumMod val="65000"/>
                    <a:lumOff val="35000"/>
                  </a:schemeClr>
                </a:solidFill>
              </a:rPr>
              <a:t> </a:t>
            </a:r>
            <a:r>
              <a:rPr lang="es-ES" dirty="0" err="1" smtClean="0">
                <a:solidFill>
                  <a:schemeClr val="tx1">
                    <a:lumMod val="65000"/>
                    <a:lumOff val="35000"/>
                  </a:schemeClr>
                </a:solidFill>
              </a:rPr>
              <a:t>seed</a:t>
            </a:r>
            <a:endParaRPr lang="es-ES" dirty="0" smtClean="0">
              <a:solidFill>
                <a:schemeClr val="tx1">
                  <a:lumMod val="65000"/>
                  <a:lumOff val="35000"/>
                </a:schemeClr>
              </a:solidFill>
            </a:endParaRPr>
          </a:p>
          <a:p>
            <a:pPr lvl="1">
              <a:buFont typeface="Courier New" panose="02070309020205020404" pitchFamily="49" charset="0"/>
              <a:buChar char="o"/>
            </a:pPr>
            <a:r>
              <a:rPr lang="es-ES" dirty="0" smtClean="0">
                <a:solidFill>
                  <a:schemeClr val="tx1">
                    <a:lumMod val="65000"/>
                    <a:lumOff val="35000"/>
                  </a:schemeClr>
                </a:solidFill>
              </a:rPr>
              <a:t>K- </a:t>
            </a:r>
            <a:r>
              <a:rPr lang="es-ES" dirty="0" err="1" smtClean="0">
                <a:solidFill>
                  <a:schemeClr val="tx1">
                    <a:lumMod val="65000"/>
                    <a:lumOff val="35000"/>
                  </a:schemeClr>
                </a:solidFill>
              </a:rPr>
              <a:t>fold</a:t>
            </a:r>
            <a:r>
              <a:rPr lang="es-ES" dirty="0">
                <a:solidFill>
                  <a:schemeClr val="tx1">
                    <a:lumMod val="65000"/>
                    <a:lumOff val="35000"/>
                  </a:schemeClr>
                </a:solidFill>
              </a:rPr>
              <a:t> </a:t>
            </a:r>
            <a:r>
              <a:rPr lang="es-ES" dirty="0" smtClean="0">
                <a:solidFill>
                  <a:schemeClr val="tx1">
                    <a:lumMod val="65000"/>
                    <a:lumOff val="35000"/>
                  </a:schemeClr>
                </a:solidFill>
                <a:sym typeface="Wingdings" panose="05000000000000000000" pitchFamily="2" charset="2"/>
              </a:rPr>
              <a:t> Training and Test:</a:t>
            </a:r>
          </a:p>
          <a:p>
            <a:pPr lvl="2">
              <a:buFont typeface="Wingdings" panose="05000000000000000000" pitchFamily="2" charset="2"/>
              <a:buChar char="§"/>
            </a:pPr>
            <a:r>
              <a:rPr lang="es-ES" dirty="0" smtClean="0">
                <a:solidFill>
                  <a:schemeClr val="tx1">
                    <a:lumMod val="65000"/>
                    <a:lumOff val="35000"/>
                  </a:schemeClr>
                </a:solidFill>
                <a:sym typeface="Wingdings" panose="05000000000000000000" pitchFamily="2" charset="2"/>
              </a:rPr>
              <a:t>Training: 80% - Test: 20%</a:t>
            </a:r>
          </a:p>
          <a:p>
            <a:pPr lvl="2">
              <a:buFont typeface="Wingdings" panose="05000000000000000000" pitchFamily="2" charset="2"/>
              <a:buChar char="§"/>
            </a:pPr>
            <a:r>
              <a:rPr lang="es-ES" dirty="0" err="1" smtClean="0">
                <a:solidFill>
                  <a:schemeClr val="tx1">
                    <a:lumMod val="65000"/>
                    <a:lumOff val="35000"/>
                  </a:schemeClr>
                </a:solidFill>
                <a:sym typeface="Wingdings" panose="05000000000000000000" pitchFamily="2" charset="2"/>
              </a:rPr>
              <a:t>Regularization</a:t>
            </a:r>
            <a:r>
              <a:rPr lang="es-ES" dirty="0" smtClean="0">
                <a:solidFill>
                  <a:schemeClr val="tx1">
                    <a:lumMod val="65000"/>
                    <a:lumOff val="35000"/>
                  </a:schemeClr>
                </a:solidFill>
                <a:sym typeface="Wingdings" panose="05000000000000000000" pitchFamily="2" charset="2"/>
              </a:rPr>
              <a:t> </a:t>
            </a:r>
            <a:r>
              <a:rPr lang="es-ES" dirty="0" err="1" smtClean="0">
                <a:solidFill>
                  <a:schemeClr val="tx1">
                    <a:lumMod val="65000"/>
                    <a:lumOff val="35000"/>
                  </a:schemeClr>
                </a:solidFill>
                <a:sym typeface="Wingdings" panose="05000000000000000000" pitchFamily="2" charset="2"/>
              </a:rPr>
              <a:t>multiplayer</a:t>
            </a:r>
            <a:r>
              <a:rPr lang="es-ES" dirty="0" smtClean="0">
                <a:solidFill>
                  <a:schemeClr val="tx1">
                    <a:lumMod val="65000"/>
                    <a:lumOff val="35000"/>
                  </a:schemeClr>
                </a:solidFill>
                <a:sym typeface="Wingdings" panose="05000000000000000000" pitchFamily="2" charset="2"/>
              </a:rPr>
              <a:t>: 1  </a:t>
            </a:r>
            <a:r>
              <a:rPr lang="es-ES" dirty="0" err="1" smtClean="0">
                <a:solidFill>
                  <a:schemeClr val="tx1">
                    <a:lumMod val="65000"/>
                    <a:lumOff val="35000"/>
                  </a:schemeClr>
                </a:solidFill>
                <a:sym typeface="Wingdings" panose="05000000000000000000" pitchFamily="2" charset="2"/>
              </a:rPr>
              <a:t>Higher</a:t>
            </a:r>
            <a:r>
              <a:rPr lang="es-ES" dirty="0" smtClean="0">
                <a:solidFill>
                  <a:schemeClr val="tx1">
                    <a:lumMod val="65000"/>
                    <a:lumOff val="35000"/>
                  </a:schemeClr>
                </a:solidFill>
                <a:sym typeface="Wingdings" panose="05000000000000000000" pitchFamily="2" charset="2"/>
              </a:rPr>
              <a:t> </a:t>
            </a:r>
            <a:r>
              <a:rPr lang="es-ES" dirty="0" err="1" smtClean="0">
                <a:solidFill>
                  <a:schemeClr val="tx1">
                    <a:lumMod val="65000"/>
                    <a:lumOff val="35000"/>
                  </a:schemeClr>
                </a:solidFill>
                <a:sym typeface="Wingdings" panose="05000000000000000000" pitchFamily="2" charset="2"/>
              </a:rPr>
              <a:t>number</a:t>
            </a:r>
            <a:r>
              <a:rPr lang="es-ES" dirty="0" smtClean="0">
                <a:solidFill>
                  <a:schemeClr val="tx1">
                    <a:lumMod val="65000"/>
                    <a:lumOff val="35000"/>
                  </a:schemeClr>
                </a:solidFill>
                <a:sym typeface="Wingdings" panose="05000000000000000000" pitchFamily="2" charset="2"/>
              </a:rPr>
              <a:t> more spread-</a:t>
            </a:r>
            <a:r>
              <a:rPr lang="es-ES" dirty="0" err="1" smtClean="0">
                <a:solidFill>
                  <a:schemeClr val="tx1">
                    <a:lumMod val="65000"/>
                    <a:lumOff val="35000"/>
                  </a:schemeClr>
                </a:solidFill>
                <a:sym typeface="Wingdings" panose="05000000000000000000" pitchFamily="2" charset="2"/>
              </a:rPr>
              <a:t>out</a:t>
            </a:r>
            <a:r>
              <a:rPr lang="es-ES" dirty="0" smtClean="0">
                <a:solidFill>
                  <a:schemeClr val="tx1">
                    <a:lumMod val="65000"/>
                    <a:lumOff val="35000"/>
                  </a:schemeClr>
                </a:solidFill>
                <a:sym typeface="Wingdings" panose="05000000000000000000" pitchFamily="2" charset="2"/>
              </a:rPr>
              <a:t> </a:t>
            </a:r>
            <a:r>
              <a:rPr lang="es-ES" dirty="0" err="1" smtClean="0">
                <a:solidFill>
                  <a:schemeClr val="tx1">
                    <a:lumMod val="65000"/>
                    <a:lumOff val="35000"/>
                  </a:schemeClr>
                </a:solidFill>
                <a:sym typeface="Wingdings" panose="05000000000000000000" pitchFamily="2" charset="2"/>
              </a:rPr>
              <a:t>distribution</a:t>
            </a:r>
            <a:endParaRPr lang="es-ES" dirty="0" smtClean="0">
              <a:solidFill>
                <a:schemeClr val="tx1">
                  <a:lumMod val="65000"/>
                  <a:lumOff val="35000"/>
                </a:schemeClr>
              </a:solidFill>
              <a:sym typeface="Wingdings" panose="05000000000000000000" pitchFamily="2" charset="2"/>
            </a:endParaRPr>
          </a:p>
          <a:p>
            <a:pPr lvl="2">
              <a:buFont typeface="Wingdings" panose="05000000000000000000" pitchFamily="2" charset="2"/>
              <a:buChar char="§"/>
            </a:pPr>
            <a:r>
              <a:rPr lang="es-ES" dirty="0" smtClean="0">
                <a:solidFill>
                  <a:schemeClr val="tx1">
                    <a:lumMod val="65000"/>
                    <a:lumOff val="35000"/>
                  </a:schemeClr>
                </a:solidFill>
                <a:sym typeface="Wingdings" panose="05000000000000000000" pitchFamily="2" charset="2"/>
              </a:rPr>
              <a:t>Max. </a:t>
            </a:r>
            <a:r>
              <a:rPr lang="es-ES" dirty="0" err="1" smtClean="0">
                <a:solidFill>
                  <a:schemeClr val="tx1">
                    <a:lumMod val="65000"/>
                    <a:lumOff val="35000"/>
                  </a:schemeClr>
                </a:solidFill>
                <a:sym typeface="Wingdings" panose="05000000000000000000" pitchFamily="2" charset="2"/>
              </a:rPr>
              <a:t>Number</a:t>
            </a:r>
            <a:r>
              <a:rPr lang="es-ES" dirty="0" smtClean="0">
                <a:solidFill>
                  <a:schemeClr val="tx1">
                    <a:lumMod val="65000"/>
                    <a:lumOff val="35000"/>
                  </a:schemeClr>
                </a:solidFill>
                <a:sym typeface="Wingdings" panose="05000000000000000000" pitchFamily="2" charset="2"/>
              </a:rPr>
              <a:t> of </a:t>
            </a:r>
            <a:r>
              <a:rPr lang="es-ES" dirty="0" err="1" smtClean="0">
                <a:solidFill>
                  <a:schemeClr val="tx1">
                    <a:lumMod val="65000"/>
                    <a:lumOff val="35000"/>
                  </a:schemeClr>
                </a:solidFill>
                <a:sym typeface="Wingdings" panose="05000000000000000000" pitchFamily="2" charset="2"/>
              </a:rPr>
              <a:t>background</a:t>
            </a:r>
            <a:r>
              <a:rPr lang="es-ES" dirty="0" smtClean="0">
                <a:solidFill>
                  <a:schemeClr val="tx1">
                    <a:lumMod val="65000"/>
                    <a:lumOff val="35000"/>
                  </a:schemeClr>
                </a:solidFill>
                <a:sym typeface="Wingdings" panose="05000000000000000000" pitchFamily="2" charset="2"/>
              </a:rPr>
              <a:t> </a:t>
            </a:r>
            <a:r>
              <a:rPr lang="es-ES" dirty="0" err="1" smtClean="0">
                <a:solidFill>
                  <a:schemeClr val="tx1">
                    <a:lumMod val="65000"/>
                    <a:lumOff val="35000"/>
                  </a:schemeClr>
                </a:solidFill>
                <a:sym typeface="Wingdings" panose="05000000000000000000" pitchFamily="2" charset="2"/>
              </a:rPr>
              <a:t>points</a:t>
            </a:r>
            <a:r>
              <a:rPr lang="es-ES" dirty="0" smtClean="0">
                <a:solidFill>
                  <a:schemeClr val="tx1">
                    <a:lumMod val="65000"/>
                    <a:lumOff val="35000"/>
                  </a:schemeClr>
                </a:solidFill>
                <a:sym typeface="Wingdings" panose="05000000000000000000" pitchFamily="2" charset="2"/>
              </a:rPr>
              <a:t>: 10.000</a:t>
            </a:r>
          </a:p>
          <a:p>
            <a:pPr lvl="2">
              <a:buFont typeface="Wingdings" panose="05000000000000000000" pitchFamily="2" charset="2"/>
              <a:buChar char="§"/>
            </a:pPr>
            <a:r>
              <a:rPr lang="es-ES" dirty="0" err="1" smtClean="0">
                <a:solidFill>
                  <a:schemeClr val="tx1">
                    <a:lumMod val="65000"/>
                    <a:lumOff val="35000"/>
                  </a:schemeClr>
                </a:solidFill>
                <a:sym typeface="Wingdings" panose="05000000000000000000" pitchFamily="2" charset="2"/>
              </a:rPr>
              <a:t>Replicates</a:t>
            </a:r>
            <a:r>
              <a:rPr lang="es-ES" dirty="0" smtClean="0">
                <a:solidFill>
                  <a:schemeClr val="tx1">
                    <a:lumMod val="65000"/>
                    <a:lumOff val="35000"/>
                  </a:schemeClr>
                </a:solidFill>
                <a:sym typeface="Wingdings" panose="05000000000000000000" pitchFamily="2" charset="2"/>
              </a:rPr>
              <a:t>: 5</a:t>
            </a:r>
          </a:p>
          <a:p>
            <a:pPr lvl="2">
              <a:buFont typeface="Wingdings" panose="05000000000000000000" pitchFamily="2" charset="2"/>
              <a:buChar char="§"/>
            </a:pPr>
            <a:r>
              <a:rPr lang="es-ES" dirty="0" err="1" smtClean="0">
                <a:solidFill>
                  <a:schemeClr val="tx1">
                    <a:lumMod val="65000"/>
                    <a:lumOff val="35000"/>
                  </a:schemeClr>
                </a:solidFill>
                <a:sym typeface="Wingdings" panose="05000000000000000000" pitchFamily="2" charset="2"/>
              </a:rPr>
              <a:t>Replicated</a:t>
            </a:r>
            <a:r>
              <a:rPr lang="es-ES" dirty="0" smtClean="0">
                <a:solidFill>
                  <a:schemeClr val="tx1">
                    <a:lumMod val="65000"/>
                    <a:lumOff val="35000"/>
                  </a:schemeClr>
                </a:solidFill>
                <a:sym typeface="Wingdings" panose="05000000000000000000" pitchFamily="2" charset="2"/>
              </a:rPr>
              <a:t> run </a:t>
            </a:r>
            <a:r>
              <a:rPr lang="es-ES" dirty="0" err="1" smtClean="0">
                <a:solidFill>
                  <a:schemeClr val="tx1">
                    <a:lumMod val="65000"/>
                    <a:lumOff val="35000"/>
                  </a:schemeClr>
                </a:solidFill>
                <a:sym typeface="Wingdings" panose="05000000000000000000" pitchFamily="2" charset="2"/>
              </a:rPr>
              <a:t>type</a:t>
            </a:r>
            <a:r>
              <a:rPr lang="es-ES" dirty="0" smtClean="0">
                <a:solidFill>
                  <a:schemeClr val="tx1">
                    <a:lumMod val="65000"/>
                    <a:lumOff val="35000"/>
                  </a:schemeClr>
                </a:solidFill>
                <a:sym typeface="Wingdings" panose="05000000000000000000" pitchFamily="2" charset="2"/>
              </a:rPr>
              <a:t>: </a:t>
            </a:r>
            <a:r>
              <a:rPr lang="es-ES" dirty="0" err="1" smtClean="0">
                <a:solidFill>
                  <a:schemeClr val="tx1">
                    <a:lumMod val="65000"/>
                    <a:lumOff val="35000"/>
                  </a:schemeClr>
                </a:solidFill>
                <a:sym typeface="Wingdings" panose="05000000000000000000" pitchFamily="2" charset="2"/>
              </a:rPr>
              <a:t>Crossvalidate</a:t>
            </a:r>
            <a:r>
              <a:rPr lang="es-ES" dirty="0" smtClean="0">
                <a:solidFill>
                  <a:schemeClr val="tx1">
                    <a:lumMod val="65000"/>
                    <a:lumOff val="35000"/>
                  </a:schemeClr>
                </a:solidFill>
                <a:sym typeface="Wingdings" panose="05000000000000000000" pitchFamily="2" charset="2"/>
              </a:rPr>
              <a:t>  Divide </a:t>
            </a:r>
            <a:r>
              <a:rPr lang="es-ES" dirty="0" err="1" smtClean="0">
                <a:solidFill>
                  <a:schemeClr val="tx1">
                    <a:lumMod val="65000"/>
                    <a:lumOff val="35000"/>
                  </a:schemeClr>
                </a:solidFill>
                <a:sym typeface="Wingdings" panose="05000000000000000000" pitchFamily="2" charset="2"/>
              </a:rPr>
              <a:t>into</a:t>
            </a:r>
            <a:r>
              <a:rPr lang="es-ES" dirty="0" smtClean="0">
                <a:solidFill>
                  <a:schemeClr val="tx1">
                    <a:lumMod val="65000"/>
                    <a:lumOff val="35000"/>
                  </a:schemeClr>
                </a:solidFill>
                <a:sym typeface="Wingdings" panose="05000000000000000000" pitchFamily="2" charset="2"/>
              </a:rPr>
              <a:t> </a:t>
            </a:r>
            <a:r>
              <a:rPr lang="es-ES" dirty="0" err="1" smtClean="0">
                <a:solidFill>
                  <a:schemeClr val="tx1">
                    <a:lumMod val="65000"/>
                    <a:lumOff val="35000"/>
                  </a:schemeClr>
                </a:solidFill>
                <a:sym typeface="Wingdings" panose="05000000000000000000" pitchFamily="2" charset="2"/>
              </a:rPr>
              <a:t>replicates</a:t>
            </a:r>
            <a:r>
              <a:rPr lang="es-ES" dirty="0" smtClean="0">
                <a:solidFill>
                  <a:schemeClr val="tx1">
                    <a:lumMod val="65000"/>
                    <a:lumOff val="35000"/>
                  </a:schemeClr>
                </a:solidFill>
                <a:sym typeface="Wingdings" panose="05000000000000000000" pitchFamily="2" charset="2"/>
              </a:rPr>
              <a:t> </a:t>
            </a:r>
            <a:r>
              <a:rPr lang="es-ES" dirty="0" err="1" smtClean="0">
                <a:solidFill>
                  <a:schemeClr val="tx1">
                    <a:lumMod val="65000"/>
                    <a:lumOff val="35000"/>
                  </a:schemeClr>
                </a:solidFill>
                <a:sym typeface="Wingdings" panose="05000000000000000000" pitchFamily="2" charset="2"/>
              </a:rPr>
              <a:t>folds</a:t>
            </a:r>
            <a:r>
              <a:rPr lang="es-ES" dirty="0" smtClean="0">
                <a:solidFill>
                  <a:schemeClr val="tx1">
                    <a:lumMod val="65000"/>
                    <a:lumOff val="35000"/>
                  </a:schemeClr>
                </a:solidFill>
                <a:sym typeface="Wingdings" panose="05000000000000000000" pitchFamily="2" charset="2"/>
              </a:rPr>
              <a:t>, </a:t>
            </a:r>
            <a:r>
              <a:rPr lang="es-ES" dirty="0" err="1" smtClean="0">
                <a:solidFill>
                  <a:schemeClr val="tx1">
                    <a:lumMod val="65000"/>
                    <a:lumOff val="35000"/>
                  </a:schemeClr>
                </a:solidFill>
                <a:sym typeface="Wingdings" panose="05000000000000000000" pitchFamily="2" charset="2"/>
              </a:rPr>
              <a:t>it</a:t>
            </a:r>
            <a:r>
              <a:rPr lang="es-ES" dirty="0" smtClean="0">
                <a:solidFill>
                  <a:schemeClr val="tx1">
                    <a:lumMod val="65000"/>
                    <a:lumOff val="35000"/>
                  </a:schemeClr>
                </a:solidFill>
                <a:sym typeface="Wingdings" panose="05000000000000000000" pitchFamily="2" charset="2"/>
              </a:rPr>
              <a:t> </a:t>
            </a:r>
            <a:r>
              <a:rPr lang="es-ES" dirty="0" err="1" smtClean="0">
                <a:solidFill>
                  <a:schemeClr val="tx1">
                    <a:lumMod val="65000"/>
                    <a:lumOff val="35000"/>
                  </a:schemeClr>
                </a:solidFill>
                <a:sym typeface="Wingdings" panose="05000000000000000000" pitchFamily="2" charset="2"/>
              </a:rPr>
              <a:t>used</a:t>
            </a:r>
            <a:r>
              <a:rPr lang="es-ES" dirty="0" smtClean="0">
                <a:solidFill>
                  <a:schemeClr val="tx1">
                    <a:lumMod val="65000"/>
                    <a:lumOff val="35000"/>
                  </a:schemeClr>
                </a:solidFill>
                <a:sym typeface="Wingdings" panose="05000000000000000000" pitchFamily="2" charset="2"/>
              </a:rPr>
              <a:t> in test</a:t>
            </a:r>
          </a:p>
          <a:p>
            <a:pPr lvl="2">
              <a:buFont typeface="Wingdings" panose="05000000000000000000" pitchFamily="2" charset="2"/>
              <a:buChar char="§"/>
            </a:pPr>
            <a:r>
              <a:rPr lang="es-ES" dirty="0" smtClean="0">
                <a:solidFill>
                  <a:schemeClr val="tx1">
                    <a:lumMod val="65000"/>
                    <a:lumOff val="35000"/>
                  </a:schemeClr>
                </a:solidFill>
                <a:sym typeface="Wingdings" panose="05000000000000000000" pitchFamily="2" charset="2"/>
              </a:rPr>
              <a:t>Max. </a:t>
            </a:r>
            <a:r>
              <a:rPr lang="es-ES" dirty="0" err="1" smtClean="0">
                <a:solidFill>
                  <a:schemeClr val="tx1">
                    <a:lumMod val="65000"/>
                    <a:lumOff val="35000"/>
                  </a:schemeClr>
                </a:solidFill>
                <a:sym typeface="Wingdings" panose="05000000000000000000" pitchFamily="2" charset="2"/>
              </a:rPr>
              <a:t>Iterations</a:t>
            </a:r>
            <a:r>
              <a:rPr lang="es-ES" dirty="0" smtClean="0">
                <a:solidFill>
                  <a:schemeClr val="tx1">
                    <a:lumMod val="65000"/>
                    <a:lumOff val="35000"/>
                  </a:schemeClr>
                </a:solidFill>
                <a:sym typeface="Wingdings" panose="05000000000000000000" pitchFamily="2" charset="2"/>
              </a:rPr>
              <a:t>: 500</a:t>
            </a:r>
          </a:p>
          <a:p>
            <a:pPr lvl="2">
              <a:buFont typeface="Wingdings" panose="05000000000000000000" pitchFamily="2" charset="2"/>
              <a:buChar char="§"/>
            </a:pPr>
            <a:r>
              <a:rPr lang="es-ES" dirty="0" err="1" smtClean="0">
                <a:solidFill>
                  <a:schemeClr val="tx1">
                    <a:lumMod val="65000"/>
                    <a:lumOff val="35000"/>
                  </a:schemeClr>
                </a:solidFill>
                <a:sym typeface="Wingdings" panose="05000000000000000000" pitchFamily="2" charset="2"/>
              </a:rPr>
              <a:t>Convergence</a:t>
            </a:r>
            <a:r>
              <a:rPr lang="es-ES" dirty="0" smtClean="0">
                <a:solidFill>
                  <a:schemeClr val="tx1">
                    <a:lumMod val="65000"/>
                    <a:lumOff val="35000"/>
                  </a:schemeClr>
                </a:solidFill>
                <a:sym typeface="Wingdings" panose="05000000000000000000" pitchFamily="2" charset="2"/>
              </a:rPr>
              <a:t> </a:t>
            </a:r>
            <a:r>
              <a:rPr lang="es-ES" dirty="0" err="1" smtClean="0">
                <a:solidFill>
                  <a:schemeClr val="tx1">
                    <a:lumMod val="65000"/>
                    <a:lumOff val="35000"/>
                  </a:schemeClr>
                </a:solidFill>
                <a:sym typeface="Wingdings" panose="05000000000000000000" pitchFamily="2" charset="2"/>
              </a:rPr>
              <a:t>threshold</a:t>
            </a:r>
            <a:r>
              <a:rPr lang="es-ES" dirty="0" smtClean="0">
                <a:solidFill>
                  <a:schemeClr val="tx1">
                    <a:lumMod val="65000"/>
                    <a:lumOff val="35000"/>
                  </a:schemeClr>
                </a:solidFill>
                <a:sym typeface="Wingdings" panose="05000000000000000000" pitchFamily="2" charset="2"/>
              </a:rPr>
              <a:t>: 0,00001   Stop training </a:t>
            </a:r>
            <a:r>
              <a:rPr lang="es-ES" dirty="0" err="1" smtClean="0">
                <a:solidFill>
                  <a:schemeClr val="tx1">
                    <a:lumMod val="65000"/>
                    <a:lumOff val="35000"/>
                  </a:schemeClr>
                </a:solidFill>
                <a:sym typeface="Wingdings" panose="05000000000000000000" pitchFamily="2" charset="2"/>
              </a:rPr>
              <a:t>when</a:t>
            </a:r>
            <a:r>
              <a:rPr lang="es-ES" dirty="0" smtClean="0">
                <a:solidFill>
                  <a:schemeClr val="tx1">
                    <a:lumMod val="65000"/>
                    <a:lumOff val="35000"/>
                  </a:schemeClr>
                </a:solidFill>
                <a:sym typeface="Wingdings" panose="05000000000000000000" pitchFamily="2" charset="2"/>
              </a:rPr>
              <a:t> log </a:t>
            </a:r>
            <a:r>
              <a:rPr lang="es-ES" dirty="0" err="1" smtClean="0">
                <a:solidFill>
                  <a:schemeClr val="tx1">
                    <a:lumMod val="65000"/>
                    <a:lumOff val="35000"/>
                  </a:schemeClr>
                </a:solidFill>
                <a:sym typeface="Wingdings" panose="05000000000000000000" pitchFamily="2" charset="2"/>
              </a:rPr>
              <a:t>is</a:t>
            </a:r>
            <a:r>
              <a:rPr lang="es-ES" dirty="0" smtClean="0">
                <a:solidFill>
                  <a:schemeClr val="tx1">
                    <a:lumMod val="65000"/>
                    <a:lumOff val="35000"/>
                  </a:schemeClr>
                </a:solidFill>
                <a:sym typeface="Wingdings" panose="05000000000000000000" pitchFamily="2" charset="2"/>
              </a:rPr>
              <a:t> </a:t>
            </a:r>
            <a:r>
              <a:rPr lang="es-ES" dirty="0" err="1" smtClean="0">
                <a:solidFill>
                  <a:schemeClr val="tx1">
                    <a:lumMod val="65000"/>
                    <a:lumOff val="35000"/>
                  </a:schemeClr>
                </a:solidFill>
                <a:sym typeface="Wingdings" panose="05000000000000000000" pitchFamily="2" charset="2"/>
              </a:rPr>
              <a:t>under</a:t>
            </a:r>
            <a:r>
              <a:rPr lang="es-ES" dirty="0" smtClean="0">
                <a:solidFill>
                  <a:schemeClr val="tx1">
                    <a:lumMod val="65000"/>
                    <a:lumOff val="35000"/>
                  </a:schemeClr>
                </a:solidFill>
                <a:sym typeface="Wingdings" panose="05000000000000000000" pitchFamily="2" charset="2"/>
              </a:rPr>
              <a:t> </a:t>
            </a:r>
            <a:r>
              <a:rPr lang="es-ES" dirty="0" err="1" smtClean="0">
                <a:solidFill>
                  <a:schemeClr val="tx1">
                    <a:lumMod val="65000"/>
                    <a:lumOff val="35000"/>
                  </a:schemeClr>
                </a:solidFill>
                <a:sym typeface="Wingdings" panose="05000000000000000000" pitchFamily="2" charset="2"/>
              </a:rPr>
              <a:t>it</a:t>
            </a:r>
            <a:endParaRPr lang="es-ES" dirty="0" smtClean="0">
              <a:solidFill>
                <a:schemeClr val="tx1">
                  <a:lumMod val="65000"/>
                  <a:lumOff val="35000"/>
                </a:schemeClr>
              </a:solidFill>
              <a:sym typeface="Wingdings" panose="05000000000000000000" pitchFamily="2" charset="2"/>
            </a:endParaRPr>
          </a:p>
          <a:p>
            <a:pPr lvl="2">
              <a:buFont typeface="Wingdings" panose="05000000000000000000" pitchFamily="2" charset="2"/>
              <a:buChar char="§"/>
            </a:pPr>
            <a:r>
              <a:rPr lang="es-ES" dirty="0" smtClean="0">
                <a:solidFill>
                  <a:schemeClr val="tx1">
                    <a:lumMod val="65000"/>
                    <a:lumOff val="35000"/>
                  </a:schemeClr>
                </a:solidFill>
                <a:sym typeface="Wingdings" panose="05000000000000000000" pitchFamily="2" charset="2"/>
              </a:rPr>
              <a:t>Default </a:t>
            </a:r>
            <a:r>
              <a:rPr lang="es-ES" dirty="0" err="1" smtClean="0">
                <a:solidFill>
                  <a:schemeClr val="tx1">
                    <a:lumMod val="65000"/>
                    <a:lumOff val="35000"/>
                  </a:schemeClr>
                </a:solidFill>
                <a:sym typeface="Wingdings" panose="05000000000000000000" pitchFamily="2" charset="2"/>
              </a:rPr>
              <a:t>prevalence</a:t>
            </a:r>
            <a:r>
              <a:rPr lang="es-ES" dirty="0" smtClean="0">
                <a:solidFill>
                  <a:schemeClr val="tx1">
                    <a:lumMod val="65000"/>
                    <a:lumOff val="35000"/>
                  </a:schemeClr>
                </a:solidFill>
                <a:sym typeface="Wingdings" panose="05000000000000000000" pitchFamily="2" charset="2"/>
              </a:rPr>
              <a:t>: 0,5  </a:t>
            </a:r>
            <a:r>
              <a:rPr lang="es-ES" dirty="0" err="1" smtClean="0">
                <a:solidFill>
                  <a:schemeClr val="tx1">
                    <a:lumMod val="65000"/>
                    <a:lumOff val="35000"/>
                  </a:schemeClr>
                </a:solidFill>
                <a:sym typeface="Wingdings" panose="05000000000000000000" pitchFamily="2" charset="2"/>
              </a:rPr>
              <a:t>Probability</a:t>
            </a:r>
            <a:r>
              <a:rPr lang="es-ES" dirty="0" smtClean="0">
                <a:solidFill>
                  <a:schemeClr val="tx1">
                    <a:lumMod val="65000"/>
                    <a:lumOff val="35000"/>
                  </a:schemeClr>
                </a:solidFill>
                <a:sym typeface="Wingdings" panose="05000000000000000000" pitchFamily="2" charset="2"/>
              </a:rPr>
              <a:t> of </a:t>
            </a:r>
            <a:r>
              <a:rPr lang="es-ES" dirty="0" err="1" smtClean="0">
                <a:solidFill>
                  <a:schemeClr val="tx1">
                    <a:lumMod val="65000"/>
                    <a:lumOff val="35000"/>
                  </a:schemeClr>
                </a:solidFill>
                <a:sym typeface="Wingdings" panose="05000000000000000000" pitchFamily="2" charset="2"/>
              </a:rPr>
              <a:t>presence</a:t>
            </a:r>
            <a:r>
              <a:rPr lang="es-ES" dirty="0" smtClean="0">
                <a:solidFill>
                  <a:schemeClr val="tx1">
                    <a:lumMod val="65000"/>
                    <a:lumOff val="35000"/>
                  </a:schemeClr>
                </a:solidFill>
                <a:sym typeface="Wingdings" panose="05000000000000000000" pitchFamily="2" charset="2"/>
              </a:rPr>
              <a:t> at </a:t>
            </a:r>
            <a:r>
              <a:rPr lang="es-ES" dirty="0" err="1" smtClean="0">
                <a:solidFill>
                  <a:schemeClr val="tx1">
                    <a:lumMod val="65000"/>
                    <a:lumOff val="35000"/>
                  </a:schemeClr>
                </a:solidFill>
                <a:sym typeface="Wingdings" panose="05000000000000000000" pitchFamily="2" charset="2"/>
              </a:rPr>
              <a:t>ordinary</a:t>
            </a:r>
            <a:r>
              <a:rPr lang="es-ES" dirty="0" smtClean="0">
                <a:solidFill>
                  <a:schemeClr val="tx1">
                    <a:lumMod val="65000"/>
                    <a:lumOff val="35000"/>
                  </a:schemeClr>
                </a:solidFill>
                <a:sym typeface="Wingdings" panose="05000000000000000000" pitchFamily="2" charset="2"/>
              </a:rPr>
              <a:t> </a:t>
            </a:r>
            <a:r>
              <a:rPr lang="es-ES" dirty="0" err="1" smtClean="0">
                <a:solidFill>
                  <a:schemeClr val="tx1">
                    <a:lumMod val="65000"/>
                    <a:lumOff val="35000"/>
                  </a:schemeClr>
                </a:solidFill>
                <a:sym typeface="Wingdings" panose="05000000000000000000" pitchFamily="2" charset="2"/>
              </a:rPr>
              <a:t>occurence</a:t>
            </a:r>
            <a:r>
              <a:rPr lang="es-ES" dirty="0" smtClean="0">
                <a:solidFill>
                  <a:schemeClr val="tx1">
                    <a:lumMod val="65000"/>
                    <a:lumOff val="35000"/>
                  </a:schemeClr>
                </a:solidFill>
                <a:sym typeface="Wingdings" panose="05000000000000000000" pitchFamily="2" charset="2"/>
              </a:rPr>
              <a:t> </a:t>
            </a:r>
            <a:r>
              <a:rPr lang="es-ES" dirty="0" err="1" smtClean="0">
                <a:solidFill>
                  <a:schemeClr val="tx1">
                    <a:lumMod val="65000"/>
                    <a:lumOff val="35000"/>
                  </a:schemeClr>
                </a:solidFill>
                <a:sym typeface="Wingdings" panose="05000000000000000000" pitchFamily="2" charset="2"/>
              </a:rPr>
              <a:t>points</a:t>
            </a:r>
            <a:endParaRPr lang="es-ES" dirty="0" smtClean="0">
              <a:solidFill>
                <a:schemeClr val="tx1">
                  <a:lumMod val="65000"/>
                  <a:lumOff val="35000"/>
                </a:schemeClr>
              </a:solidFill>
            </a:endParaRPr>
          </a:p>
          <a:p>
            <a:pPr lvl="2">
              <a:buFont typeface="Wingdings" panose="05000000000000000000" pitchFamily="2" charset="2"/>
              <a:buChar char="§"/>
            </a:pPr>
            <a:endParaRPr lang="es-ES" dirty="0"/>
          </a:p>
        </p:txBody>
      </p:sp>
      <p:pic>
        <p:nvPicPr>
          <p:cNvPr id="5" name="Imagen 4"/>
          <p:cNvPicPr>
            <a:picLocks noChangeAspect="1"/>
          </p:cNvPicPr>
          <p:nvPr/>
        </p:nvPicPr>
        <p:blipFill rotWithShape="1">
          <a:blip r:embed="rId2">
            <a:duotone>
              <a:prstClr val="black"/>
              <a:srgbClr val="D9C3A5">
                <a:tint val="50000"/>
                <a:satMod val="180000"/>
              </a:srgbClr>
            </a:duotone>
          </a:blip>
          <a:srcRect l="33073" t="21759" r="23958" b="23704"/>
          <a:stretch/>
        </p:blipFill>
        <p:spPr>
          <a:xfrm>
            <a:off x="8319794" y="1027906"/>
            <a:ext cx="3462108" cy="2471736"/>
          </a:xfrm>
          <a:prstGeom prst="rect">
            <a:avLst/>
          </a:prstGeom>
        </p:spPr>
      </p:pic>
      <p:pic>
        <p:nvPicPr>
          <p:cNvPr id="6" name="Imagen 5"/>
          <p:cNvPicPr>
            <a:picLocks noChangeAspect="1"/>
          </p:cNvPicPr>
          <p:nvPr/>
        </p:nvPicPr>
        <p:blipFill rotWithShape="1">
          <a:blip r:embed="rId3">
            <a:duotone>
              <a:schemeClr val="accent3">
                <a:shade val="45000"/>
                <a:satMod val="135000"/>
              </a:schemeClr>
              <a:prstClr val="white"/>
            </a:duotone>
          </a:blip>
          <a:srcRect l="33750" t="33889" r="29948" b="46296"/>
          <a:stretch/>
        </p:blipFill>
        <p:spPr>
          <a:xfrm>
            <a:off x="3776984" y="1287090"/>
            <a:ext cx="3490090" cy="1071563"/>
          </a:xfrm>
          <a:prstGeom prst="rect">
            <a:avLst/>
          </a:prstGeom>
        </p:spPr>
      </p:pic>
      <p:cxnSp>
        <p:nvCxnSpPr>
          <p:cNvPr id="7" name="Conector recto de flecha 6"/>
          <p:cNvCxnSpPr/>
          <p:nvPr/>
        </p:nvCxnSpPr>
        <p:spPr>
          <a:xfrm>
            <a:off x="7267074" y="1690687"/>
            <a:ext cx="802105" cy="0"/>
          </a:xfrm>
          <a:prstGeom prst="straightConnector1">
            <a:avLst/>
          </a:prstGeom>
          <a:ln w="28575">
            <a:tailEnd type="triangle"/>
          </a:ln>
        </p:spPr>
        <p:style>
          <a:lnRef idx="2">
            <a:schemeClr val="accent3"/>
          </a:lnRef>
          <a:fillRef idx="0">
            <a:schemeClr val="accent3"/>
          </a:fillRef>
          <a:effectRef idx="1">
            <a:schemeClr val="accent3"/>
          </a:effectRef>
          <a:fontRef idx="minor">
            <a:schemeClr val="tx1"/>
          </a:fontRef>
        </p:style>
      </p:cxnSp>
      <p:sp>
        <p:nvSpPr>
          <p:cNvPr id="34" name="CuadroTexto 33"/>
          <p:cNvSpPr txBox="1"/>
          <p:nvPr/>
        </p:nvSpPr>
        <p:spPr>
          <a:xfrm>
            <a:off x="11278857" y="6488668"/>
            <a:ext cx="913143" cy="369332"/>
          </a:xfrm>
          <a:prstGeom prst="rect">
            <a:avLst/>
          </a:prstGeom>
          <a:noFill/>
        </p:spPr>
        <p:txBody>
          <a:bodyPr wrap="square" rtlCol="0">
            <a:spAutoFit/>
          </a:bodyPr>
          <a:lstStyle>
            <a:defPPr>
              <a:defRPr lang="en-US"/>
            </a:defPPr>
            <a:lvl1pPr>
              <a:defRPr>
                <a:solidFill>
                  <a:schemeClr val="bg1">
                    <a:lumMod val="50000"/>
                  </a:schemeClr>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noProof="0" dirty="0" smtClean="0">
                <a:solidFill>
                  <a:prstClr val="white">
                    <a:lumMod val="50000"/>
                  </a:prstClr>
                </a:solidFill>
              </a:rPr>
              <a:t>5/11</a:t>
            </a:r>
            <a:endParaRPr kumimoji="0" lang="es-ES" sz="18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582" y="1501678"/>
            <a:ext cx="1512630" cy="723635"/>
          </a:xfrm>
          <a:prstGeom prst="rect">
            <a:avLst/>
          </a:prstGeom>
        </p:spPr>
      </p:pic>
      <p:sp>
        <p:nvSpPr>
          <p:cNvPr id="17" name="Rectángulo 16"/>
          <p:cNvSpPr/>
          <p:nvPr/>
        </p:nvSpPr>
        <p:spPr>
          <a:xfrm>
            <a:off x="0" y="6356792"/>
            <a:ext cx="8648184" cy="461665"/>
          </a:xfrm>
          <a:prstGeom prst="rect">
            <a:avLst/>
          </a:prstGeom>
        </p:spPr>
        <p:txBody>
          <a:bodyPr wrap="square">
            <a:spAutoFit/>
          </a:bodyPr>
          <a:lstStyle/>
          <a:p>
            <a:r>
              <a:rPr lang="es-ES" sz="1200" i="1" dirty="0" smtClean="0">
                <a:solidFill>
                  <a:schemeClr val="bg1">
                    <a:lumMod val="50000"/>
                  </a:schemeClr>
                </a:solidFill>
              </a:rPr>
              <a:t>	</a:t>
            </a:r>
          </a:p>
          <a:p>
            <a:r>
              <a:rPr lang="es-ES" sz="1200" i="1" dirty="0" smtClean="0">
                <a:solidFill>
                  <a:schemeClr val="bg1">
                    <a:lumMod val="50000"/>
                  </a:schemeClr>
                </a:solidFill>
              </a:rPr>
              <a:t>V Simposio de Doctorandos de la UAH en Investigación con Tecnologías de la Información Geográfica (SITIG-UAH)</a:t>
            </a:r>
          </a:p>
        </p:txBody>
      </p:sp>
      <p:pic>
        <p:nvPicPr>
          <p:cNvPr id="21" name="Imagen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81561" y="140396"/>
            <a:ext cx="800100" cy="254720"/>
          </a:xfrm>
          <a:prstGeom prst="rect">
            <a:avLst/>
          </a:prstGeom>
        </p:spPr>
      </p:pic>
      <p:pic>
        <p:nvPicPr>
          <p:cNvPr id="22" name="Picture 4" descr="GRUPO DE INVESTIGACIÓN EN TELEDETECCIÓN AMBIENTA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60226" y="112716"/>
            <a:ext cx="640004" cy="366936"/>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n 22"/>
          <p:cNvPicPr>
            <a:picLocks noChangeAspect="1"/>
          </p:cNvPicPr>
          <p:nvPr/>
        </p:nvPicPr>
        <p:blipFill rotWithShape="1">
          <a:blip r:embed="rId7" cstate="print">
            <a:extLst>
              <a:ext uri="{28A0092B-C50C-407E-A947-70E740481C1C}">
                <a14:useLocalDpi xmlns:a14="http://schemas.microsoft.com/office/drawing/2010/main" val="0"/>
              </a:ext>
            </a:extLst>
          </a:blip>
          <a:srcRect t="23687" b="20179"/>
          <a:stretch/>
        </p:blipFill>
        <p:spPr>
          <a:xfrm>
            <a:off x="9746307" y="23086"/>
            <a:ext cx="813919" cy="456566"/>
          </a:xfrm>
          <a:prstGeom prst="rect">
            <a:avLst/>
          </a:prstGeom>
        </p:spPr>
      </p:pic>
      <p:sp>
        <p:nvSpPr>
          <p:cNvPr id="24" name="CuadroTexto 23"/>
          <p:cNvSpPr txBox="1"/>
          <p:nvPr/>
        </p:nvSpPr>
        <p:spPr>
          <a:xfrm>
            <a:off x="240145" y="0"/>
            <a:ext cx="1460205" cy="27699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s-ES"/>
            </a:defPPr>
            <a:lvl1pPr algn="ctr">
              <a:defRPr sz="1200">
                <a:solidFill>
                  <a:schemeClr val="bg1">
                    <a:lumMod val="65000"/>
                  </a:schemeClr>
                </a:solidFill>
                <a:latin typeface="Arial Nova Light" panose="020B03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a:t>INTRODUCCIÓN</a:t>
            </a:r>
          </a:p>
        </p:txBody>
      </p:sp>
      <p:sp>
        <p:nvSpPr>
          <p:cNvPr id="25" name="CuadroTexto 24"/>
          <p:cNvSpPr txBox="1"/>
          <p:nvPr/>
        </p:nvSpPr>
        <p:spPr>
          <a:xfrm>
            <a:off x="1711947" y="0"/>
            <a:ext cx="1016217" cy="279915"/>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S" sz="1200" dirty="0" smtClean="0">
                <a:solidFill>
                  <a:schemeClr val="bg1">
                    <a:lumMod val="65000"/>
                  </a:schemeClr>
                </a:solidFill>
                <a:latin typeface="Arial Nova Light" panose="020B0304020202020204" pitchFamily="34" charset="0"/>
              </a:rPr>
              <a:t>OBJETIVOS</a:t>
            </a:r>
            <a:endParaRPr lang="es-ES" sz="1200" dirty="0">
              <a:solidFill>
                <a:schemeClr val="bg1">
                  <a:lumMod val="65000"/>
                </a:schemeClr>
              </a:solidFill>
              <a:latin typeface="Arial Nova Light" panose="020B0304020202020204" pitchFamily="34" charset="0"/>
            </a:endParaRPr>
          </a:p>
        </p:txBody>
      </p:sp>
      <p:sp>
        <p:nvSpPr>
          <p:cNvPr id="35" name="CuadroTexto 34"/>
          <p:cNvSpPr txBox="1"/>
          <p:nvPr/>
        </p:nvSpPr>
        <p:spPr>
          <a:xfrm>
            <a:off x="2728164" y="-3750"/>
            <a:ext cx="1401801" cy="280750"/>
          </a:xfrm>
          <a:prstGeom prst="rect">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defPPr>
              <a:defRPr lang="es-ES"/>
            </a:defPPr>
            <a:lvl1pPr>
              <a:defRPr sz="1200">
                <a:solidFill>
                  <a:schemeClr val="lt1"/>
                </a:solidFill>
                <a:latin typeface="Arial Nova Light" panose="020B03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dirty="0"/>
              <a:t>METODOLOGÍA</a:t>
            </a:r>
          </a:p>
        </p:txBody>
      </p:sp>
      <p:sp>
        <p:nvSpPr>
          <p:cNvPr id="36" name="CuadroTexto 35"/>
          <p:cNvSpPr txBox="1"/>
          <p:nvPr/>
        </p:nvSpPr>
        <p:spPr>
          <a:xfrm>
            <a:off x="4129964" y="-3751"/>
            <a:ext cx="2308935" cy="27699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1200">
                <a:solidFill>
                  <a:schemeClr val="bg1">
                    <a:lumMod val="65000"/>
                  </a:schemeClr>
                </a:solidFill>
              </a:defRPr>
            </a:lvl1pPr>
          </a:lstStyle>
          <a:p>
            <a:pPr algn="ctr"/>
            <a:r>
              <a:rPr lang="es-ES" dirty="0" smtClean="0">
                <a:latin typeface="Arial Nova Light" panose="020B0304020202020204" pitchFamily="34" charset="0"/>
              </a:rPr>
              <a:t>RESULTADOS Y DISCUSIÓN</a:t>
            </a:r>
            <a:endParaRPr lang="es-ES" dirty="0">
              <a:latin typeface="Arial Nova Light" panose="020B0304020202020204" pitchFamily="34" charset="0"/>
            </a:endParaRPr>
          </a:p>
        </p:txBody>
      </p:sp>
      <p:sp>
        <p:nvSpPr>
          <p:cNvPr id="37" name="CuadroTexto 36"/>
          <p:cNvSpPr txBox="1"/>
          <p:nvPr/>
        </p:nvSpPr>
        <p:spPr>
          <a:xfrm>
            <a:off x="6438899" y="-9243"/>
            <a:ext cx="1449869" cy="27699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1200">
                <a:solidFill>
                  <a:schemeClr val="bg1">
                    <a:lumMod val="65000"/>
                  </a:schemeClr>
                </a:solidFill>
              </a:defRPr>
            </a:lvl1pPr>
          </a:lstStyle>
          <a:p>
            <a:pPr algn="ctr"/>
            <a:r>
              <a:rPr lang="es-ES" dirty="0" smtClean="0">
                <a:latin typeface="Arial Nova Light" panose="020B0304020202020204" pitchFamily="34" charset="0"/>
              </a:rPr>
              <a:t>CONCLUSIONES</a:t>
            </a:r>
            <a:endParaRPr lang="es-ES" dirty="0">
              <a:latin typeface="Arial Nova Light" panose="020B0304020202020204" pitchFamily="34" charset="0"/>
            </a:endParaRPr>
          </a:p>
        </p:txBody>
      </p:sp>
      <p:pic>
        <p:nvPicPr>
          <p:cNvPr id="38" name="Imagen 37"/>
          <p:cNvPicPr>
            <a:picLocks noChangeAspect="1"/>
          </p:cNvPicPr>
          <p:nvPr/>
        </p:nvPicPr>
        <p:blipFill rotWithShape="1">
          <a:blip r:embed="rId8"/>
          <a:srcRect l="73443" t="21817" r="11996" b="69490"/>
          <a:stretch/>
        </p:blipFill>
        <p:spPr>
          <a:xfrm>
            <a:off x="8882042" y="128644"/>
            <a:ext cx="823600" cy="276605"/>
          </a:xfrm>
          <a:prstGeom prst="rect">
            <a:avLst/>
          </a:prstGeom>
        </p:spPr>
      </p:pic>
    </p:spTree>
    <p:extLst>
      <p:ext uri="{BB962C8B-B14F-4D97-AF65-F5344CB8AC3E}">
        <p14:creationId xmlns:p14="http://schemas.microsoft.com/office/powerpoint/2010/main" val="957511519"/>
      </p:ext>
    </p:extLst>
  </p:cSld>
  <p:clrMapOvr>
    <a:masterClrMapping/>
  </p:clrMapOvr>
  <p:transition spd="slow">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500"/>
                                        <p:tgtEl>
                                          <p:spTgt spid="3">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500"/>
                                        <p:tgtEl>
                                          <p:spTgt spid="3">
                                            <p:txEl>
                                              <p:pRg st="1" end="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fade">
                                      <p:cBhvr>
                                        <p:cTn id="45" dur="500"/>
                                        <p:tgtEl>
                                          <p:spTgt spid="3">
                                            <p:txEl>
                                              <p:pRg st="8" end="8"/>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fade">
                                      <p:cBhvr>
                                        <p:cTn id="48" dur="500"/>
                                        <p:tgtEl>
                                          <p:spTgt spid="3">
                                            <p:txEl>
                                              <p:pRg st="9" end="9"/>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fade">
                                      <p:cBhvr>
                                        <p:cTn id="5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CuadroTexto 63"/>
          <p:cNvSpPr txBox="1"/>
          <p:nvPr/>
        </p:nvSpPr>
        <p:spPr>
          <a:xfrm>
            <a:off x="9622633" y="2025762"/>
            <a:ext cx="2133938" cy="1754326"/>
          </a:xfrm>
          <a:prstGeom prst="rect">
            <a:avLst/>
          </a:prstGeom>
          <a:noFill/>
        </p:spPr>
        <p:txBody>
          <a:bodyPr wrap="square" rtlCol="0">
            <a:spAutoFit/>
          </a:bodyPr>
          <a:lstStyle/>
          <a:p>
            <a:r>
              <a:rPr lang="es-ES" dirty="0" smtClean="0">
                <a:solidFill>
                  <a:schemeClr val="bg1">
                    <a:lumMod val="50000"/>
                  </a:schemeClr>
                </a:solidFill>
              </a:rPr>
              <a:t>Mean data</a:t>
            </a:r>
          </a:p>
          <a:p>
            <a:r>
              <a:rPr lang="es-ES" dirty="0" err="1" smtClean="0">
                <a:solidFill>
                  <a:schemeClr val="bg1">
                    <a:lumMod val="50000"/>
                  </a:schemeClr>
                </a:solidFill>
              </a:rPr>
              <a:t>Period</a:t>
            </a:r>
            <a:r>
              <a:rPr lang="es-ES" dirty="0" smtClean="0">
                <a:solidFill>
                  <a:schemeClr val="bg1">
                    <a:lumMod val="50000"/>
                  </a:schemeClr>
                </a:solidFill>
              </a:rPr>
              <a:t>: 2000-2019</a:t>
            </a:r>
          </a:p>
          <a:p>
            <a:r>
              <a:rPr lang="es-ES" dirty="0" err="1" smtClean="0">
                <a:solidFill>
                  <a:schemeClr val="bg1">
                    <a:lumMod val="50000"/>
                  </a:schemeClr>
                </a:solidFill>
              </a:rPr>
              <a:t>Product</a:t>
            </a:r>
            <a:r>
              <a:rPr lang="es-ES" dirty="0" smtClean="0">
                <a:solidFill>
                  <a:schemeClr val="bg1">
                    <a:lumMod val="50000"/>
                  </a:schemeClr>
                </a:solidFill>
              </a:rPr>
              <a:t>: FireCCI51</a:t>
            </a:r>
          </a:p>
          <a:p>
            <a:r>
              <a:rPr lang="es-ES" dirty="0" err="1" smtClean="0">
                <a:solidFill>
                  <a:schemeClr val="bg1">
                    <a:lumMod val="50000"/>
                  </a:schemeClr>
                </a:solidFill>
              </a:rPr>
              <a:t>Resolution</a:t>
            </a:r>
            <a:r>
              <a:rPr lang="es-ES" dirty="0" smtClean="0">
                <a:solidFill>
                  <a:schemeClr val="bg1">
                    <a:lumMod val="50000"/>
                  </a:schemeClr>
                </a:solidFill>
              </a:rPr>
              <a:t>: 0.25deg.</a:t>
            </a:r>
          </a:p>
          <a:p>
            <a:endParaRPr lang="es-ES" dirty="0" smtClean="0">
              <a:solidFill>
                <a:schemeClr val="bg1">
                  <a:lumMod val="50000"/>
                </a:schemeClr>
              </a:solidFill>
            </a:endParaRPr>
          </a:p>
          <a:p>
            <a:endParaRPr lang="es-ES" dirty="0">
              <a:solidFill>
                <a:schemeClr val="bg1">
                  <a:lumMod val="50000"/>
                </a:schemeClr>
              </a:solidFill>
            </a:endParaRPr>
          </a:p>
        </p:txBody>
      </p:sp>
      <p:sp>
        <p:nvSpPr>
          <p:cNvPr id="86" name="CuadroTexto 85"/>
          <p:cNvSpPr txBox="1"/>
          <p:nvPr/>
        </p:nvSpPr>
        <p:spPr>
          <a:xfrm>
            <a:off x="11278857" y="6488668"/>
            <a:ext cx="913143" cy="369332"/>
          </a:xfrm>
          <a:prstGeom prst="rect">
            <a:avLst/>
          </a:prstGeom>
          <a:noFill/>
        </p:spPr>
        <p:txBody>
          <a:bodyPr wrap="square" rtlCol="0">
            <a:spAutoFit/>
          </a:bodyPr>
          <a:lstStyle>
            <a:defPPr>
              <a:defRPr lang="en-US"/>
            </a:defPPr>
            <a:lvl1pPr>
              <a:defRPr>
                <a:solidFill>
                  <a:schemeClr val="bg1">
                    <a:lumMod val="50000"/>
                  </a:schemeClr>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noProof="0" dirty="0" smtClean="0">
                <a:solidFill>
                  <a:prstClr val="white">
                    <a:lumMod val="50000"/>
                  </a:prstClr>
                </a:solidFill>
              </a:rPr>
              <a:t>6/11</a:t>
            </a:r>
            <a:endParaRPr kumimoji="0" lang="es-ES" sz="18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endParaRPr>
          </a:p>
        </p:txBody>
      </p:sp>
      <p:grpSp>
        <p:nvGrpSpPr>
          <p:cNvPr id="2" name="Grupo 1"/>
          <p:cNvGrpSpPr/>
          <p:nvPr/>
        </p:nvGrpSpPr>
        <p:grpSpPr>
          <a:xfrm>
            <a:off x="1005748" y="1630850"/>
            <a:ext cx="8740559" cy="5187607"/>
            <a:chOff x="786825" y="1301061"/>
            <a:chExt cx="8740559" cy="5187607"/>
          </a:xfrm>
        </p:grpSpPr>
        <p:grpSp>
          <p:nvGrpSpPr>
            <p:cNvPr id="65" name="Grupo 64"/>
            <p:cNvGrpSpPr/>
            <p:nvPr/>
          </p:nvGrpSpPr>
          <p:grpSpPr>
            <a:xfrm>
              <a:off x="786825" y="1301061"/>
              <a:ext cx="8740559" cy="5187607"/>
              <a:chOff x="786825" y="1301061"/>
              <a:chExt cx="8740559" cy="5187607"/>
            </a:xfrm>
          </p:grpSpPr>
          <p:grpSp>
            <p:nvGrpSpPr>
              <p:cNvPr id="59" name="Grupo 58"/>
              <p:cNvGrpSpPr/>
              <p:nvPr/>
            </p:nvGrpSpPr>
            <p:grpSpPr>
              <a:xfrm>
                <a:off x="1757430" y="1602296"/>
                <a:ext cx="7114164" cy="4886372"/>
                <a:chOff x="1757430" y="1602296"/>
                <a:chExt cx="7114164" cy="4886372"/>
              </a:xfrm>
            </p:grpSpPr>
            <p:grpSp>
              <p:nvGrpSpPr>
                <p:cNvPr id="48" name="Grupo 47"/>
                <p:cNvGrpSpPr/>
                <p:nvPr/>
              </p:nvGrpSpPr>
              <p:grpSpPr>
                <a:xfrm>
                  <a:off x="1757430" y="1602296"/>
                  <a:ext cx="7114164" cy="4886372"/>
                  <a:chOff x="1757430" y="1602296"/>
                  <a:chExt cx="7114164" cy="4886372"/>
                </a:xfrm>
              </p:grpSpPr>
              <p:graphicFrame>
                <p:nvGraphicFramePr>
                  <p:cNvPr id="3" name="Diagrama 2"/>
                  <p:cNvGraphicFramePr/>
                  <p:nvPr>
                    <p:extLst>
                      <p:ext uri="{D42A27DB-BD31-4B8C-83A1-F6EECF244321}">
                        <p14:modId xmlns:p14="http://schemas.microsoft.com/office/powerpoint/2010/main" val="3526561412"/>
                      </p:ext>
                    </p:extLst>
                  </p:nvPr>
                </p:nvGraphicFramePr>
                <p:xfrm>
                  <a:off x="2012143" y="1909169"/>
                  <a:ext cx="6859451" cy="45794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3" name="Arco 32"/>
                  <p:cNvSpPr/>
                  <p:nvPr/>
                </p:nvSpPr>
                <p:spPr>
                  <a:xfrm>
                    <a:off x="4843184" y="1602296"/>
                    <a:ext cx="1337889" cy="1351075"/>
                  </a:xfrm>
                  <a:prstGeom prst="arc">
                    <a:avLst>
                      <a:gd name="adj1" fmla="val 11029287"/>
                      <a:gd name="adj2" fmla="val 0"/>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s-ES"/>
                  </a:p>
                </p:txBody>
              </p:sp>
              <p:grpSp>
                <p:nvGrpSpPr>
                  <p:cNvPr id="36" name="Grupo 35"/>
                  <p:cNvGrpSpPr/>
                  <p:nvPr/>
                </p:nvGrpSpPr>
                <p:grpSpPr>
                  <a:xfrm rot="16588246">
                    <a:off x="1852757" y="4495969"/>
                    <a:ext cx="1093666" cy="1284319"/>
                    <a:chOff x="3356678" y="1529040"/>
                    <a:chExt cx="1466158" cy="1032090"/>
                  </a:xfrm>
                </p:grpSpPr>
                <p:sp>
                  <p:nvSpPr>
                    <p:cNvPr id="37" name="Arco 36"/>
                    <p:cNvSpPr/>
                    <p:nvPr/>
                  </p:nvSpPr>
                  <p:spPr>
                    <a:xfrm>
                      <a:off x="3395857" y="1529040"/>
                      <a:ext cx="1410419" cy="1032090"/>
                    </a:xfrm>
                    <a:prstGeom prst="arc">
                      <a:avLst>
                        <a:gd name="adj1" fmla="val 11029287"/>
                        <a:gd name="adj2" fmla="val 0"/>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s-ES"/>
                    </a:p>
                  </p:txBody>
                </p:sp>
                <p:sp>
                  <p:nvSpPr>
                    <p:cNvPr id="38" name="Triángulo isósceles 37"/>
                    <p:cNvSpPr/>
                    <p:nvPr/>
                  </p:nvSpPr>
                  <p:spPr>
                    <a:xfrm rot="10800000">
                      <a:off x="4753168" y="1983354"/>
                      <a:ext cx="69668" cy="199072"/>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
                  <p:nvSpPr>
                    <p:cNvPr id="39" name="Triángulo isósceles 38"/>
                    <p:cNvSpPr/>
                    <p:nvPr/>
                  </p:nvSpPr>
                  <p:spPr>
                    <a:xfrm rot="10800000">
                      <a:off x="3356678" y="1972659"/>
                      <a:ext cx="69668" cy="199072"/>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grpSp>
              <p:sp>
                <p:nvSpPr>
                  <p:cNvPr id="45" name="Arco 44"/>
                  <p:cNvSpPr/>
                  <p:nvPr/>
                </p:nvSpPr>
                <p:spPr>
                  <a:xfrm rot="5651797">
                    <a:off x="7664750" y="4815327"/>
                    <a:ext cx="1027509" cy="1218867"/>
                  </a:xfrm>
                  <a:prstGeom prst="arc">
                    <a:avLst>
                      <a:gd name="adj1" fmla="val 11029287"/>
                      <a:gd name="adj2" fmla="val 0"/>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s-ES"/>
                  </a:p>
                </p:txBody>
              </p:sp>
            </p:grpSp>
            <p:sp>
              <p:nvSpPr>
                <p:cNvPr id="49" name="CuadroTexto 48"/>
                <p:cNvSpPr txBox="1"/>
                <p:nvPr/>
              </p:nvSpPr>
              <p:spPr>
                <a:xfrm>
                  <a:off x="7928266" y="4408415"/>
                  <a:ext cx="500487" cy="338554"/>
                </a:xfrm>
                <a:prstGeom prst="rect">
                  <a:avLst/>
                </a:prstGeom>
                <a:noFill/>
              </p:spPr>
              <p:txBody>
                <a:bodyPr wrap="square" rtlCol="0">
                  <a:spAutoFit/>
                </a:bodyPr>
                <a:lstStyle/>
                <a:p>
                  <a:r>
                    <a:rPr lang="es-ES" sz="1600" dirty="0" err="1" smtClean="0">
                      <a:solidFill>
                        <a:schemeClr val="bg1">
                          <a:lumMod val="50000"/>
                        </a:schemeClr>
                      </a:solidFill>
                    </a:rPr>
                    <a:t>low</a:t>
                  </a:r>
                  <a:endParaRPr lang="es-ES" sz="1600" dirty="0">
                    <a:solidFill>
                      <a:schemeClr val="bg1">
                        <a:lumMod val="50000"/>
                      </a:schemeClr>
                    </a:solidFill>
                  </a:endParaRPr>
                </a:p>
              </p:txBody>
            </p:sp>
            <p:sp>
              <p:nvSpPr>
                <p:cNvPr id="50" name="CuadroTexto 49"/>
                <p:cNvSpPr txBox="1"/>
                <p:nvPr/>
              </p:nvSpPr>
              <p:spPr>
                <a:xfrm>
                  <a:off x="7928266" y="5952359"/>
                  <a:ext cx="539084" cy="338554"/>
                </a:xfrm>
                <a:prstGeom prst="rect">
                  <a:avLst/>
                </a:prstGeom>
                <a:noFill/>
              </p:spPr>
              <p:txBody>
                <a:bodyPr wrap="square" rtlCol="0">
                  <a:spAutoFit/>
                </a:bodyPr>
                <a:lstStyle/>
                <a:p>
                  <a:r>
                    <a:rPr lang="es-ES" sz="1600" dirty="0" err="1" smtClean="0">
                      <a:solidFill>
                        <a:schemeClr val="bg1">
                          <a:lumMod val="50000"/>
                        </a:schemeClr>
                      </a:solidFill>
                    </a:rPr>
                    <a:t>high</a:t>
                  </a:r>
                  <a:endParaRPr lang="es-ES" sz="1600" dirty="0">
                    <a:solidFill>
                      <a:schemeClr val="bg1">
                        <a:lumMod val="50000"/>
                      </a:schemeClr>
                    </a:solidFill>
                  </a:endParaRPr>
                </a:p>
              </p:txBody>
            </p:sp>
            <p:sp>
              <p:nvSpPr>
                <p:cNvPr id="51" name="CuadroTexto 50"/>
                <p:cNvSpPr txBox="1"/>
                <p:nvPr/>
              </p:nvSpPr>
              <p:spPr>
                <a:xfrm>
                  <a:off x="2220055" y="5873792"/>
                  <a:ext cx="655790" cy="338554"/>
                </a:xfrm>
                <a:prstGeom prst="rect">
                  <a:avLst/>
                </a:prstGeom>
                <a:noFill/>
              </p:spPr>
              <p:txBody>
                <a:bodyPr wrap="square" rtlCol="0">
                  <a:spAutoFit/>
                </a:bodyPr>
                <a:lstStyle/>
                <a:p>
                  <a:r>
                    <a:rPr lang="es-ES" sz="1600" dirty="0" smtClean="0">
                      <a:solidFill>
                        <a:schemeClr val="bg1">
                          <a:lumMod val="50000"/>
                        </a:schemeClr>
                      </a:solidFill>
                    </a:rPr>
                    <a:t>short</a:t>
                  </a:r>
                  <a:endParaRPr lang="es-ES" sz="1600" dirty="0">
                    <a:solidFill>
                      <a:schemeClr val="bg1">
                        <a:lumMod val="50000"/>
                      </a:schemeClr>
                    </a:solidFill>
                  </a:endParaRPr>
                </a:p>
              </p:txBody>
            </p:sp>
            <p:sp>
              <p:nvSpPr>
                <p:cNvPr id="52" name="CuadroTexto 51"/>
                <p:cNvSpPr txBox="1"/>
                <p:nvPr/>
              </p:nvSpPr>
              <p:spPr>
                <a:xfrm>
                  <a:off x="2177138" y="4239138"/>
                  <a:ext cx="655790" cy="338554"/>
                </a:xfrm>
                <a:prstGeom prst="rect">
                  <a:avLst/>
                </a:prstGeom>
                <a:noFill/>
              </p:spPr>
              <p:txBody>
                <a:bodyPr wrap="square" rtlCol="0">
                  <a:spAutoFit/>
                </a:bodyPr>
                <a:lstStyle/>
                <a:p>
                  <a:r>
                    <a:rPr lang="es-ES" sz="1600" dirty="0" err="1" smtClean="0">
                      <a:solidFill>
                        <a:schemeClr val="bg1">
                          <a:lumMod val="50000"/>
                        </a:schemeClr>
                      </a:solidFill>
                    </a:rPr>
                    <a:t>long</a:t>
                  </a:r>
                  <a:endParaRPr lang="es-ES" sz="1600" dirty="0">
                    <a:solidFill>
                      <a:schemeClr val="bg1">
                        <a:lumMod val="50000"/>
                      </a:schemeClr>
                    </a:solidFill>
                  </a:endParaRPr>
                </a:p>
              </p:txBody>
            </p:sp>
            <p:sp>
              <p:nvSpPr>
                <p:cNvPr id="57" name="CuadroTexto 56"/>
                <p:cNvSpPr txBox="1"/>
                <p:nvPr/>
              </p:nvSpPr>
              <p:spPr>
                <a:xfrm>
                  <a:off x="6301572" y="2025150"/>
                  <a:ext cx="655790" cy="338554"/>
                </a:xfrm>
                <a:prstGeom prst="rect">
                  <a:avLst/>
                </a:prstGeom>
                <a:noFill/>
              </p:spPr>
              <p:txBody>
                <a:bodyPr wrap="square" rtlCol="0">
                  <a:spAutoFit/>
                </a:bodyPr>
                <a:lstStyle/>
                <a:p>
                  <a:r>
                    <a:rPr lang="es-ES" sz="1600" dirty="0" err="1" smtClean="0">
                      <a:solidFill>
                        <a:schemeClr val="bg1">
                          <a:lumMod val="50000"/>
                        </a:schemeClr>
                      </a:solidFill>
                    </a:rPr>
                    <a:t>few</a:t>
                  </a:r>
                  <a:endParaRPr lang="es-ES" sz="1600" dirty="0">
                    <a:solidFill>
                      <a:schemeClr val="bg1">
                        <a:lumMod val="50000"/>
                      </a:schemeClr>
                    </a:solidFill>
                  </a:endParaRPr>
                </a:p>
              </p:txBody>
            </p:sp>
            <p:sp>
              <p:nvSpPr>
                <p:cNvPr id="58" name="CuadroTexto 57"/>
                <p:cNvSpPr txBox="1"/>
                <p:nvPr/>
              </p:nvSpPr>
              <p:spPr>
                <a:xfrm>
                  <a:off x="4084321" y="1949905"/>
                  <a:ext cx="655790" cy="338554"/>
                </a:xfrm>
                <a:prstGeom prst="rect">
                  <a:avLst/>
                </a:prstGeom>
                <a:noFill/>
              </p:spPr>
              <p:txBody>
                <a:bodyPr wrap="square" rtlCol="0">
                  <a:spAutoFit/>
                </a:bodyPr>
                <a:lstStyle/>
                <a:p>
                  <a:r>
                    <a:rPr lang="es-ES" sz="1600" dirty="0" err="1" smtClean="0">
                      <a:solidFill>
                        <a:schemeClr val="bg1">
                          <a:lumMod val="50000"/>
                        </a:schemeClr>
                      </a:solidFill>
                    </a:rPr>
                    <a:t>many</a:t>
                  </a:r>
                  <a:endParaRPr lang="es-ES" sz="1600" dirty="0">
                    <a:solidFill>
                      <a:schemeClr val="bg1">
                        <a:lumMod val="50000"/>
                      </a:schemeClr>
                    </a:solidFill>
                  </a:endParaRPr>
                </a:p>
              </p:txBody>
            </p:sp>
          </p:grpSp>
          <p:sp>
            <p:nvSpPr>
              <p:cNvPr id="61" name="CuadroTexto 60"/>
              <p:cNvSpPr txBox="1"/>
              <p:nvPr/>
            </p:nvSpPr>
            <p:spPr>
              <a:xfrm>
                <a:off x="4605073" y="1301061"/>
                <a:ext cx="1673589" cy="338554"/>
              </a:xfrm>
              <a:prstGeom prst="rect">
                <a:avLst/>
              </a:prstGeom>
              <a:noFill/>
            </p:spPr>
            <p:txBody>
              <a:bodyPr wrap="square" rtlCol="0">
                <a:spAutoFit/>
              </a:bodyPr>
              <a:lstStyle/>
              <a:p>
                <a:r>
                  <a:rPr lang="es-ES" sz="1600" dirty="0" smtClean="0">
                    <a:solidFill>
                      <a:schemeClr val="bg1">
                        <a:lumMod val="50000"/>
                      </a:schemeClr>
                    </a:solidFill>
                  </a:rPr>
                  <a:t>% </a:t>
                </a:r>
                <a:r>
                  <a:rPr lang="es-ES" sz="1600" dirty="0" err="1" smtClean="0">
                    <a:solidFill>
                      <a:schemeClr val="bg1">
                        <a:lumMod val="50000"/>
                      </a:schemeClr>
                    </a:solidFill>
                  </a:rPr>
                  <a:t>area</a:t>
                </a:r>
                <a:r>
                  <a:rPr lang="es-ES" sz="1600" dirty="0" smtClean="0">
                    <a:solidFill>
                      <a:schemeClr val="bg1">
                        <a:lumMod val="50000"/>
                      </a:schemeClr>
                    </a:solidFill>
                  </a:rPr>
                  <a:t> of </a:t>
                </a:r>
                <a:r>
                  <a:rPr lang="es-ES" sz="1600" dirty="0" err="1" smtClean="0">
                    <a:solidFill>
                      <a:schemeClr val="bg1">
                        <a:lumMod val="50000"/>
                      </a:schemeClr>
                    </a:solidFill>
                  </a:rPr>
                  <a:t>grid</a:t>
                </a:r>
                <a:r>
                  <a:rPr lang="es-ES" sz="1600" dirty="0" smtClean="0">
                    <a:solidFill>
                      <a:schemeClr val="bg1">
                        <a:lumMod val="50000"/>
                      </a:schemeClr>
                    </a:solidFill>
                  </a:rPr>
                  <a:t> </a:t>
                </a:r>
                <a:r>
                  <a:rPr lang="es-ES" sz="1600" dirty="0" err="1" smtClean="0">
                    <a:solidFill>
                      <a:schemeClr val="bg1">
                        <a:lumMod val="50000"/>
                      </a:schemeClr>
                    </a:solidFill>
                  </a:rPr>
                  <a:t>cell</a:t>
                </a:r>
                <a:endParaRPr lang="es-ES" sz="1600" dirty="0">
                  <a:solidFill>
                    <a:schemeClr val="bg1">
                      <a:lumMod val="50000"/>
                    </a:schemeClr>
                  </a:solidFill>
                </a:endParaRPr>
              </a:p>
            </p:txBody>
          </p:sp>
          <p:sp>
            <p:nvSpPr>
              <p:cNvPr id="62" name="CuadroTexto 61"/>
              <p:cNvSpPr txBox="1"/>
              <p:nvPr/>
            </p:nvSpPr>
            <p:spPr>
              <a:xfrm>
                <a:off x="8871594" y="5255482"/>
                <a:ext cx="655790" cy="338554"/>
              </a:xfrm>
              <a:prstGeom prst="rect">
                <a:avLst/>
              </a:prstGeom>
              <a:noFill/>
            </p:spPr>
            <p:txBody>
              <a:bodyPr wrap="square" rtlCol="0">
                <a:spAutoFit/>
              </a:bodyPr>
              <a:lstStyle/>
              <a:p>
                <a:r>
                  <a:rPr lang="es-ES" sz="1600" dirty="0" smtClean="0">
                    <a:solidFill>
                      <a:schemeClr val="bg1">
                        <a:lumMod val="50000"/>
                      </a:schemeClr>
                    </a:solidFill>
                  </a:rPr>
                  <a:t>MW</a:t>
                </a:r>
                <a:endParaRPr lang="es-ES" sz="1600" dirty="0">
                  <a:solidFill>
                    <a:schemeClr val="bg1">
                      <a:lumMod val="50000"/>
                    </a:schemeClr>
                  </a:solidFill>
                </a:endParaRPr>
              </a:p>
            </p:txBody>
          </p:sp>
          <p:sp>
            <p:nvSpPr>
              <p:cNvPr id="63" name="CuadroTexto 62"/>
              <p:cNvSpPr txBox="1"/>
              <p:nvPr/>
            </p:nvSpPr>
            <p:spPr>
              <a:xfrm>
                <a:off x="786825" y="4901558"/>
                <a:ext cx="1133353" cy="584775"/>
              </a:xfrm>
              <a:prstGeom prst="rect">
                <a:avLst/>
              </a:prstGeom>
              <a:noFill/>
            </p:spPr>
            <p:txBody>
              <a:bodyPr wrap="square" rtlCol="0">
                <a:spAutoFit/>
              </a:bodyPr>
              <a:lstStyle/>
              <a:p>
                <a:r>
                  <a:rPr lang="es-ES" sz="1600" dirty="0" err="1" smtClean="0">
                    <a:solidFill>
                      <a:schemeClr val="bg1">
                        <a:lumMod val="50000"/>
                      </a:schemeClr>
                    </a:solidFill>
                  </a:rPr>
                  <a:t>Variation</a:t>
                </a:r>
                <a:r>
                  <a:rPr lang="es-ES" sz="1600" dirty="0" smtClean="0">
                    <a:solidFill>
                      <a:schemeClr val="bg1">
                        <a:lumMod val="50000"/>
                      </a:schemeClr>
                    </a:solidFill>
                  </a:rPr>
                  <a:t> </a:t>
                </a:r>
                <a:r>
                  <a:rPr lang="es-ES" sz="1600" dirty="0" err="1" smtClean="0">
                    <a:solidFill>
                      <a:schemeClr val="bg1">
                        <a:lumMod val="50000"/>
                      </a:schemeClr>
                    </a:solidFill>
                  </a:rPr>
                  <a:t>Coefficient</a:t>
                </a:r>
                <a:endParaRPr lang="es-ES" sz="1600" dirty="0">
                  <a:solidFill>
                    <a:schemeClr val="bg1">
                      <a:lumMod val="50000"/>
                    </a:schemeClr>
                  </a:solidFill>
                </a:endParaRPr>
              </a:p>
            </p:txBody>
          </p:sp>
        </p:grpSp>
        <p:sp>
          <p:nvSpPr>
            <p:cNvPr id="66" name="Triángulo isósceles 65"/>
            <p:cNvSpPr/>
            <p:nvPr/>
          </p:nvSpPr>
          <p:spPr>
            <a:xfrm rot="11424834">
              <a:off x="6117992" y="2230128"/>
              <a:ext cx="69406" cy="143810"/>
            </a:xfrm>
            <a:prstGeom prst="triangle">
              <a:avLst>
                <a:gd name="adj" fmla="val 329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
          <p:nvSpPr>
            <p:cNvPr id="67" name="Triángulo isósceles 66"/>
            <p:cNvSpPr/>
            <p:nvPr/>
          </p:nvSpPr>
          <p:spPr>
            <a:xfrm rot="11424834">
              <a:off x="4789729" y="2177429"/>
              <a:ext cx="69406" cy="143810"/>
            </a:xfrm>
            <a:prstGeom prst="triangle">
              <a:avLst>
                <a:gd name="adj" fmla="val 329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
          <p:nvSpPr>
            <p:cNvPr id="68" name="Triángulo isósceles 67"/>
            <p:cNvSpPr/>
            <p:nvPr/>
          </p:nvSpPr>
          <p:spPr>
            <a:xfrm rot="16797818">
              <a:off x="8160841" y="4720894"/>
              <a:ext cx="73933" cy="361328"/>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sp>
          <p:nvSpPr>
            <p:cNvPr id="69" name="Triángulo isósceles 68"/>
            <p:cNvSpPr/>
            <p:nvPr/>
          </p:nvSpPr>
          <p:spPr>
            <a:xfrm rot="16797818">
              <a:off x="8063121" y="5739284"/>
              <a:ext cx="73933" cy="361328"/>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grpSp>
      <p:sp>
        <p:nvSpPr>
          <p:cNvPr id="70" name="Rectángulo 69"/>
          <p:cNvSpPr/>
          <p:nvPr/>
        </p:nvSpPr>
        <p:spPr>
          <a:xfrm>
            <a:off x="0" y="6356792"/>
            <a:ext cx="8648184" cy="461665"/>
          </a:xfrm>
          <a:prstGeom prst="rect">
            <a:avLst/>
          </a:prstGeom>
        </p:spPr>
        <p:txBody>
          <a:bodyPr wrap="square">
            <a:spAutoFit/>
          </a:bodyPr>
          <a:lstStyle/>
          <a:p>
            <a:r>
              <a:rPr lang="es-ES" sz="1200" i="1" dirty="0" smtClean="0">
                <a:solidFill>
                  <a:schemeClr val="bg1">
                    <a:lumMod val="50000"/>
                  </a:schemeClr>
                </a:solidFill>
              </a:rPr>
              <a:t>	</a:t>
            </a:r>
          </a:p>
          <a:p>
            <a:r>
              <a:rPr lang="es-ES" sz="1200" i="1" dirty="0" smtClean="0">
                <a:solidFill>
                  <a:schemeClr val="bg1">
                    <a:lumMod val="50000"/>
                  </a:schemeClr>
                </a:solidFill>
              </a:rPr>
              <a:t>V Simposio de Doctorandos de la UAH en Investigación con Tecnologías de la Información Geográfica (SITIG-UAH)</a:t>
            </a:r>
          </a:p>
        </p:txBody>
      </p:sp>
      <p:pic>
        <p:nvPicPr>
          <p:cNvPr id="74" name="Imagen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1561" y="140396"/>
            <a:ext cx="800100" cy="254720"/>
          </a:xfrm>
          <a:prstGeom prst="rect">
            <a:avLst/>
          </a:prstGeom>
        </p:spPr>
      </p:pic>
      <p:pic>
        <p:nvPicPr>
          <p:cNvPr id="75" name="Picture 4" descr="GRUPO DE INVESTIGACIÓN EN TELEDETECCIÓN AMBIENTA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60226" y="112716"/>
            <a:ext cx="640004" cy="366936"/>
          </a:xfrm>
          <a:prstGeom prst="rect">
            <a:avLst/>
          </a:prstGeom>
          <a:noFill/>
          <a:extLst>
            <a:ext uri="{909E8E84-426E-40DD-AFC4-6F175D3DCCD1}">
              <a14:hiddenFill xmlns:a14="http://schemas.microsoft.com/office/drawing/2010/main">
                <a:solidFill>
                  <a:srgbClr val="FFFFFF"/>
                </a:solidFill>
              </a14:hiddenFill>
            </a:ext>
          </a:extLst>
        </p:spPr>
      </p:pic>
      <p:pic>
        <p:nvPicPr>
          <p:cNvPr id="76" name="Imagen 75"/>
          <p:cNvPicPr>
            <a:picLocks noChangeAspect="1"/>
          </p:cNvPicPr>
          <p:nvPr/>
        </p:nvPicPr>
        <p:blipFill rotWithShape="1">
          <a:blip r:embed="rId9" cstate="print">
            <a:extLst>
              <a:ext uri="{28A0092B-C50C-407E-A947-70E740481C1C}">
                <a14:useLocalDpi xmlns:a14="http://schemas.microsoft.com/office/drawing/2010/main" val="0"/>
              </a:ext>
            </a:extLst>
          </a:blip>
          <a:srcRect t="23687" b="20179"/>
          <a:stretch/>
        </p:blipFill>
        <p:spPr>
          <a:xfrm>
            <a:off x="9746307" y="23086"/>
            <a:ext cx="813919" cy="456566"/>
          </a:xfrm>
          <a:prstGeom prst="rect">
            <a:avLst/>
          </a:prstGeom>
        </p:spPr>
      </p:pic>
      <p:sp>
        <p:nvSpPr>
          <p:cNvPr id="77" name="CuadroTexto 76"/>
          <p:cNvSpPr txBox="1"/>
          <p:nvPr/>
        </p:nvSpPr>
        <p:spPr>
          <a:xfrm>
            <a:off x="240145" y="0"/>
            <a:ext cx="1460205" cy="27699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s-ES"/>
            </a:defPPr>
            <a:lvl1pPr algn="ctr">
              <a:defRPr sz="1200">
                <a:solidFill>
                  <a:schemeClr val="bg1">
                    <a:lumMod val="65000"/>
                  </a:schemeClr>
                </a:solidFill>
                <a:latin typeface="Arial Nova Light" panose="020B03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a:t>INTRODUCCIÓN</a:t>
            </a:r>
          </a:p>
        </p:txBody>
      </p:sp>
      <p:sp>
        <p:nvSpPr>
          <p:cNvPr id="87" name="CuadroTexto 86"/>
          <p:cNvSpPr txBox="1"/>
          <p:nvPr/>
        </p:nvSpPr>
        <p:spPr>
          <a:xfrm>
            <a:off x="1711947" y="0"/>
            <a:ext cx="1016217" cy="279915"/>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S" sz="1200" dirty="0" smtClean="0">
                <a:solidFill>
                  <a:schemeClr val="bg1">
                    <a:lumMod val="65000"/>
                  </a:schemeClr>
                </a:solidFill>
                <a:latin typeface="Arial Nova Light" panose="020B0304020202020204" pitchFamily="34" charset="0"/>
              </a:rPr>
              <a:t>OBJETIVOS</a:t>
            </a:r>
            <a:endParaRPr lang="es-ES" sz="1200" dirty="0">
              <a:solidFill>
                <a:schemeClr val="bg1">
                  <a:lumMod val="65000"/>
                </a:schemeClr>
              </a:solidFill>
              <a:latin typeface="Arial Nova Light" panose="020B0304020202020204" pitchFamily="34" charset="0"/>
            </a:endParaRPr>
          </a:p>
        </p:txBody>
      </p:sp>
      <p:sp>
        <p:nvSpPr>
          <p:cNvPr id="88" name="CuadroTexto 87"/>
          <p:cNvSpPr txBox="1"/>
          <p:nvPr/>
        </p:nvSpPr>
        <p:spPr>
          <a:xfrm>
            <a:off x="2728164" y="-3750"/>
            <a:ext cx="1401801" cy="280750"/>
          </a:xfrm>
          <a:prstGeom prst="rect">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defPPr>
              <a:defRPr lang="es-ES"/>
            </a:defPPr>
            <a:lvl1pPr>
              <a:defRPr sz="1200">
                <a:solidFill>
                  <a:schemeClr val="lt1"/>
                </a:solidFill>
                <a:latin typeface="Arial Nova Light" panose="020B03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dirty="0"/>
              <a:t>METODOLOGÍA</a:t>
            </a:r>
          </a:p>
        </p:txBody>
      </p:sp>
      <p:sp>
        <p:nvSpPr>
          <p:cNvPr id="89" name="CuadroTexto 88"/>
          <p:cNvSpPr txBox="1"/>
          <p:nvPr/>
        </p:nvSpPr>
        <p:spPr>
          <a:xfrm>
            <a:off x="4129964" y="-3751"/>
            <a:ext cx="2308935" cy="27699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1200">
                <a:solidFill>
                  <a:schemeClr val="bg1">
                    <a:lumMod val="65000"/>
                  </a:schemeClr>
                </a:solidFill>
              </a:defRPr>
            </a:lvl1pPr>
          </a:lstStyle>
          <a:p>
            <a:pPr algn="ctr"/>
            <a:r>
              <a:rPr lang="es-ES" dirty="0" smtClean="0">
                <a:latin typeface="Arial Nova Light" panose="020B0304020202020204" pitchFamily="34" charset="0"/>
              </a:rPr>
              <a:t>RESULTADOS Y DISCUSIÓN</a:t>
            </a:r>
            <a:endParaRPr lang="es-ES" dirty="0">
              <a:latin typeface="Arial Nova Light" panose="020B0304020202020204" pitchFamily="34" charset="0"/>
            </a:endParaRPr>
          </a:p>
        </p:txBody>
      </p:sp>
      <p:sp>
        <p:nvSpPr>
          <p:cNvPr id="90" name="CuadroTexto 89"/>
          <p:cNvSpPr txBox="1"/>
          <p:nvPr/>
        </p:nvSpPr>
        <p:spPr>
          <a:xfrm>
            <a:off x="6438899" y="-9243"/>
            <a:ext cx="1449869" cy="27699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1200">
                <a:solidFill>
                  <a:schemeClr val="bg1">
                    <a:lumMod val="65000"/>
                  </a:schemeClr>
                </a:solidFill>
              </a:defRPr>
            </a:lvl1pPr>
          </a:lstStyle>
          <a:p>
            <a:pPr algn="ctr"/>
            <a:r>
              <a:rPr lang="es-ES" dirty="0" smtClean="0">
                <a:latin typeface="Arial Nova Light" panose="020B0304020202020204" pitchFamily="34" charset="0"/>
              </a:rPr>
              <a:t>CONCLUSIONES</a:t>
            </a:r>
            <a:endParaRPr lang="es-ES" dirty="0">
              <a:latin typeface="Arial Nova Light" panose="020B0304020202020204" pitchFamily="34" charset="0"/>
            </a:endParaRPr>
          </a:p>
        </p:txBody>
      </p:sp>
      <p:pic>
        <p:nvPicPr>
          <p:cNvPr id="114" name="Picture 6" descr="ESA: nuevas misiones aprobadas - Red de Infraestructuras de Astronomí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76509" y="3270547"/>
            <a:ext cx="1016356" cy="504522"/>
          </a:xfrm>
          <a:prstGeom prst="rect">
            <a:avLst/>
          </a:prstGeom>
          <a:noFill/>
          <a:extLst>
            <a:ext uri="{909E8E84-426E-40DD-AFC4-6F175D3DCCD1}">
              <a14:hiddenFill xmlns:a14="http://schemas.microsoft.com/office/drawing/2010/main">
                <a:solidFill>
                  <a:srgbClr val="FFFFFF"/>
                </a:solidFill>
              </a14:hiddenFill>
            </a:ext>
          </a:extLst>
        </p:spPr>
      </p:pic>
      <p:pic>
        <p:nvPicPr>
          <p:cNvPr id="115" name="Imagen 114"/>
          <p:cNvPicPr>
            <a:picLocks noChangeAspect="1"/>
          </p:cNvPicPr>
          <p:nvPr/>
        </p:nvPicPr>
        <p:blipFill rotWithShape="1">
          <a:blip r:embed="rId11"/>
          <a:srcRect l="73443" t="21817" r="11996" b="69490"/>
          <a:stretch/>
        </p:blipFill>
        <p:spPr>
          <a:xfrm>
            <a:off x="8882042" y="128644"/>
            <a:ext cx="823600" cy="276605"/>
          </a:xfrm>
          <a:prstGeom prst="rect">
            <a:avLst/>
          </a:prstGeom>
        </p:spPr>
      </p:pic>
      <p:sp>
        <p:nvSpPr>
          <p:cNvPr id="116" name="Título 1"/>
          <p:cNvSpPr>
            <a:spLocks noGrp="1"/>
          </p:cNvSpPr>
          <p:nvPr>
            <p:ph type="title"/>
          </p:nvPr>
        </p:nvSpPr>
        <p:spPr>
          <a:xfrm>
            <a:off x="252741" y="294466"/>
            <a:ext cx="10515600" cy="1480368"/>
          </a:xfrm>
        </p:spPr>
        <p:txBody>
          <a:bodyPr>
            <a:normAutofit/>
          </a:bodyPr>
          <a:lstStyle/>
          <a:p>
            <a:r>
              <a:rPr lang="es-ES" sz="3200" dirty="0" smtClean="0">
                <a:solidFill>
                  <a:schemeClr val="tx1">
                    <a:lumMod val="65000"/>
                    <a:lumOff val="35000"/>
                  </a:schemeClr>
                </a:solidFill>
                <a:latin typeface="Arial" panose="020B0604020202020204" pitchFamily="34" charset="0"/>
                <a:cs typeface="Arial" panose="020B0604020202020204" pitchFamily="34" charset="0"/>
              </a:rPr>
              <a:t>Metodología: </a:t>
            </a:r>
            <a:r>
              <a:rPr lang="es-ES" dirty="0" smtClean="0">
                <a:solidFill>
                  <a:srgbClr val="00B0F0"/>
                </a:solidFill>
              </a:rPr>
              <a:t>Selección de variables para 					los regímenes de fuego</a:t>
            </a:r>
            <a:endParaRPr lang="es-ES" dirty="0">
              <a:solidFill>
                <a:schemeClr val="accent1"/>
              </a:solidFill>
            </a:endParaRPr>
          </a:p>
        </p:txBody>
      </p:sp>
    </p:spTree>
    <p:extLst>
      <p:ext uri="{BB962C8B-B14F-4D97-AF65-F5344CB8AC3E}">
        <p14:creationId xmlns:p14="http://schemas.microsoft.com/office/powerpoint/2010/main" val="1395609752"/>
      </p:ext>
    </p:extLst>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53" presetClass="entr" presetSubtype="16" fill="hold" nodeType="withEffect">
                                  <p:stCondLst>
                                    <p:cond delay="0"/>
                                  </p:stCondLst>
                                  <p:childTnLst>
                                    <p:set>
                                      <p:cBhvr>
                                        <p:cTn id="14" dur="1" fill="hold">
                                          <p:stCondLst>
                                            <p:cond delay="0"/>
                                          </p:stCondLst>
                                        </p:cTn>
                                        <p:tgtEl>
                                          <p:spTgt spid="114"/>
                                        </p:tgtEl>
                                        <p:attrNameLst>
                                          <p:attrName>style.visibility</p:attrName>
                                        </p:attrNameLst>
                                      </p:cBhvr>
                                      <p:to>
                                        <p:strVal val="visible"/>
                                      </p:to>
                                    </p:set>
                                    <p:anim calcmode="lin" valueType="num">
                                      <p:cBhvr>
                                        <p:cTn id="15" dur="500" fill="hold"/>
                                        <p:tgtEl>
                                          <p:spTgt spid="114"/>
                                        </p:tgtEl>
                                        <p:attrNameLst>
                                          <p:attrName>ppt_w</p:attrName>
                                        </p:attrNameLst>
                                      </p:cBhvr>
                                      <p:tavLst>
                                        <p:tav tm="0">
                                          <p:val>
                                            <p:fltVal val="0"/>
                                          </p:val>
                                        </p:tav>
                                        <p:tav tm="100000">
                                          <p:val>
                                            <p:strVal val="#ppt_w"/>
                                          </p:val>
                                        </p:tav>
                                      </p:tavLst>
                                    </p:anim>
                                    <p:anim calcmode="lin" valueType="num">
                                      <p:cBhvr>
                                        <p:cTn id="16" dur="500" fill="hold"/>
                                        <p:tgtEl>
                                          <p:spTgt spid="114"/>
                                        </p:tgtEl>
                                        <p:attrNameLst>
                                          <p:attrName>ppt_h</p:attrName>
                                        </p:attrNameLst>
                                      </p:cBhvr>
                                      <p:tavLst>
                                        <p:tav tm="0">
                                          <p:val>
                                            <p:fltVal val="0"/>
                                          </p:val>
                                        </p:tav>
                                        <p:tav tm="100000">
                                          <p:val>
                                            <p:strVal val="#ppt_h"/>
                                          </p:val>
                                        </p:tav>
                                      </p:tavLst>
                                    </p:anim>
                                    <p:animEffect transition="in" filter="fade">
                                      <p:cBhvr>
                                        <p:cTn id="1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240144" y="279374"/>
            <a:ext cx="10515600" cy="930378"/>
          </a:xfrm>
        </p:spPr>
        <p:txBody>
          <a:bodyPr/>
          <a:lstStyle/>
          <a:p>
            <a:r>
              <a:rPr lang="es-ES" sz="3200" dirty="0" smtClean="0">
                <a:solidFill>
                  <a:schemeClr val="tx1">
                    <a:lumMod val="65000"/>
                    <a:lumOff val="35000"/>
                  </a:schemeClr>
                </a:solidFill>
                <a:latin typeface="Arial" panose="020B0604020202020204" pitchFamily="34" charset="0"/>
                <a:cs typeface="Arial" panose="020B0604020202020204" pitchFamily="34" charset="0"/>
              </a:rPr>
              <a:t>Metodología: </a:t>
            </a:r>
            <a:r>
              <a:rPr lang="es-ES" dirty="0" smtClean="0">
                <a:solidFill>
                  <a:srgbClr val="00B0F0"/>
                </a:solidFill>
              </a:rPr>
              <a:t>Análisis estadístico inferencial</a:t>
            </a:r>
            <a:endParaRPr lang="es-ES" dirty="0">
              <a:solidFill>
                <a:srgbClr val="00B0F0"/>
              </a:solidFill>
            </a:endParaRPr>
          </a:p>
        </p:txBody>
      </p:sp>
      <p:sp>
        <p:nvSpPr>
          <p:cNvPr id="14" name="CuadroTexto 13"/>
          <p:cNvSpPr txBox="1"/>
          <p:nvPr/>
        </p:nvSpPr>
        <p:spPr>
          <a:xfrm>
            <a:off x="658522" y="2477969"/>
            <a:ext cx="4990014" cy="3416320"/>
          </a:xfrm>
          <a:prstGeom prst="rect">
            <a:avLst/>
          </a:prstGeom>
          <a:noFill/>
          <a:ln w="12700">
            <a:solidFill>
              <a:schemeClr val="accent3"/>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smtClean="0">
                <a:ln>
                  <a:noFill/>
                </a:ln>
                <a:solidFill>
                  <a:prstClr val="black"/>
                </a:solidFill>
                <a:effectLst/>
                <a:uLnTx/>
                <a:uFillTx/>
                <a:latin typeface="Calibri" panose="020F0502020204030204"/>
                <a:ea typeface="+mn-ea"/>
                <a:cs typeface="+mn-cs"/>
              </a:rPr>
              <a:t>Spearman's</a:t>
            </a:r>
            <a:r>
              <a:rPr kumimoji="0" lang="es-E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a:ln>
                  <a:noFill/>
                </a:ln>
                <a:solidFill>
                  <a:prstClr val="black"/>
                </a:solidFill>
                <a:effectLst/>
                <a:uLnTx/>
                <a:uFillTx/>
                <a:latin typeface="Calibri" panose="020F0502020204030204"/>
                <a:ea typeface="+mn-ea"/>
                <a:cs typeface="+mn-cs"/>
              </a:rPr>
              <a:t>correlation</a:t>
            </a: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smtClean="0">
                <a:ln>
                  <a:noFill/>
                </a:ln>
                <a:solidFill>
                  <a:prstClr val="black"/>
                </a:solidFill>
                <a:effectLst/>
                <a:uLnTx/>
                <a:uFillTx/>
                <a:latin typeface="Calibri" panose="020F0502020204030204"/>
                <a:ea typeface="+mn-ea"/>
                <a:cs typeface="+mn-cs"/>
              </a:rPr>
              <a:t>coefficient</a:t>
            </a:r>
            <a:endParaRPr kumimoji="0" lang="es-ES" sz="18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This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allows us to know the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direction of the association</a:t>
            </a:r>
            <a:r>
              <a:rPr kumimoji="0" lang="en-US" sz="1800" b="0" i="0" u="none" strike="noStrike" kern="1200" cap="none" spc="0" normalizeH="0" noProof="0" dirty="0" smtClean="0">
                <a:ln>
                  <a:noFill/>
                </a:ln>
                <a:solidFill>
                  <a:prstClr val="black"/>
                </a:solidFill>
                <a:effectLst/>
                <a:uLnTx/>
                <a:uFillTx/>
                <a:latin typeface="Calibri" panose="020F0502020204030204"/>
                <a:ea typeface="+mn-ea"/>
                <a:cs typeface="+mn-cs"/>
              </a:rPr>
              <a:t> and its strength.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prstClr val="black"/>
              </a:solidFill>
              <a:latin typeface="Calibri" panose="020F0502020204030204"/>
            </a:endParaRPr>
          </a:p>
          <a:p>
            <a:pPr lvl="0">
              <a:defRPr/>
            </a:pPr>
            <a:r>
              <a:rPr lang="en-US" dirty="0">
                <a:solidFill>
                  <a:prstClr val="black"/>
                </a:solidFill>
                <a:latin typeface="+mj-lt"/>
              </a:rPr>
              <a:t>H0: There is no association between bird diversity and variables of fire.</a:t>
            </a:r>
          </a:p>
          <a:p>
            <a:pPr lvl="0">
              <a:defRPr/>
            </a:pPr>
            <a:r>
              <a:rPr lang="en-US" dirty="0">
                <a:solidFill>
                  <a:prstClr val="black"/>
                </a:solidFill>
                <a:latin typeface="+mj-lt"/>
              </a:rPr>
              <a:t>H1: There is an association between bird diversity and </a:t>
            </a:r>
            <a:r>
              <a:rPr lang="es-ES" dirty="0">
                <a:solidFill>
                  <a:prstClr val="black"/>
                </a:solidFill>
                <a:latin typeface="+mj-lt"/>
              </a:rPr>
              <a:t>variables of </a:t>
            </a:r>
            <a:r>
              <a:rPr lang="es-ES" dirty="0" err="1">
                <a:solidFill>
                  <a:prstClr val="black"/>
                </a:solidFill>
                <a:latin typeface="+mj-lt"/>
              </a:rPr>
              <a:t>fire</a:t>
            </a:r>
            <a:r>
              <a:rPr lang="es-ES" dirty="0">
                <a:solidFill>
                  <a:prstClr val="black"/>
                </a:solidFill>
                <a:latin typeface="+mj-lt"/>
              </a:rPr>
              <a:t>.</a:t>
            </a:r>
          </a:p>
          <a:p>
            <a:pPr lvl="0">
              <a:defRPr/>
            </a:pPr>
            <a:r>
              <a:rPr lang="en-US" dirty="0">
                <a:solidFill>
                  <a:prstClr val="black"/>
                </a:solidFill>
                <a:latin typeface="+mj-lt"/>
              </a:rPr>
              <a:t>Significance level: 0.05 (at 95% accuracy)</a:t>
            </a:r>
            <a:endParaRPr lang="es-ES" dirty="0">
              <a:solidFill>
                <a:prstClr val="black"/>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Df</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3</a:t>
            </a:r>
            <a:r>
              <a:rPr kumimoji="0" lang="es-E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Significance level: 0.05 (at 95% accuracy</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 name="Grupo 5"/>
          <p:cNvGrpSpPr/>
          <p:nvPr/>
        </p:nvGrpSpPr>
        <p:grpSpPr>
          <a:xfrm>
            <a:off x="5864303" y="1433278"/>
            <a:ext cx="5414554" cy="5180925"/>
            <a:chOff x="574766" y="1584960"/>
            <a:chExt cx="5414554" cy="5180925"/>
          </a:xfrm>
        </p:grpSpPr>
        <p:pic>
          <p:nvPicPr>
            <p:cNvPr id="3074" name="Picture 2" descr="Prueba Chi-Cuadrado"/>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6170" t="45206" r="48726" b="36736"/>
            <a:stretch/>
          </p:blipFill>
          <p:spPr bwMode="auto">
            <a:xfrm>
              <a:off x="1700350" y="3839812"/>
              <a:ext cx="2622934" cy="787606"/>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905690" y="1584960"/>
              <a:ext cx="4990014"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smtClean="0">
                  <a:ln>
                    <a:noFill/>
                  </a:ln>
                  <a:solidFill>
                    <a:prstClr val="black"/>
                  </a:solidFill>
                  <a:effectLst/>
                  <a:uLnTx/>
                  <a:uFillTx/>
                  <a:latin typeface="Calibri" panose="020F0502020204030204"/>
                  <a:ea typeface="+mn-ea"/>
                  <a:cs typeface="+mn-cs"/>
                </a:rPr>
                <a:t>Kruskal</a:t>
              </a:r>
              <a:r>
                <a:rPr kumimoji="0" lang="es-E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-Wallis: </a:t>
              </a:r>
              <a:r>
                <a:rPr kumimoji="0" lang="es-ES" sz="1800" b="1" i="0" u="none" strike="noStrike" kern="1200" cap="none" spc="0" normalizeH="0" baseline="0" noProof="0" dirty="0" err="1" smtClean="0">
                  <a:ln>
                    <a:noFill/>
                  </a:ln>
                  <a:solidFill>
                    <a:prstClr val="black"/>
                  </a:solidFill>
                  <a:effectLst/>
                  <a:uLnTx/>
                  <a:uFillTx/>
                  <a:latin typeface="Calibri" panose="020F0502020204030204"/>
                  <a:ea typeface="+mn-ea"/>
                  <a:cs typeface="+mn-cs"/>
                </a:rPr>
                <a:t>Frequencies</a:t>
              </a:r>
              <a:endParaRPr kumimoji="0" lang="es-ES" sz="18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H0: There is no association between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bird</a:t>
              </a:r>
              <a:r>
                <a:rPr kumimoji="0" lang="en-US" sz="18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diversity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variables of fire.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H1: There is an association between </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bird diversity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es-E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variables of </a:t>
              </a:r>
              <a:r>
                <a:rPr kumimoji="0" lang="es-E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fire</a:t>
              </a:r>
              <a:r>
                <a:rPr kumimoji="0" lang="es-E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Significance level: 0.05 (at 95% accuracy)</a:t>
              </a: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CuadroTexto 15"/>
            <p:cNvSpPr txBox="1"/>
            <p:nvPr/>
          </p:nvSpPr>
          <p:spPr>
            <a:xfrm>
              <a:off x="894346" y="4734560"/>
              <a:ext cx="4656908"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err="1" smtClean="0">
                  <a:ln>
                    <a:noFill/>
                  </a:ln>
                  <a:solidFill>
                    <a:prstClr val="black"/>
                  </a:solidFill>
                  <a:effectLst/>
                  <a:uLnTx/>
                  <a:uFillTx/>
                  <a:latin typeface="Calibri" panose="020F0502020204030204"/>
                  <a:ea typeface="+mn-ea"/>
                  <a:cs typeface="+mn-cs"/>
                </a:rPr>
                <a:t>Bonferroni</a:t>
              </a:r>
              <a:r>
                <a:rPr kumimoji="0" lang="es-ES" sz="1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s-ES" sz="1800" b="1" i="0" u="none" strike="noStrike" kern="1200" cap="none" spc="0" normalizeH="0" baseline="0" noProof="0" dirty="0" err="1" smtClean="0">
                  <a:ln>
                    <a:noFill/>
                  </a:ln>
                  <a:solidFill>
                    <a:prstClr val="black"/>
                  </a:solidFill>
                  <a:effectLst/>
                  <a:uLnTx/>
                  <a:uFillTx/>
                  <a:latin typeface="Calibri" panose="020F0502020204030204"/>
                  <a:ea typeface="+mn-ea"/>
                  <a:cs typeface="+mn-cs"/>
                </a:rPr>
                <a:t>Pairs</a:t>
              </a:r>
              <a:endParaRPr kumimoji="0" lang="es-ES" sz="1800" b="1"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Bonferroni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test allows comparing the means of the t levels of a factor after rejecting the null hypothesis (Ho</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Significance level: 0.05 (at 95% accuracy)</a:t>
              </a: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1" name="Grupo 30"/>
            <p:cNvGrpSpPr/>
            <p:nvPr/>
          </p:nvGrpSpPr>
          <p:grpSpPr>
            <a:xfrm>
              <a:off x="574766" y="1584960"/>
              <a:ext cx="5414554" cy="4998720"/>
              <a:chOff x="574766" y="1584960"/>
              <a:chExt cx="5414554" cy="4998720"/>
            </a:xfrm>
          </p:grpSpPr>
          <p:cxnSp>
            <p:nvCxnSpPr>
              <p:cNvPr id="5" name="Conector recto 4"/>
              <p:cNvCxnSpPr/>
              <p:nvPr/>
            </p:nvCxnSpPr>
            <p:spPr>
              <a:xfrm>
                <a:off x="574766" y="1584960"/>
                <a:ext cx="538842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8" name="Conector recto 7"/>
              <p:cNvCxnSpPr/>
              <p:nvPr/>
            </p:nvCxnSpPr>
            <p:spPr>
              <a:xfrm>
                <a:off x="5963194" y="1584960"/>
                <a:ext cx="26126" cy="2560320"/>
              </a:xfrm>
              <a:prstGeom prst="line">
                <a:avLst/>
              </a:prstGeom>
            </p:spPr>
            <p:style>
              <a:lnRef idx="2">
                <a:schemeClr val="accent3"/>
              </a:lnRef>
              <a:fillRef idx="0">
                <a:schemeClr val="accent3"/>
              </a:fillRef>
              <a:effectRef idx="1">
                <a:schemeClr val="accent3"/>
              </a:effectRef>
              <a:fontRef idx="minor">
                <a:schemeClr val="tx1"/>
              </a:fontRef>
            </p:style>
          </p:cxnSp>
          <p:cxnSp>
            <p:nvCxnSpPr>
              <p:cNvPr id="23" name="Conector recto 22"/>
              <p:cNvCxnSpPr/>
              <p:nvPr/>
            </p:nvCxnSpPr>
            <p:spPr>
              <a:xfrm>
                <a:off x="5989320" y="4145280"/>
                <a:ext cx="0" cy="2438400"/>
              </a:xfrm>
              <a:prstGeom prst="line">
                <a:avLst/>
              </a:prstGeom>
            </p:spPr>
            <p:style>
              <a:lnRef idx="2">
                <a:schemeClr val="accent3"/>
              </a:lnRef>
              <a:fillRef idx="0">
                <a:schemeClr val="accent3"/>
              </a:fillRef>
              <a:effectRef idx="1">
                <a:schemeClr val="accent3"/>
              </a:effectRef>
              <a:fontRef idx="minor">
                <a:schemeClr val="tx1"/>
              </a:fontRef>
            </p:style>
          </p:cxnSp>
          <p:cxnSp>
            <p:nvCxnSpPr>
              <p:cNvPr id="26" name="Conector recto 25"/>
              <p:cNvCxnSpPr/>
              <p:nvPr/>
            </p:nvCxnSpPr>
            <p:spPr>
              <a:xfrm flipH="1">
                <a:off x="574766" y="6574971"/>
                <a:ext cx="5408023" cy="8709"/>
              </a:xfrm>
              <a:prstGeom prst="line">
                <a:avLst/>
              </a:prstGeom>
            </p:spPr>
            <p:style>
              <a:lnRef idx="2">
                <a:schemeClr val="accent3"/>
              </a:lnRef>
              <a:fillRef idx="0">
                <a:schemeClr val="accent3"/>
              </a:fillRef>
              <a:effectRef idx="1">
                <a:schemeClr val="accent3"/>
              </a:effectRef>
              <a:fontRef idx="minor">
                <a:schemeClr val="tx1"/>
              </a:fontRef>
            </p:style>
          </p:cxnSp>
          <p:cxnSp>
            <p:nvCxnSpPr>
              <p:cNvPr id="29" name="Conector recto 28"/>
              <p:cNvCxnSpPr/>
              <p:nvPr/>
            </p:nvCxnSpPr>
            <p:spPr>
              <a:xfrm>
                <a:off x="574766" y="1584960"/>
                <a:ext cx="0" cy="4998720"/>
              </a:xfrm>
              <a:prstGeom prst="line">
                <a:avLst/>
              </a:prstGeom>
            </p:spPr>
            <p:style>
              <a:lnRef idx="2">
                <a:schemeClr val="accent3"/>
              </a:lnRef>
              <a:fillRef idx="0">
                <a:schemeClr val="accent3"/>
              </a:fillRef>
              <a:effectRef idx="1">
                <a:schemeClr val="accent3"/>
              </a:effectRef>
              <a:fontRef idx="minor">
                <a:schemeClr val="tx1"/>
              </a:fontRef>
            </p:style>
          </p:cxnSp>
        </p:grpSp>
      </p:grpSp>
      <p:sp>
        <p:nvSpPr>
          <p:cNvPr id="46" name="CuadroTexto 45"/>
          <p:cNvSpPr txBox="1"/>
          <p:nvPr/>
        </p:nvSpPr>
        <p:spPr>
          <a:xfrm>
            <a:off x="11278857" y="6488668"/>
            <a:ext cx="913143" cy="369332"/>
          </a:xfrm>
          <a:prstGeom prst="rect">
            <a:avLst/>
          </a:prstGeom>
          <a:noFill/>
        </p:spPr>
        <p:txBody>
          <a:bodyPr wrap="square" rtlCol="0">
            <a:spAutoFit/>
          </a:bodyPr>
          <a:lstStyle>
            <a:defPPr>
              <a:defRPr lang="en-US"/>
            </a:defPPr>
            <a:lvl1pPr>
              <a:defRPr>
                <a:solidFill>
                  <a:schemeClr val="bg1">
                    <a:lumMod val="50000"/>
                  </a:schemeClr>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noProof="0" dirty="0" smtClean="0">
                <a:solidFill>
                  <a:prstClr val="white">
                    <a:lumMod val="50000"/>
                  </a:prstClr>
                </a:solidFill>
              </a:rPr>
              <a:t>7/11</a:t>
            </a:r>
            <a:endParaRPr kumimoji="0" lang="es-ES" sz="18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endParaRPr>
          </a:p>
        </p:txBody>
      </p:sp>
      <p:sp>
        <p:nvSpPr>
          <p:cNvPr id="27" name="Rectángulo 26"/>
          <p:cNvSpPr/>
          <p:nvPr/>
        </p:nvSpPr>
        <p:spPr>
          <a:xfrm>
            <a:off x="0" y="6356792"/>
            <a:ext cx="8648184" cy="461665"/>
          </a:xfrm>
          <a:prstGeom prst="rect">
            <a:avLst/>
          </a:prstGeom>
        </p:spPr>
        <p:txBody>
          <a:bodyPr wrap="square">
            <a:spAutoFit/>
          </a:bodyPr>
          <a:lstStyle/>
          <a:p>
            <a:r>
              <a:rPr lang="es-ES" sz="1200" i="1" dirty="0" smtClean="0">
                <a:solidFill>
                  <a:schemeClr val="bg1">
                    <a:lumMod val="50000"/>
                  </a:schemeClr>
                </a:solidFill>
              </a:rPr>
              <a:t>	</a:t>
            </a:r>
          </a:p>
          <a:p>
            <a:r>
              <a:rPr lang="es-ES" sz="1200" i="1" dirty="0" smtClean="0">
                <a:solidFill>
                  <a:schemeClr val="bg1">
                    <a:lumMod val="50000"/>
                  </a:schemeClr>
                </a:solidFill>
              </a:rPr>
              <a:t>V Simposio de Doctorandos de la UAH en Investigación con Tecnologías de la Información Geográfica (SITIG-UAH)</a:t>
            </a:r>
          </a:p>
        </p:txBody>
      </p:sp>
      <p:pic>
        <p:nvPicPr>
          <p:cNvPr id="33" name="Imagen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81561" y="140396"/>
            <a:ext cx="800100" cy="254720"/>
          </a:xfrm>
          <a:prstGeom prst="rect">
            <a:avLst/>
          </a:prstGeom>
        </p:spPr>
      </p:pic>
      <p:pic>
        <p:nvPicPr>
          <p:cNvPr id="34" name="Picture 4" descr="GRUPO DE INVESTIGACIÓN EN TELEDETECCIÓN AMBIENT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60226" y="112716"/>
            <a:ext cx="640004" cy="366936"/>
          </a:xfrm>
          <a:prstGeom prst="rect">
            <a:avLst/>
          </a:prstGeom>
          <a:noFill/>
          <a:extLst>
            <a:ext uri="{909E8E84-426E-40DD-AFC4-6F175D3DCCD1}">
              <a14:hiddenFill xmlns:a14="http://schemas.microsoft.com/office/drawing/2010/main">
                <a:solidFill>
                  <a:srgbClr val="FFFFFF"/>
                </a:solidFill>
              </a14:hiddenFill>
            </a:ext>
          </a:extLst>
        </p:spPr>
      </p:pic>
      <p:pic>
        <p:nvPicPr>
          <p:cNvPr id="35" name="Imagen 34"/>
          <p:cNvPicPr>
            <a:picLocks noChangeAspect="1"/>
          </p:cNvPicPr>
          <p:nvPr/>
        </p:nvPicPr>
        <p:blipFill rotWithShape="1">
          <a:blip r:embed="rId5" cstate="print">
            <a:extLst>
              <a:ext uri="{28A0092B-C50C-407E-A947-70E740481C1C}">
                <a14:useLocalDpi xmlns:a14="http://schemas.microsoft.com/office/drawing/2010/main" val="0"/>
              </a:ext>
            </a:extLst>
          </a:blip>
          <a:srcRect t="23687" b="20179"/>
          <a:stretch/>
        </p:blipFill>
        <p:spPr>
          <a:xfrm>
            <a:off x="9746307" y="23086"/>
            <a:ext cx="813919" cy="456566"/>
          </a:xfrm>
          <a:prstGeom prst="rect">
            <a:avLst/>
          </a:prstGeom>
        </p:spPr>
      </p:pic>
      <p:sp>
        <p:nvSpPr>
          <p:cNvPr id="36" name="CuadroTexto 35"/>
          <p:cNvSpPr txBox="1"/>
          <p:nvPr/>
        </p:nvSpPr>
        <p:spPr>
          <a:xfrm>
            <a:off x="240145" y="0"/>
            <a:ext cx="1460205" cy="27699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s-ES"/>
            </a:defPPr>
            <a:lvl1pPr algn="ctr">
              <a:defRPr sz="1200">
                <a:solidFill>
                  <a:schemeClr val="bg1">
                    <a:lumMod val="65000"/>
                  </a:schemeClr>
                </a:solidFill>
                <a:latin typeface="Arial Nova Light" panose="020B03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a:t>INTRODUCCIÓN</a:t>
            </a:r>
          </a:p>
        </p:txBody>
      </p:sp>
      <p:sp>
        <p:nvSpPr>
          <p:cNvPr id="37" name="CuadroTexto 36"/>
          <p:cNvSpPr txBox="1"/>
          <p:nvPr/>
        </p:nvSpPr>
        <p:spPr>
          <a:xfrm>
            <a:off x="1711947" y="0"/>
            <a:ext cx="1016217" cy="279915"/>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S" sz="1200" dirty="0" smtClean="0">
                <a:solidFill>
                  <a:schemeClr val="bg1">
                    <a:lumMod val="65000"/>
                  </a:schemeClr>
                </a:solidFill>
                <a:latin typeface="Arial Nova Light" panose="020B0304020202020204" pitchFamily="34" charset="0"/>
              </a:rPr>
              <a:t>OBJETIVOS</a:t>
            </a:r>
            <a:endParaRPr lang="es-ES" sz="1200" dirty="0">
              <a:solidFill>
                <a:schemeClr val="bg1">
                  <a:lumMod val="65000"/>
                </a:schemeClr>
              </a:solidFill>
              <a:latin typeface="Arial Nova Light" panose="020B0304020202020204" pitchFamily="34" charset="0"/>
            </a:endParaRPr>
          </a:p>
        </p:txBody>
      </p:sp>
      <p:sp>
        <p:nvSpPr>
          <p:cNvPr id="47" name="CuadroTexto 46"/>
          <p:cNvSpPr txBox="1"/>
          <p:nvPr/>
        </p:nvSpPr>
        <p:spPr>
          <a:xfrm>
            <a:off x="2728164" y="-3750"/>
            <a:ext cx="1401801" cy="280750"/>
          </a:xfrm>
          <a:prstGeom prst="rect">
            <a:avLst/>
          </a:prstGeom>
          <a:solidFill>
            <a:schemeClr val="bg1">
              <a:lumMod val="85000"/>
            </a:schemeClr>
          </a:solidFill>
          <a:ln>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defPPr>
              <a:defRPr lang="es-ES"/>
            </a:defPPr>
            <a:lvl1pPr>
              <a:defRPr sz="1200">
                <a:solidFill>
                  <a:schemeClr val="lt1"/>
                </a:solidFill>
                <a:latin typeface="Arial Nova Light" panose="020B03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dirty="0"/>
              <a:t>METODOLOGÍA</a:t>
            </a:r>
          </a:p>
        </p:txBody>
      </p:sp>
      <p:sp>
        <p:nvSpPr>
          <p:cNvPr id="48" name="CuadroTexto 47"/>
          <p:cNvSpPr txBox="1"/>
          <p:nvPr/>
        </p:nvSpPr>
        <p:spPr>
          <a:xfrm>
            <a:off x="4129964" y="-3751"/>
            <a:ext cx="2308935" cy="27699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1200">
                <a:solidFill>
                  <a:schemeClr val="bg1">
                    <a:lumMod val="65000"/>
                  </a:schemeClr>
                </a:solidFill>
              </a:defRPr>
            </a:lvl1pPr>
          </a:lstStyle>
          <a:p>
            <a:pPr algn="ctr"/>
            <a:r>
              <a:rPr lang="es-ES" dirty="0" smtClean="0">
                <a:latin typeface="Arial Nova Light" panose="020B0304020202020204" pitchFamily="34" charset="0"/>
              </a:rPr>
              <a:t>RESULTADOS Y DISCUSIÓN</a:t>
            </a:r>
            <a:endParaRPr lang="es-ES" dirty="0">
              <a:latin typeface="Arial Nova Light" panose="020B0304020202020204" pitchFamily="34" charset="0"/>
            </a:endParaRPr>
          </a:p>
        </p:txBody>
      </p:sp>
      <p:sp>
        <p:nvSpPr>
          <p:cNvPr id="49" name="CuadroTexto 48"/>
          <p:cNvSpPr txBox="1"/>
          <p:nvPr/>
        </p:nvSpPr>
        <p:spPr>
          <a:xfrm>
            <a:off x="6438899" y="-9243"/>
            <a:ext cx="1449869" cy="276999"/>
          </a:xfrm>
          <a:prstGeom prst="rect">
            <a:avLst/>
          </a:prstGeom>
          <a:ln>
            <a:solidFill>
              <a:schemeClr val="bg1">
                <a:lumMod val="8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1200">
                <a:solidFill>
                  <a:schemeClr val="bg1">
                    <a:lumMod val="65000"/>
                  </a:schemeClr>
                </a:solidFill>
              </a:defRPr>
            </a:lvl1pPr>
          </a:lstStyle>
          <a:p>
            <a:pPr algn="ctr"/>
            <a:r>
              <a:rPr lang="es-ES" dirty="0" smtClean="0">
                <a:latin typeface="Arial Nova Light" panose="020B0304020202020204" pitchFamily="34" charset="0"/>
              </a:rPr>
              <a:t>CONCLUSIONES</a:t>
            </a:r>
            <a:endParaRPr lang="es-ES" dirty="0">
              <a:latin typeface="Arial Nova Light" panose="020B0304020202020204" pitchFamily="34" charset="0"/>
            </a:endParaRPr>
          </a:p>
        </p:txBody>
      </p:sp>
      <p:pic>
        <p:nvPicPr>
          <p:cNvPr id="50" name="Imagen 49"/>
          <p:cNvPicPr>
            <a:picLocks noChangeAspect="1"/>
          </p:cNvPicPr>
          <p:nvPr/>
        </p:nvPicPr>
        <p:blipFill rotWithShape="1">
          <a:blip r:embed="rId6"/>
          <a:srcRect l="73443" t="21817" r="11996" b="69490"/>
          <a:stretch/>
        </p:blipFill>
        <p:spPr>
          <a:xfrm>
            <a:off x="8882042" y="128644"/>
            <a:ext cx="823600" cy="276605"/>
          </a:xfrm>
          <a:prstGeom prst="rect">
            <a:avLst/>
          </a:prstGeom>
        </p:spPr>
      </p:pic>
    </p:spTree>
    <p:extLst>
      <p:ext uri="{BB962C8B-B14F-4D97-AF65-F5344CB8AC3E}">
        <p14:creationId xmlns:p14="http://schemas.microsoft.com/office/powerpoint/2010/main" val="3178012016"/>
      </p:ext>
    </p:extLst>
  </p:cSld>
  <p:clrMapOvr>
    <a:masterClrMapping/>
  </p:clrMapOvr>
  <p:transition spd="slow">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2515</TotalTime>
  <Words>1101</Words>
  <Application>Microsoft Office PowerPoint</Application>
  <PresentationFormat>Panorámica</PresentationFormat>
  <Paragraphs>288</Paragraphs>
  <Slides>14</Slides>
  <Notes>1</Notes>
  <HiddenSlides>0</HiddenSlides>
  <MMClips>2</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14</vt:i4>
      </vt:variant>
    </vt:vector>
  </HeadingPairs>
  <TitlesOfParts>
    <vt:vector size="24" baseType="lpstr">
      <vt:lpstr>Arial</vt:lpstr>
      <vt:lpstr>Arial Nova Light</vt:lpstr>
      <vt:lpstr>Calibri</vt:lpstr>
      <vt:lpstr>Calibri Light</vt:lpstr>
      <vt:lpstr>Candara</vt:lpstr>
      <vt:lpstr>Courier New</vt:lpstr>
      <vt:lpstr>Times New Roman</vt:lpstr>
      <vt:lpstr>Verdana</vt:lpstr>
      <vt:lpstr>Wingdings</vt:lpstr>
      <vt:lpstr>Office Theme</vt:lpstr>
      <vt:lpstr>Presentación de PowerPoint</vt:lpstr>
      <vt:lpstr>Introducción</vt:lpstr>
      <vt:lpstr>Introducción</vt:lpstr>
      <vt:lpstr>Objetivos</vt:lpstr>
      <vt:lpstr>Metodología: Selección de especies</vt:lpstr>
      <vt:lpstr>Metodología: Selección de variables para      modelado de diversidad de aves</vt:lpstr>
      <vt:lpstr>Metodología: Maxent</vt:lpstr>
      <vt:lpstr>Metodología: Selección de variables para      los regímenes de fuego</vt:lpstr>
      <vt:lpstr>Metodología: Análisis estadístico inferencial</vt:lpstr>
      <vt:lpstr>Resultados y discusión:         Distribución de la diversidad de aves silvestres  (BSD)</vt:lpstr>
      <vt:lpstr>Resultados y discusión: PCA variables de Maxent </vt:lpstr>
      <vt:lpstr>Resultados y discusión:         Análisis estadístico entre el fuego y la diversidad de aves</vt:lpstr>
      <vt:lpstr>Conclusiones</vt:lpstr>
      <vt:lpstr>¡Muchas 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IMPACTS OF WILDFIRE REGIMES ON FOREST BIRD SPECIES DIVERSITY</dc:title>
  <dc:creator>Fátima</dc:creator>
  <cp:lastModifiedBy>Fátima</cp:lastModifiedBy>
  <cp:revision>56</cp:revision>
  <dcterms:created xsi:type="dcterms:W3CDTF">2023-11-07T11:45:02Z</dcterms:created>
  <dcterms:modified xsi:type="dcterms:W3CDTF">2023-11-13T08:05:16Z</dcterms:modified>
</cp:coreProperties>
</file>