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4" r:id="rId5"/>
    <p:sldId id="259" r:id="rId6"/>
    <p:sldId id="260" r:id="rId7"/>
    <p:sldId id="261" r:id="rId8"/>
    <p:sldId id="266" r:id="rId9"/>
    <p:sldId id="265" r:id="rId10"/>
    <p:sldId id="267" r:id="rId11"/>
    <p:sldId id="262" r:id="rId12"/>
    <p:sldId id="263"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0160" autoAdjust="0"/>
  </p:normalViewPr>
  <p:slideViewPr>
    <p:cSldViewPr snapToGrid="0" showGuides="1">
      <p:cViewPr varScale="1">
        <p:scale>
          <a:sx n="73" d="100"/>
          <a:sy n="73" d="100"/>
        </p:scale>
        <p:origin x="103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730CC-04D1-43CB-8899-2753A76D3F71}" type="datetimeFigureOut">
              <a:rPr lang="es-ES" smtClean="0"/>
              <a:t>03/11/2023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A5E8F-4DED-4879-A739-CAAF4F072A57}" type="slidenum">
              <a:rPr lang="es-ES" smtClean="0"/>
              <a:t>‹Nº›</a:t>
            </a:fld>
            <a:endParaRPr lang="es-ES"/>
          </a:p>
        </p:txBody>
      </p:sp>
    </p:spTree>
    <p:extLst>
      <p:ext uri="{BB962C8B-B14F-4D97-AF65-F5344CB8AC3E}">
        <p14:creationId xmlns:p14="http://schemas.microsoft.com/office/powerpoint/2010/main" val="237248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Los cambios más importantes que se producen en esta región ocurren durante los meses del verano austral, cuando la superficie terrestre se ve más afectada por los ciclos de congelación y descongelación, provocando desplazamientos del terreno debidos a la subsidencia y elevación del suelo, así como a la erosión y acumulación de material sedimentario (López-Martínez et al., 2012).</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EBA5E8F-4DED-4879-A739-CAAF4F072A57}" type="slidenum">
              <a:rPr lang="es-ES" smtClean="0"/>
              <a:t>3</a:t>
            </a:fld>
            <a:endParaRPr lang="es-ES"/>
          </a:p>
        </p:txBody>
      </p:sp>
    </p:spTree>
    <p:extLst>
      <p:ext uri="{BB962C8B-B14F-4D97-AF65-F5344CB8AC3E}">
        <p14:creationId xmlns:p14="http://schemas.microsoft.com/office/powerpoint/2010/main" val="81375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El objetivo general de este trabajo es determinar los desplazamientos de la superficie del terreno en la península de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Byers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en la isla de Livingston, ubicada en las Islas Shetland del Sur, utilizando imágenes de satélite de apertura sintética o también conocido por sus siglas en inglés SAR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Synthethic</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Aperture</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Radar</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El empleo de esta técnica ha permitido medir y cuantificar los posibles procesos de subsidencia o elevaciones que se han producido en la mencionada península de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Byers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 través de la realización de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con técnicas de interferometría diferencial o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DInSAR</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Diferential</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Interferomtry</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Synthethic</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Aperture</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Radar</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EBA5E8F-4DED-4879-A739-CAAF4F072A57}" type="slidenum">
              <a:rPr lang="es-ES" smtClean="0"/>
              <a:t>5</a:t>
            </a:fld>
            <a:endParaRPr lang="es-ES"/>
          </a:p>
        </p:txBody>
      </p:sp>
    </p:spTree>
    <p:extLst>
      <p:ext uri="{BB962C8B-B14F-4D97-AF65-F5344CB8AC3E}">
        <p14:creationId xmlns:p14="http://schemas.microsoft.com/office/powerpoint/2010/main" val="400936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La metodología aplicada en este estudio se basa principalmente en la integración de técnicas de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DInSAR</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para cumplir con el objetivo propuesto, además del uso de herramientas de Sistemas de Información Geográfica (SIG) para la presentación de los resultados obtenidos; es decir mapas.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Se han empleado imágenes radar procedentes de la misión Sentinel-1, concretamente, de la constelación de satélites Sentinel-1A y Sentinel-1B, de la ESA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European</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Space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Agency), desarrollado por la iniciativa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Copernicus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con banda C (5,405 GHz).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El software utilizado ha sido SNAP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Sentinels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Application</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Platform</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versión 9.0, y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SNAPhu</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plugin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version</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2.0) de códigos abiertos perteneciente a la ESA para elaborar los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y determinar los desplazamientos, a lo largo de la línea de visión LOS (Line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Sight</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ya que sólo se empleó una órbita, durante los periodos de tiempo estudiados.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El modo de adquisición para la realización de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ha sido de barrido ancho o IW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Interferometric</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Wide), cuya resolución espacial es de 5 x 20 metros (ESA,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s.f</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procedentes del nivel 1 y Single Look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Complex</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(SLC). La polarización seleccionada y empleada para el desarrollo de los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ha sido HH y la órbita descendente.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En total, se adquirió un conjunto de 25 imágenes, con un intervalo de repetición de 12 días, para dos periodos de tiempo, en concreto:</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Times New Roman" panose="02020603050405020304" pitchFamily="18" charset="0"/>
              <a:buChar char="-"/>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12 imágenes para el verano austral del 2020-2021: del 09/12/2020 al 20/04/2021.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imes New Roman" panose="02020603050405020304" pitchFamily="18" charset="0"/>
              <a:buChar char="-"/>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Y 13 imágenes para el verano austral del 2021-2022: del 04/12/2021 al 127/04/2022.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Por tanto, para cada verano o periodo de estudio se realizaron 11 y 12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respectivamente.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EBA5E8F-4DED-4879-A739-CAAF4F072A57}" type="slidenum">
              <a:rPr lang="es-ES" smtClean="0"/>
              <a:t>6</a:t>
            </a:fld>
            <a:endParaRPr lang="es-ES"/>
          </a:p>
        </p:txBody>
      </p:sp>
    </p:spTree>
    <p:extLst>
      <p:ext uri="{BB962C8B-B14F-4D97-AF65-F5344CB8AC3E}">
        <p14:creationId xmlns:p14="http://schemas.microsoft.com/office/powerpoint/2010/main" val="127667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spcAft>
                <a:spcPts val="800"/>
              </a:spcAft>
            </a:pP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Los valores medios de desplazamiento con respecto a la línea de visión o LOS son mínimos, en concreto de 1 a 2 cm, durante los periodos de tiempo indicados y muy probablemente están influidos por las variaciones estacionales cuando la cubierta de nieve está presente, así como por la fluctuación del contenido de humedad del suelo. </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Sin embargo, cuando la capa de nieve es mínima, se observan desplazamientos con respecto a la LOS de hasta 7 cm, alrededor del frente del glaciar y en determinadas zonas de las plataformas y laderas superiores, especialmente donde el permafrost y los rasgos </a:t>
            </a:r>
            <a:r>
              <a:rPr lang="es-ES" sz="1200" kern="100" dirty="0" err="1">
                <a:effectLst/>
                <a:latin typeface="Times New Roman" panose="02020603050405020304" pitchFamily="18" charset="0"/>
                <a:ea typeface="Calibri" panose="020F0502020204030204" pitchFamily="34" charset="0"/>
                <a:cs typeface="Times New Roman" panose="02020603050405020304" pitchFamily="18" charset="0"/>
              </a:rPr>
              <a:t>periglaciares</a:t>
            </a: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 están más presentes. </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EBA5E8F-4DED-4879-A739-CAAF4F072A57}" type="slidenum">
              <a:rPr lang="es-ES" smtClean="0"/>
              <a:t>7</a:t>
            </a:fld>
            <a:endParaRPr lang="es-ES"/>
          </a:p>
        </p:txBody>
      </p:sp>
    </p:spTree>
    <p:extLst>
      <p:ext uri="{BB962C8B-B14F-4D97-AF65-F5344CB8AC3E}">
        <p14:creationId xmlns:p14="http://schemas.microsoft.com/office/powerpoint/2010/main" val="180069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spcAft>
                <a:spcPts val="800"/>
              </a:spcAft>
            </a:pP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Estos resultados proporcionan una primera aproximación de la subsidencia y el levantamiento que se producen en la zona libre de hielo y sirven para vigilar estas zonas cuando en los próximos años se disponga de nuevos datos adquiridos.</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Constituyendo estos datos únicamente resultados preliminares, actualmente se está trabajando en la consecución de los siguientes aspectos; i) La realización de </a:t>
            </a:r>
            <a:r>
              <a:rPr lang="es-ES" sz="12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 a partir de órbita ascendente, para poder comparar los resultados obtenidos con la descendente; </a:t>
            </a:r>
            <a:r>
              <a:rPr lang="es-ES" sz="1200" kern="100" dirty="0" err="1">
                <a:effectLst/>
                <a:latin typeface="Times New Roman" panose="02020603050405020304" pitchFamily="18" charset="0"/>
                <a:ea typeface="Calibri" panose="020F0502020204030204" pitchFamily="34" charset="0"/>
                <a:cs typeface="Times New Roman" panose="02020603050405020304" pitchFamily="18" charset="0"/>
              </a:rPr>
              <a:t>ii</a:t>
            </a: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 Empleo de diferentes softwares (</a:t>
            </a:r>
            <a:r>
              <a:rPr lang="es-ES" sz="1200" kern="1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  GMTSAR) y cotejar los resultados con los ya obtenidos; </a:t>
            </a:r>
            <a:r>
              <a:rPr lang="es-ES" sz="1200" kern="100" dirty="0" err="1">
                <a:effectLst/>
                <a:latin typeface="Times New Roman" panose="02020603050405020304" pitchFamily="18" charset="0"/>
                <a:ea typeface="Calibri" panose="020F0502020204030204" pitchFamily="34" charset="0"/>
                <a:cs typeface="Times New Roman" panose="02020603050405020304" pitchFamily="18" charset="0"/>
              </a:rPr>
              <a:t>iii</a:t>
            </a: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 Utilización de imágenes procedentes de diferentes satélites como es el satélite PAZ (INTA, España) y TSX (DLR, Alemania) con banda X y realización de </a:t>
            </a:r>
            <a:r>
              <a:rPr lang="es-ES" sz="12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200" kern="100" dirty="0">
                <a:effectLst/>
                <a:latin typeface="Times New Roman" panose="02020603050405020304" pitchFamily="18" charset="0"/>
                <a:ea typeface="Calibri" panose="020F0502020204030204" pitchFamily="34" charset="0"/>
                <a:cs typeface="Times New Roman" panose="02020603050405020304" pitchFamily="18" charset="0"/>
              </a:rPr>
              <a:t> usando una resolución temporal de 5 días entre las adquisiciones de las imágenes SAR para aumentar la precisión de los resultados. </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EBA5E8F-4DED-4879-A739-CAAF4F072A57}" type="slidenum">
              <a:rPr lang="es-ES" smtClean="0"/>
              <a:t>11</a:t>
            </a:fld>
            <a:endParaRPr lang="es-ES"/>
          </a:p>
        </p:txBody>
      </p:sp>
    </p:spTree>
    <p:extLst>
      <p:ext uri="{BB962C8B-B14F-4D97-AF65-F5344CB8AC3E}">
        <p14:creationId xmlns:p14="http://schemas.microsoft.com/office/powerpoint/2010/main" val="364264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504B2-D961-F1EB-3D2F-8ED4AD6487E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C09E99-8143-1DC5-5ADB-9F27FF37C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C15D7E3-429D-6339-BDD8-AFA3DFF920AF}"/>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5" name="Marcador de pie de página 4">
            <a:extLst>
              <a:ext uri="{FF2B5EF4-FFF2-40B4-BE49-F238E27FC236}">
                <a16:creationId xmlns:a16="http://schemas.microsoft.com/office/drawing/2014/main" id="{09F1B781-F55E-5259-733F-2560867061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EFAEE1-9034-E47F-579A-57808DA6430A}"/>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122367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59552-5CFA-B253-7BE2-74AB22AFC85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EA60D9-0898-07FE-27D9-89AB6AA9FC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9BF885-6A5E-6993-0B32-BEDA49A15E63}"/>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5" name="Marcador de pie de página 4">
            <a:extLst>
              <a:ext uri="{FF2B5EF4-FFF2-40B4-BE49-F238E27FC236}">
                <a16:creationId xmlns:a16="http://schemas.microsoft.com/office/drawing/2014/main" id="{DED3673E-B435-CD75-D2C3-ED80390C7D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2CC0CA-F713-0195-19AB-EAFF2CD0E003}"/>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169589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E23E3E-0EEC-7875-739B-27C4D069FC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F6E050E-4A26-C142-EC45-04E93B0F690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9A0C8B-D1D8-9AC3-F6F7-3E7E3020FA69}"/>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5" name="Marcador de pie de página 4">
            <a:extLst>
              <a:ext uri="{FF2B5EF4-FFF2-40B4-BE49-F238E27FC236}">
                <a16:creationId xmlns:a16="http://schemas.microsoft.com/office/drawing/2014/main" id="{891A011E-CACF-EC8C-CE00-8228C21523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D424A2-535D-4E14-F3F7-0040DE828D4C}"/>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93460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4C6C6-BB9C-E68B-8873-9666EA81B20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DD27637-A5D1-79C3-48FC-1599685D378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C8D346-2A5D-F793-9161-73B8DF615627}"/>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5" name="Marcador de pie de página 4">
            <a:extLst>
              <a:ext uri="{FF2B5EF4-FFF2-40B4-BE49-F238E27FC236}">
                <a16:creationId xmlns:a16="http://schemas.microsoft.com/office/drawing/2014/main" id="{F66B54B9-F058-D313-63B0-CFBEF72984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597FC2-8662-F51B-D96F-813CD7283EE0}"/>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374304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D4E2C-2093-8D0C-C58A-841876D6EC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1046DF-0C60-D118-BBCA-25B67A145D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D3B6196-B9DB-B45F-B62B-1FFF0940275F}"/>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5" name="Marcador de pie de página 4">
            <a:extLst>
              <a:ext uri="{FF2B5EF4-FFF2-40B4-BE49-F238E27FC236}">
                <a16:creationId xmlns:a16="http://schemas.microsoft.com/office/drawing/2014/main" id="{D97EF99A-6BD1-E430-4362-3F9E6A467C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76316C-8315-06C5-1446-9923348EDAFD}"/>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171646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8BDD3-C2DE-2F87-1084-4ED0B95D6C4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C4E55AF-1D4E-24EB-DB8E-07E8BB39B4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715275E-6E23-63B9-BF1D-6AB4340DBE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2DFF865-9478-49BF-1EFE-869C2E2B955B}"/>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6" name="Marcador de pie de página 5">
            <a:extLst>
              <a:ext uri="{FF2B5EF4-FFF2-40B4-BE49-F238E27FC236}">
                <a16:creationId xmlns:a16="http://schemas.microsoft.com/office/drawing/2014/main" id="{0937D051-729B-902A-9F41-2FDA757EEF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B20FBD-41FF-DE9D-1034-55732CE822BB}"/>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259801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BDB50-37D4-7196-062E-A956C6541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E25BB3-AC13-A8AA-E184-B832ADEBB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7457498-7898-4732-EEC6-4074212A8AF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619FD3F-DF6D-0A40-C6CB-BE6BE4FFB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30D014-5E39-3A75-0EBF-D55567BAC0E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1DDDE40-7B72-2C9A-C572-29C04C978BEB}"/>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8" name="Marcador de pie de página 7">
            <a:extLst>
              <a:ext uri="{FF2B5EF4-FFF2-40B4-BE49-F238E27FC236}">
                <a16:creationId xmlns:a16="http://schemas.microsoft.com/office/drawing/2014/main" id="{F504E8F5-A710-B1AD-4DFF-D8B6714EF6D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A542998-A442-C061-B1FC-DB8B79291E40}"/>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314737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8E1C2-D962-C1C9-3277-E9EA0EE4A7B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D8A3A3E-AC68-240F-2D89-E52BC7A57A03}"/>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4" name="Marcador de pie de página 3">
            <a:extLst>
              <a:ext uri="{FF2B5EF4-FFF2-40B4-BE49-F238E27FC236}">
                <a16:creationId xmlns:a16="http://schemas.microsoft.com/office/drawing/2014/main" id="{B38B717A-7C2D-51DA-064D-41A291C55B2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AD9B2BE-8FCB-F8CE-59F9-24D4AE4131EE}"/>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160621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EAD8C8-744B-0415-69F0-D56A989D4A4D}"/>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3" name="Marcador de pie de página 2">
            <a:extLst>
              <a:ext uri="{FF2B5EF4-FFF2-40B4-BE49-F238E27FC236}">
                <a16:creationId xmlns:a16="http://schemas.microsoft.com/office/drawing/2014/main" id="{D603EC23-D275-1021-6048-76828A12D19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112B44A-B869-09F5-AC15-70630843D0E5}"/>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177916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BED89-DC3B-BD43-6816-C25201B391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5DE7CD5-9973-AD56-802E-ACF1F1E86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58260A5-853D-1ACE-3253-BCAEDFD90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91EB5D-D272-17AB-3CA5-5DD1245A7279}"/>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6" name="Marcador de pie de página 5">
            <a:extLst>
              <a:ext uri="{FF2B5EF4-FFF2-40B4-BE49-F238E27FC236}">
                <a16:creationId xmlns:a16="http://schemas.microsoft.com/office/drawing/2014/main" id="{D4ADABE7-05B4-6730-434D-30470552E2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4E908F-0DE9-F6A7-3082-535A7FAE751A}"/>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66953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CA2DF9-C08A-0A7C-5FC0-C3E11C3C5B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8422E0A-7FD6-78F4-16A9-B8FF721DD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95CA647-274E-002B-17AF-64ACE7FD4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734ED2-60CF-1C7A-E727-07A962702F8B}"/>
              </a:ext>
            </a:extLst>
          </p:cNvPr>
          <p:cNvSpPr>
            <a:spLocks noGrp="1"/>
          </p:cNvSpPr>
          <p:nvPr>
            <p:ph type="dt" sz="half" idx="10"/>
          </p:nvPr>
        </p:nvSpPr>
        <p:spPr/>
        <p:txBody>
          <a:bodyPr/>
          <a:lstStyle/>
          <a:p>
            <a:fld id="{9BBE2A53-55CF-4BCB-AD89-27C47B99867C}" type="datetimeFigureOut">
              <a:rPr lang="es-ES" smtClean="0"/>
              <a:t>03/11/2023</a:t>
            </a:fld>
            <a:endParaRPr lang="es-ES"/>
          </a:p>
        </p:txBody>
      </p:sp>
      <p:sp>
        <p:nvSpPr>
          <p:cNvPr id="6" name="Marcador de pie de página 5">
            <a:extLst>
              <a:ext uri="{FF2B5EF4-FFF2-40B4-BE49-F238E27FC236}">
                <a16:creationId xmlns:a16="http://schemas.microsoft.com/office/drawing/2014/main" id="{8080AE5A-BCE3-1D5D-242F-AB7F4794E8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00A1ED4-E650-97BD-49A9-4780197CD92C}"/>
              </a:ext>
            </a:extLst>
          </p:cNvPr>
          <p:cNvSpPr>
            <a:spLocks noGrp="1"/>
          </p:cNvSpPr>
          <p:nvPr>
            <p:ph type="sldNum" sz="quarter" idx="12"/>
          </p:nvPr>
        </p:nvSpPr>
        <p:spPr/>
        <p:txBody>
          <a:bodyPr/>
          <a:lstStyle/>
          <a:p>
            <a:fld id="{41001F00-3AFD-4CED-B6A6-2FBC7C15F8F4}" type="slidenum">
              <a:rPr lang="es-ES" smtClean="0"/>
              <a:t>‹Nº›</a:t>
            </a:fld>
            <a:endParaRPr lang="es-ES"/>
          </a:p>
        </p:txBody>
      </p:sp>
    </p:spTree>
    <p:extLst>
      <p:ext uri="{BB962C8B-B14F-4D97-AF65-F5344CB8AC3E}">
        <p14:creationId xmlns:p14="http://schemas.microsoft.com/office/powerpoint/2010/main" val="24018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CB8D836-A2F3-4969-ED5B-DEBC11747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AF8A53-08C5-88B2-DC42-B2E25A246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D39267-5891-C930-C7DF-FA1AC4F15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E2A53-55CF-4BCB-AD89-27C47B99867C}" type="datetimeFigureOut">
              <a:rPr lang="es-ES" smtClean="0"/>
              <a:t>03/11/2023</a:t>
            </a:fld>
            <a:endParaRPr lang="es-ES"/>
          </a:p>
        </p:txBody>
      </p:sp>
      <p:sp>
        <p:nvSpPr>
          <p:cNvPr id="5" name="Marcador de pie de página 4">
            <a:extLst>
              <a:ext uri="{FF2B5EF4-FFF2-40B4-BE49-F238E27FC236}">
                <a16:creationId xmlns:a16="http://schemas.microsoft.com/office/drawing/2014/main" id="{2ADBDE8E-3A9D-CE54-CAC0-74E059825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606E0D3-F783-3C9D-53D0-1DC6BD20F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01F00-3AFD-4CED-B6A6-2FBC7C15F8F4}" type="slidenum">
              <a:rPr lang="es-ES" smtClean="0"/>
              <a:t>‹Nº›</a:t>
            </a:fld>
            <a:endParaRPr lang="es-ES"/>
          </a:p>
        </p:txBody>
      </p:sp>
    </p:spTree>
    <p:extLst>
      <p:ext uri="{BB962C8B-B14F-4D97-AF65-F5344CB8AC3E}">
        <p14:creationId xmlns:p14="http://schemas.microsoft.com/office/powerpoint/2010/main" val="49840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97C46-E3A1-502F-9AD2-289B84523132}"/>
              </a:ext>
            </a:extLst>
          </p:cNvPr>
          <p:cNvSpPr>
            <a:spLocks noGrp="1"/>
          </p:cNvSpPr>
          <p:nvPr>
            <p:ph type="ctrTitle"/>
          </p:nvPr>
        </p:nvSpPr>
        <p:spPr>
          <a:xfrm>
            <a:off x="1524000" y="1914216"/>
            <a:ext cx="9144000" cy="2531659"/>
          </a:xfrm>
          <a:solidFill>
            <a:schemeClr val="bg1">
              <a:alpha val="80000"/>
            </a:schemeClr>
          </a:solidFill>
        </p:spPr>
        <p:txBody>
          <a:bodyPr/>
          <a:lstStyle/>
          <a:p>
            <a:r>
              <a:rPr lang="es-ES" sz="2400" b="1" kern="100" dirty="0">
                <a:effectLst/>
                <a:latin typeface="Times New Roman" panose="02020603050405020304" pitchFamily="18" charset="0"/>
                <a:ea typeface="Calibri" panose="020F0502020204030204" pitchFamily="34" charset="0"/>
                <a:cs typeface="Times New Roman" panose="02020603050405020304" pitchFamily="18" charset="0"/>
              </a:rPr>
              <a:t>Evaluación de los procesos superficiales de la Península de </a:t>
            </a:r>
            <a:r>
              <a:rPr lang="es-ES" sz="2400" b="1" kern="100" dirty="0" err="1">
                <a:effectLst/>
                <a:latin typeface="Times New Roman" panose="02020603050405020304" pitchFamily="18" charset="0"/>
                <a:ea typeface="Calibri" panose="020F0502020204030204" pitchFamily="34" charset="0"/>
                <a:cs typeface="Times New Roman" panose="02020603050405020304" pitchFamily="18" charset="0"/>
              </a:rPr>
              <a:t>Byers</a:t>
            </a:r>
            <a:r>
              <a:rPr lang="es-ES" sz="2400" b="1" kern="100" dirty="0">
                <a:effectLst/>
                <a:latin typeface="Times New Roman" panose="02020603050405020304" pitchFamily="18" charset="0"/>
                <a:ea typeface="Calibri" panose="020F0502020204030204" pitchFamily="34" charset="0"/>
                <a:cs typeface="Times New Roman" panose="02020603050405020304" pitchFamily="18" charset="0"/>
              </a:rPr>
              <a:t> (Islas Shetland del Sur) empleando técnicas de interferometría diferencial de radar de apertura sintética</a:t>
            </a:r>
            <a:br>
              <a:rPr lang="es-ES" sz="1800" b="1" i="1" kern="1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78E8802C-3E86-0AB0-55D5-E00B387C0BEB}"/>
              </a:ext>
            </a:extLst>
          </p:cNvPr>
          <p:cNvSpPr>
            <a:spLocks noGrp="1"/>
          </p:cNvSpPr>
          <p:nvPr>
            <p:ph type="subTitle" idx="1"/>
          </p:nvPr>
        </p:nvSpPr>
        <p:spPr>
          <a:xfrm>
            <a:off x="1524000" y="4443626"/>
            <a:ext cx="9144000" cy="988816"/>
          </a:xfrm>
          <a:solidFill>
            <a:schemeClr val="bg1">
              <a:alpha val="80000"/>
            </a:schemeClr>
          </a:solidFill>
        </p:spPr>
        <p:txBody>
          <a:bodyPr>
            <a:normAutofit/>
          </a:bodyPr>
          <a:lstStyle/>
          <a:p>
            <a:pPr algn="ctr">
              <a:lnSpc>
                <a:spcPct val="110000"/>
              </a:lnSpc>
              <a:spcAft>
                <a:spcPts val="800"/>
              </a:spcAft>
            </a:pPr>
            <a:r>
              <a:rPr lang="es-ES" sz="1400" kern="100" dirty="0">
                <a:effectLst/>
                <a:latin typeface="Times New Roman" panose="02020603050405020304" pitchFamily="18" charset="0"/>
                <a:ea typeface="Calibri" panose="020F0502020204030204" pitchFamily="34" charset="0"/>
                <a:cs typeface="Times New Roman" panose="02020603050405020304" pitchFamily="18" charset="0"/>
              </a:rPr>
              <a:t>Doctoranda: Claudia Giménez Poblador</a:t>
            </a:r>
          </a:p>
          <a:p>
            <a:pPr algn="ctr">
              <a:lnSpc>
                <a:spcPct val="110000"/>
              </a:lnSpc>
              <a:spcAft>
                <a:spcPts val="800"/>
              </a:spcAft>
            </a:pPr>
            <a:r>
              <a:rPr lang="es-ES" sz="1400" kern="100" dirty="0">
                <a:effectLst/>
                <a:latin typeface="Times New Roman" panose="02020603050405020304" pitchFamily="18" charset="0"/>
                <a:ea typeface="Calibri" panose="020F0502020204030204" pitchFamily="34" charset="0"/>
                <a:cs typeface="Times New Roman" panose="02020603050405020304" pitchFamily="18" charset="0"/>
              </a:rPr>
              <a:t>Directores: Thomas Schmid (CIEMAT) y Juan Pablo Corella (CSIC). Tutor académico: Francisco Javier Escobar Martínez</a:t>
            </a:r>
          </a:p>
        </p:txBody>
      </p:sp>
      <p:sp>
        <p:nvSpPr>
          <p:cNvPr id="4" name="Subtítulo 2">
            <a:extLst>
              <a:ext uri="{FF2B5EF4-FFF2-40B4-BE49-F238E27FC236}">
                <a16:creationId xmlns:a16="http://schemas.microsoft.com/office/drawing/2014/main" id="{C45CEE65-2FF2-C1B0-4A04-189B1649A337}"/>
              </a:ext>
            </a:extLst>
          </p:cNvPr>
          <p:cNvSpPr txBox="1">
            <a:spLocks/>
          </p:cNvSpPr>
          <p:nvPr/>
        </p:nvSpPr>
        <p:spPr>
          <a:xfrm>
            <a:off x="1459584" y="641547"/>
            <a:ext cx="9144000" cy="763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a:solidFill>
                  <a:srgbClr val="000000"/>
                </a:solidFill>
                <a:latin typeface="Times New Roman" panose="02020603050405020304" pitchFamily="18" charset="0"/>
                <a:cs typeface="Times New Roman" panose="02020603050405020304" pitchFamily="18" charset="0"/>
              </a:rPr>
              <a:t>V Simposio del Programa de Doctorado en Tecnologías de la Información Geográfica</a:t>
            </a:r>
            <a:endParaRPr lang="es-ES" sz="18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6374CD29-C3A5-35CB-9858-7B78A78A8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8664" y="6226525"/>
            <a:ext cx="1900469" cy="6357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6987DC2-CF88-100B-FA54-6056EDFEF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333" y="6253980"/>
            <a:ext cx="1217820" cy="618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4F1A5C7-2988-F31A-1073-6C7341B80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638" y="6348416"/>
            <a:ext cx="1966177" cy="48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9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a:extLst>
              <a:ext uri="{FF2B5EF4-FFF2-40B4-BE49-F238E27FC236}">
                <a16:creationId xmlns:a16="http://schemas.microsoft.com/office/drawing/2014/main" id="{A6B2F17F-E078-857F-F944-C8959E02080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812744" y="1543713"/>
            <a:ext cx="2772000" cy="1080000"/>
          </a:xfrm>
          <a:prstGeom prst="rect">
            <a:avLst/>
          </a:prstGeom>
        </p:spPr>
      </p:pic>
      <p:pic>
        <p:nvPicPr>
          <p:cNvPr id="5" name="13 Imagen">
            <a:extLst>
              <a:ext uri="{FF2B5EF4-FFF2-40B4-BE49-F238E27FC236}">
                <a16:creationId xmlns:a16="http://schemas.microsoft.com/office/drawing/2014/main" id="{94F79293-052C-A828-2ABC-72704D64042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25950" y="1543713"/>
            <a:ext cx="2772000" cy="1080000"/>
          </a:xfrm>
          <a:prstGeom prst="rect">
            <a:avLst/>
          </a:prstGeom>
        </p:spPr>
      </p:pic>
      <p:pic>
        <p:nvPicPr>
          <p:cNvPr id="6" name="14 Imagen">
            <a:extLst>
              <a:ext uri="{FF2B5EF4-FFF2-40B4-BE49-F238E27FC236}">
                <a16:creationId xmlns:a16="http://schemas.microsoft.com/office/drawing/2014/main" id="{0F4A00FF-AC2D-E6E7-8461-A33A457A19A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674589" y="1543713"/>
            <a:ext cx="2772000" cy="1080000"/>
          </a:xfrm>
          <a:prstGeom prst="rect">
            <a:avLst/>
          </a:prstGeom>
        </p:spPr>
      </p:pic>
      <p:pic>
        <p:nvPicPr>
          <p:cNvPr id="7" name="15 Imagen">
            <a:extLst>
              <a:ext uri="{FF2B5EF4-FFF2-40B4-BE49-F238E27FC236}">
                <a16:creationId xmlns:a16="http://schemas.microsoft.com/office/drawing/2014/main" id="{94D118B0-C80B-C14E-29B7-131931F03ACE}"/>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812744" y="2874780"/>
            <a:ext cx="2772000" cy="1080000"/>
          </a:xfrm>
          <a:prstGeom prst="rect">
            <a:avLst/>
          </a:prstGeom>
        </p:spPr>
      </p:pic>
      <p:pic>
        <p:nvPicPr>
          <p:cNvPr id="8" name="16 Imagen">
            <a:extLst>
              <a:ext uri="{FF2B5EF4-FFF2-40B4-BE49-F238E27FC236}">
                <a16:creationId xmlns:a16="http://schemas.microsoft.com/office/drawing/2014/main" id="{E22BC391-C35F-8434-DC86-40B3F39C3C22}"/>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25950" y="2874780"/>
            <a:ext cx="2772000" cy="1080000"/>
          </a:xfrm>
          <a:prstGeom prst="rect">
            <a:avLst/>
          </a:prstGeom>
        </p:spPr>
      </p:pic>
      <p:pic>
        <p:nvPicPr>
          <p:cNvPr id="9" name="17 Imagen">
            <a:extLst>
              <a:ext uri="{FF2B5EF4-FFF2-40B4-BE49-F238E27FC236}">
                <a16:creationId xmlns:a16="http://schemas.microsoft.com/office/drawing/2014/main" id="{F753C38B-9C5F-8B3D-82E3-5E3D99C9B89B}"/>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674589" y="2882043"/>
            <a:ext cx="2772000" cy="1080000"/>
          </a:xfrm>
          <a:prstGeom prst="rect">
            <a:avLst/>
          </a:prstGeom>
        </p:spPr>
      </p:pic>
      <p:pic>
        <p:nvPicPr>
          <p:cNvPr id="10" name="18 Imagen">
            <a:extLst>
              <a:ext uri="{FF2B5EF4-FFF2-40B4-BE49-F238E27FC236}">
                <a16:creationId xmlns:a16="http://schemas.microsoft.com/office/drawing/2014/main" id="{B8B28E8C-96CE-9DA2-B701-89F914219CBC}"/>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812744" y="4056273"/>
            <a:ext cx="2772000" cy="1080000"/>
          </a:xfrm>
          <a:prstGeom prst="rect">
            <a:avLst/>
          </a:prstGeom>
        </p:spPr>
      </p:pic>
      <p:pic>
        <p:nvPicPr>
          <p:cNvPr id="11" name="19 Imagen">
            <a:extLst>
              <a:ext uri="{FF2B5EF4-FFF2-40B4-BE49-F238E27FC236}">
                <a16:creationId xmlns:a16="http://schemas.microsoft.com/office/drawing/2014/main" id="{D0C5682D-843A-882A-667C-28A3E69C506C}"/>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25950" y="4112403"/>
            <a:ext cx="2772000" cy="1080000"/>
          </a:xfrm>
          <a:prstGeom prst="rect">
            <a:avLst/>
          </a:prstGeom>
        </p:spPr>
      </p:pic>
      <p:pic>
        <p:nvPicPr>
          <p:cNvPr id="12" name="20 Imagen">
            <a:extLst>
              <a:ext uri="{FF2B5EF4-FFF2-40B4-BE49-F238E27FC236}">
                <a16:creationId xmlns:a16="http://schemas.microsoft.com/office/drawing/2014/main" id="{50C60DCC-33AD-7D44-0F96-76F8C65F535E}"/>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674589" y="4112403"/>
            <a:ext cx="2772000" cy="1080000"/>
          </a:xfrm>
          <a:prstGeom prst="rect">
            <a:avLst/>
          </a:prstGeom>
        </p:spPr>
      </p:pic>
      <p:pic>
        <p:nvPicPr>
          <p:cNvPr id="13" name="21 Imagen">
            <a:extLst>
              <a:ext uri="{FF2B5EF4-FFF2-40B4-BE49-F238E27FC236}">
                <a16:creationId xmlns:a16="http://schemas.microsoft.com/office/drawing/2014/main" id="{50BBEF75-2846-BE40-0228-6ADF7601E3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229781" y="5346450"/>
            <a:ext cx="2772000" cy="1080000"/>
          </a:xfrm>
          <a:prstGeom prst="rect">
            <a:avLst/>
          </a:prstGeom>
        </p:spPr>
      </p:pic>
      <p:pic>
        <p:nvPicPr>
          <p:cNvPr id="14" name="22 Imagen">
            <a:extLst>
              <a:ext uri="{FF2B5EF4-FFF2-40B4-BE49-F238E27FC236}">
                <a16:creationId xmlns:a16="http://schemas.microsoft.com/office/drawing/2014/main" id="{62F8E7F1-A4F6-EB71-E753-5DBA6A94183E}"/>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200550" y="5346450"/>
            <a:ext cx="2772000" cy="1080000"/>
          </a:xfrm>
          <a:prstGeom prst="rect">
            <a:avLst/>
          </a:prstGeom>
        </p:spPr>
      </p:pic>
      <p:sp>
        <p:nvSpPr>
          <p:cNvPr id="15" name="Título 1">
            <a:extLst>
              <a:ext uri="{FF2B5EF4-FFF2-40B4-BE49-F238E27FC236}">
                <a16:creationId xmlns:a16="http://schemas.microsoft.com/office/drawing/2014/main" id="{93F28052-64F7-689D-111F-FA5FEB4CB3F2}"/>
              </a:ext>
            </a:extLst>
          </p:cNvPr>
          <p:cNvSpPr txBox="1">
            <a:spLocks/>
          </p:cNvSpPr>
          <p:nvPr/>
        </p:nvSpPr>
        <p:spPr>
          <a:xfrm>
            <a:off x="990600" y="4124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err="1">
                <a:latin typeface="Times New Roman" panose="02020603050405020304" pitchFamily="18" charset="0"/>
                <a:cs typeface="Times New Roman" panose="02020603050405020304" pitchFamily="18" charset="0"/>
              </a:rPr>
              <a:t>Interferogramas</a:t>
            </a:r>
            <a:r>
              <a:rPr lang="es-ES" sz="2800" dirty="0">
                <a:latin typeface="Times New Roman" panose="02020603050405020304" pitchFamily="18" charset="0"/>
                <a:cs typeface="Times New Roman" panose="02020603050405020304" pitchFamily="18" charset="0"/>
              </a:rPr>
              <a:t> individuales para el periodo 2021/2022 </a:t>
            </a:r>
          </a:p>
        </p:txBody>
      </p:sp>
    </p:spTree>
    <p:extLst>
      <p:ext uri="{BB962C8B-B14F-4D97-AF65-F5344CB8AC3E}">
        <p14:creationId xmlns:p14="http://schemas.microsoft.com/office/powerpoint/2010/main" val="242740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5E223-D131-36DE-DE0F-564599DA7263}"/>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Conclusiones</a:t>
            </a:r>
          </a:p>
        </p:txBody>
      </p:sp>
      <p:sp>
        <p:nvSpPr>
          <p:cNvPr id="3" name="Marcador de contenido 2">
            <a:extLst>
              <a:ext uri="{FF2B5EF4-FFF2-40B4-BE49-F238E27FC236}">
                <a16:creationId xmlns:a16="http://schemas.microsoft.com/office/drawing/2014/main" id="{5A9D90C4-C311-5A0B-46AC-915B39A24693}"/>
              </a:ext>
            </a:extLst>
          </p:cNvPr>
          <p:cNvSpPr>
            <a:spLocks noGrp="1"/>
          </p:cNvSpPr>
          <p:nvPr>
            <p:ph idx="1"/>
          </p:nvPr>
        </p:nvSpPr>
        <p:spPr>
          <a:xfrm>
            <a:off x="838200" y="1752055"/>
            <a:ext cx="10515600" cy="4351338"/>
          </a:xfrm>
          <a:solidFill>
            <a:schemeClr val="bg1">
              <a:alpha val="80000"/>
            </a:schemeClr>
          </a:solidFill>
        </p:spPr>
        <p:txBody>
          <a:bodyPr>
            <a:normAutofit/>
          </a:bodyPr>
          <a:lstStyle/>
          <a:p>
            <a:pPr>
              <a:lnSpc>
                <a:spcPct val="150000"/>
              </a:lnSpc>
              <a:spcAft>
                <a:spcPts val="800"/>
              </a:spcAft>
            </a:pP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Son una primera aproximación de la subsidencia y el levantamiento que se producen en la zona libre de hielo. </a:t>
            </a:r>
          </a:p>
          <a:p>
            <a:pPr>
              <a:lnSpc>
                <a:spcPct val="150000"/>
              </a:lnSpc>
              <a:spcAft>
                <a:spcPts val="800"/>
              </a:spcAft>
            </a:pP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Objetivos futuros: </a:t>
            </a:r>
          </a:p>
          <a:p>
            <a:pPr lvl="1">
              <a:lnSpc>
                <a:spcPct val="150000"/>
              </a:lnSpc>
              <a:spcAft>
                <a:spcPts val="800"/>
              </a:spcAft>
            </a:pP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Realización de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600" kern="100" dirty="0">
                <a:latin typeface="Times New Roman" panose="02020603050405020304" pitchFamily="18" charset="0"/>
                <a:ea typeface="Calibri" panose="020F0502020204030204" pitchFamily="34" charset="0"/>
                <a:cs typeface="Times New Roman" panose="02020603050405020304" pitchFamily="18" charset="0"/>
              </a:rPr>
              <a:t> con</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órbita ascendente y comparar los resultados obtenidos con la descendente. </a:t>
            </a:r>
          </a:p>
          <a:p>
            <a:pPr lvl="1">
              <a:lnSpc>
                <a:spcPct val="150000"/>
              </a:lnSpc>
              <a:spcAft>
                <a:spcPts val="800"/>
              </a:spcAft>
            </a:pP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Empleo de diferentes softwares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GMTSAR) y cotejar los resultados. </a:t>
            </a:r>
          </a:p>
          <a:p>
            <a:pPr lvl="1">
              <a:lnSpc>
                <a:spcPct val="150000"/>
              </a:lnSpc>
              <a:spcAft>
                <a:spcPts val="800"/>
              </a:spcAft>
            </a:pP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Utilización de imágenes procedentes de diferentes satélites como: satélite PAZ (INTA, España) y TSX (DLR, Alemania) con banda X y realización de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con una resolución temporal de 5 días entre las adquisiciones de las imágenes SAR para aumentar la precisión de los resultados.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76068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BE1008-03E9-FC01-D356-C6BC5154577E}"/>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Bibliografía</a:t>
            </a:r>
          </a:p>
        </p:txBody>
      </p:sp>
      <p:sp>
        <p:nvSpPr>
          <p:cNvPr id="3" name="Marcador de contenido 2">
            <a:extLst>
              <a:ext uri="{FF2B5EF4-FFF2-40B4-BE49-F238E27FC236}">
                <a16:creationId xmlns:a16="http://schemas.microsoft.com/office/drawing/2014/main" id="{29659414-6CAF-5582-FFA1-34AA7FFD2A97}"/>
              </a:ext>
            </a:extLst>
          </p:cNvPr>
          <p:cNvSpPr>
            <a:spLocks noGrp="1"/>
          </p:cNvSpPr>
          <p:nvPr>
            <p:ph idx="1"/>
          </p:nvPr>
        </p:nvSpPr>
        <p:spPr>
          <a:solidFill>
            <a:schemeClr val="bg1">
              <a:alpha val="80000"/>
            </a:schemeClr>
          </a:solidFill>
        </p:spPr>
        <p:txBody>
          <a:bodyPr>
            <a:normAutofit/>
          </a:bodyPr>
          <a:lstStyle/>
          <a:p>
            <a:r>
              <a:rPr lang="es-ES" sz="1600" dirty="0">
                <a:latin typeface="Times New Roman" panose="02020603050405020304" pitchFamily="18" charset="0"/>
                <a:cs typeface="Times New Roman" panose="02020603050405020304" pitchFamily="18" charset="0"/>
              </a:rPr>
              <a:t>Lee, J. R., Raymond, B., </a:t>
            </a:r>
            <a:r>
              <a:rPr lang="es-ES" sz="1600" dirty="0" err="1">
                <a:latin typeface="Times New Roman" panose="02020603050405020304" pitchFamily="18" charset="0"/>
                <a:cs typeface="Times New Roman" panose="02020603050405020304" pitchFamily="18" charset="0"/>
              </a:rPr>
              <a:t>Bracegirdle</a:t>
            </a:r>
            <a:r>
              <a:rPr lang="es-ES" sz="1600" dirty="0">
                <a:latin typeface="Times New Roman" panose="02020603050405020304" pitchFamily="18" charset="0"/>
                <a:cs typeface="Times New Roman" panose="02020603050405020304" pitchFamily="18" charset="0"/>
              </a:rPr>
              <a:t>, T. J., </a:t>
            </a:r>
            <a:r>
              <a:rPr lang="es-ES" sz="1600" dirty="0" err="1">
                <a:latin typeface="Times New Roman" panose="02020603050405020304" pitchFamily="18" charset="0"/>
                <a:cs typeface="Times New Roman" panose="02020603050405020304" pitchFamily="18" charset="0"/>
              </a:rPr>
              <a:t>Chadès</a:t>
            </a:r>
            <a:r>
              <a:rPr lang="es-ES" sz="1600" dirty="0">
                <a:latin typeface="Times New Roman" panose="02020603050405020304" pitchFamily="18" charset="0"/>
                <a:cs typeface="Times New Roman" panose="02020603050405020304" pitchFamily="18" charset="0"/>
              </a:rPr>
              <a:t>, I., Fuller, R. A., Shaw, J. D., &amp; </a:t>
            </a:r>
            <a:r>
              <a:rPr lang="es-ES" sz="1600" dirty="0" err="1">
                <a:latin typeface="Times New Roman" panose="02020603050405020304" pitchFamily="18" charset="0"/>
                <a:cs typeface="Times New Roman" panose="02020603050405020304" pitchFamily="18" charset="0"/>
              </a:rPr>
              <a:t>Terauds</a:t>
            </a:r>
            <a:r>
              <a:rPr lang="es-ES" sz="1600" dirty="0">
                <a:latin typeface="Times New Roman" panose="02020603050405020304" pitchFamily="18" charset="0"/>
                <a:cs typeface="Times New Roman" panose="02020603050405020304" pitchFamily="18" charset="0"/>
              </a:rPr>
              <a:t>, A. (2017). </a:t>
            </a:r>
            <a:r>
              <a:rPr lang="es-ES" sz="1600" dirty="0" err="1">
                <a:latin typeface="Times New Roman" panose="02020603050405020304" pitchFamily="18" charset="0"/>
                <a:cs typeface="Times New Roman" panose="02020603050405020304" pitchFamily="18" charset="0"/>
              </a:rPr>
              <a:t>Climate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change</a:t>
            </a:r>
            <a:r>
              <a:rPr lang="es-ES" sz="1600" dirty="0">
                <a:latin typeface="Times New Roman" panose="02020603050405020304" pitchFamily="18" charset="0"/>
                <a:cs typeface="Times New Roman" panose="02020603050405020304" pitchFamily="18" charset="0"/>
              </a:rPr>
              <a:t> drives </a:t>
            </a:r>
            <a:r>
              <a:rPr lang="es-ES" sz="1600" dirty="0" err="1">
                <a:latin typeface="Times New Roman" panose="02020603050405020304" pitchFamily="18" charset="0"/>
                <a:cs typeface="Times New Roman" panose="02020603050405020304" pitchFamily="18" charset="0"/>
              </a:rPr>
              <a:t>expansion</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of</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Antarctic</a:t>
            </a:r>
            <a:r>
              <a:rPr lang="es-ES" sz="1600" dirty="0">
                <a:latin typeface="Times New Roman" panose="02020603050405020304" pitchFamily="18" charset="0"/>
                <a:cs typeface="Times New Roman" panose="02020603050405020304" pitchFamily="18" charset="0"/>
              </a:rPr>
              <a:t> ice-free </a:t>
            </a:r>
            <a:r>
              <a:rPr lang="es-ES" sz="1600" dirty="0" err="1">
                <a:latin typeface="Times New Roman" panose="02020603050405020304" pitchFamily="18" charset="0"/>
                <a:cs typeface="Times New Roman" panose="02020603050405020304" pitchFamily="18" charset="0"/>
              </a:rPr>
              <a:t>habitat</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Nature</a:t>
            </a:r>
            <a:r>
              <a:rPr lang="es-ES" sz="1600" dirty="0">
                <a:latin typeface="Times New Roman" panose="02020603050405020304" pitchFamily="18" charset="0"/>
                <a:cs typeface="Times New Roman" panose="02020603050405020304" pitchFamily="18" charset="0"/>
              </a:rPr>
              <a:t>, 547(7661), 49-54</a:t>
            </a:r>
          </a:p>
          <a:p>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López-Martínez, J., Serrano, E., Schmid, 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Mink</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S.,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Linés</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C., 2012. </a:t>
            </a:r>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rPr>
              <a:t>Periglacial processes and landforms in the South Shetland Islands (Northern Antarctic Peninsula region). Geomorphology, 155-156, 62-79.</a:t>
            </a:r>
          </a:p>
          <a:p>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Sentinel-1.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European</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Space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Agency. Disponible en: https://sentinels.copernicus.eu/web/sentinel/missions/sentinel-1. Consultado 20/10/2023.</a:t>
            </a:r>
          </a:p>
          <a:p>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SNAP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Download</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European</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Space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Agency. Disponible en: https://step.esa.int/main/download/snap-download/. (Consultado 22/10/2023).</a:t>
            </a:r>
          </a:p>
          <a:p>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SNAP.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European</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Space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Agency. Disponible en: https://earth.esa.int/eogateway/tools/snap. (Consultado 22/10/2023).</a:t>
            </a:r>
          </a:p>
          <a:p>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Turner, J.,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Barrand</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N.E.,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Bracegirdle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T.J.,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Convey</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P., Hodgson, D.A., Jarvis, M., Jenkins, A., Marshall, G.J., Meredith, M.P.,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Roscoe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H.K.,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Shanklin</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J.D., French, J.,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Goosse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H.,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Guglielmin</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M.,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Gutt</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J., Jacobs, S.S.,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Kennicutt</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M.C.I., Masson-</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Delmotte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V.,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Mayewski</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P., Navarro, F., Robinson, S.,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Scambos</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T., Sparrow, M., Speer, K.,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Summerhayes</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C.P.,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Klepikov</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A.V., (2014).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Antarctic</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climate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change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environment</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 an </a:t>
            </a:r>
            <a:r>
              <a:rPr lang="es-ES" sz="1600" kern="100" dirty="0" err="1">
                <a:effectLst/>
                <a:latin typeface="Times New Roman" panose="02020603050405020304" pitchFamily="18" charset="0"/>
                <a:ea typeface="Calibri" panose="020F0502020204030204" pitchFamily="34" charset="0"/>
                <a:cs typeface="Times New Roman" panose="02020603050405020304" pitchFamily="18" charset="0"/>
              </a:rPr>
              <a:t>update</a:t>
            </a:r>
            <a:r>
              <a:rPr lang="es-ES" sz="1600" kern="100" dirty="0">
                <a:effectLst/>
                <a:latin typeface="Times New Roman" panose="02020603050405020304" pitchFamily="18" charset="0"/>
                <a:ea typeface="Calibri" panose="020F0502020204030204" pitchFamily="34" charset="0"/>
                <a:cs typeface="Times New Roman" panose="02020603050405020304" pitchFamily="18" charset="0"/>
              </a:rPr>
              <a:t>. Polar Rec. 50 (3), 237–259.</a:t>
            </a:r>
          </a:p>
          <a:p>
            <a:r>
              <a:rPr lang="es-ES" sz="1600" dirty="0" err="1">
                <a:latin typeface="Times New Roman" panose="02020603050405020304" pitchFamily="18" charset="0"/>
                <a:cs typeface="Times New Roman" panose="02020603050405020304" pitchFamily="18" charset="0"/>
              </a:rPr>
              <a:t>Zarankin</a:t>
            </a:r>
            <a:r>
              <a:rPr lang="es-ES" sz="1600" dirty="0">
                <a:latin typeface="Times New Roman" panose="02020603050405020304" pitchFamily="18" charset="0"/>
                <a:cs typeface="Times New Roman" panose="02020603050405020304" pitchFamily="18" charset="0"/>
              </a:rPr>
              <a:t>, Andrés &amp; </a:t>
            </a:r>
            <a:r>
              <a:rPr lang="es-ES" sz="1600" dirty="0" err="1">
                <a:latin typeface="Times New Roman" panose="02020603050405020304" pitchFamily="18" charset="0"/>
                <a:cs typeface="Times New Roman" panose="02020603050405020304" pitchFamily="18" charset="0"/>
              </a:rPr>
              <a:t>Senatore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Maria</a:t>
            </a:r>
            <a:r>
              <a:rPr lang="es-ES" sz="1600" dirty="0">
                <a:latin typeface="Times New Roman" panose="02020603050405020304" pitchFamily="18" charset="0"/>
                <a:cs typeface="Times New Roman" panose="02020603050405020304" pitchFamily="18" charset="0"/>
              </a:rPr>
              <a:t> &amp; Salerno, Melisa (2012). Tierra de nadie: Arqueología, lugar y paisaje en Antártida. Revista Chilena de Antropología. 10.5354/0719-1472.2011.18166. </a:t>
            </a:r>
          </a:p>
          <a:p>
            <a:pPr marL="0" indent="0">
              <a:buNone/>
            </a:pPr>
            <a:endParaRPr lang="es-E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37137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D2324-5AA2-9C64-429D-42F278829CF3}"/>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Índice</a:t>
            </a:r>
          </a:p>
        </p:txBody>
      </p:sp>
      <p:sp>
        <p:nvSpPr>
          <p:cNvPr id="3" name="Marcador de contenido 2">
            <a:extLst>
              <a:ext uri="{FF2B5EF4-FFF2-40B4-BE49-F238E27FC236}">
                <a16:creationId xmlns:a16="http://schemas.microsoft.com/office/drawing/2014/main" id="{CFD7EC11-328B-AC5A-BDD0-7C80E8DC0FAA}"/>
              </a:ext>
            </a:extLst>
          </p:cNvPr>
          <p:cNvSpPr>
            <a:spLocks noGrp="1"/>
          </p:cNvSpPr>
          <p:nvPr>
            <p:ph idx="1"/>
          </p:nvPr>
        </p:nvSpPr>
        <p:spPr>
          <a:xfrm>
            <a:off x="838200" y="1825626"/>
            <a:ext cx="5257800" cy="3145768"/>
          </a:xfrm>
          <a:solidFill>
            <a:schemeClr val="bg1">
              <a:alpha val="70000"/>
            </a:schemeClr>
          </a:solidFill>
        </p:spPr>
        <p:txBody>
          <a:bodyPr/>
          <a:lstStyle/>
          <a:p>
            <a:r>
              <a:rPr lang="es-ES" dirty="0">
                <a:latin typeface="Times New Roman" panose="02020603050405020304" pitchFamily="18" charset="0"/>
                <a:cs typeface="Times New Roman" panose="02020603050405020304" pitchFamily="18" charset="0"/>
              </a:rPr>
              <a:t>Introducción</a:t>
            </a:r>
          </a:p>
          <a:p>
            <a:r>
              <a:rPr lang="es-ES" dirty="0">
                <a:latin typeface="Times New Roman" panose="02020603050405020304" pitchFamily="18" charset="0"/>
                <a:cs typeface="Times New Roman" panose="02020603050405020304" pitchFamily="18" charset="0"/>
              </a:rPr>
              <a:t>Objetivos</a:t>
            </a:r>
          </a:p>
          <a:p>
            <a:r>
              <a:rPr lang="es-ES" dirty="0">
                <a:latin typeface="Times New Roman" panose="02020603050405020304" pitchFamily="18" charset="0"/>
                <a:cs typeface="Times New Roman" panose="02020603050405020304" pitchFamily="18" charset="0"/>
              </a:rPr>
              <a:t>Metodología</a:t>
            </a:r>
          </a:p>
          <a:p>
            <a:r>
              <a:rPr lang="es-ES" dirty="0">
                <a:latin typeface="Times New Roman" panose="02020603050405020304" pitchFamily="18" charset="0"/>
                <a:cs typeface="Times New Roman" panose="02020603050405020304" pitchFamily="18" charset="0"/>
              </a:rPr>
              <a:t>Resultados preliminares</a:t>
            </a:r>
          </a:p>
          <a:p>
            <a:r>
              <a:rPr lang="es-ES" dirty="0">
                <a:latin typeface="Times New Roman" panose="02020603050405020304" pitchFamily="18" charset="0"/>
                <a:cs typeface="Times New Roman" panose="02020603050405020304" pitchFamily="18" charset="0"/>
              </a:rPr>
              <a:t>Conclusiones</a:t>
            </a:r>
          </a:p>
          <a:p>
            <a:r>
              <a:rPr lang="es-ES" dirty="0">
                <a:latin typeface="Times New Roman" panose="02020603050405020304" pitchFamily="18" charset="0"/>
                <a:cs typeface="Times New Roman" panose="02020603050405020304" pitchFamily="18" charset="0"/>
              </a:rPr>
              <a:t>Bibliografía</a:t>
            </a:r>
          </a:p>
        </p:txBody>
      </p:sp>
    </p:spTree>
    <p:extLst>
      <p:ext uri="{BB962C8B-B14F-4D97-AF65-F5344CB8AC3E}">
        <p14:creationId xmlns:p14="http://schemas.microsoft.com/office/powerpoint/2010/main" val="192056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88382-A0EA-695D-13FA-058BFEFD572D}"/>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Introducción</a:t>
            </a:r>
          </a:p>
        </p:txBody>
      </p:sp>
      <p:sp>
        <p:nvSpPr>
          <p:cNvPr id="3" name="Marcador de contenido 2">
            <a:extLst>
              <a:ext uri="{FF2B5EF4-FFF2-40B4-BE49-F238E27FC236}">
                <a16:creationId xmlns:a16="http://schemas.microsoft.com/office/drawing/2014/main" id="{7276F209-3D59-4B92-470F-0971A7D8035B}"/>
              </a:ext>
            </a:extLst>
          </p:cNvPr>
          <p:cNvSpPr>
            <a:spLocks noGrp="1"/>
          </p:cNvSpPr>
          <p:nvPr>
            <p:ph idx="1"/>
          </p:nvPr>
        </p:nvSpPr>
        <p:spPr>
          <a:xfrm>
            <a:off x="838200" y="1825625"/>
            <a:ext cx="10515600" cy="3818430"/>
          </a:xfrm>
          <a:solidFill>
            <a:schemeClr val="bg1">
              <a:alpha val="80000"/>
            </a:schemeClr>
          </a:solidFill>
        </p:spPr>
        <p:txBody>
          <a:bodyPr>
            <a:normAutofit/>
          </a:bodyPr>
          <a:lstStyle/>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La progresiva retirada de los hielos, debido al cambio climático del planeta, afecta en especial a las zonas libres de hielo de la Antártida, en especial en la región norte de la península antártica, donde está previsto que se produzca el mayor aumento de extensión de áreas libres de hielo en las próximas décadas (Lee et al., 2017) debido al ascenso de las temperaturas y a una mayor frecuencia de precipitaciones en forma de lluvia en lugar de nieve (Turner et al., 2014).</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Los cambios más importantes que se producen en esta región ocurren durante los meses del verano austral, provocando desplazamientos del terreno debidos a la subsidencia y elevación del suelo (López-Martínez et al., 2012).</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90075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460C1-CD0E-C4F0-1809-023C6CF872D6}"/>
              </a:ext>
            </a:extLst>
          </p:cNvPr>
          <p:cNvSpPr>
            <a:spLocks noGrp="1"/>
          </p:cNvSpPr>
          <p:nvPr>
            <p:ph type="title"/>
          </p:nvPr>
        </p:nvSpPr>
        <p:spPr>
          <a:xfrm>
            <a:off x="838200" y="5855268"/>
            <a:ext cx="10515600" cy="894330"/>
          </a:xfrm>
        </p:spPr>
        <p:txBody>
          <a:bodyPr>
            <a:noAutofit/>
          </a:bodyPr>
          <a:lstStyle/>
          <a:p>
            <a:r>
              <a:rPr lang="es-ES" sz="1400" dirty="0">
                <a:latin typeface="Times New Roman" panose="02020603050405020304" pitchFamily="18" charset="0"/>
                <a:cs typeface="Times New Roman" panose="02020603050405020304" pitchFamily="18" charset="0"/>
              </a:rPr>
              <a:t>Figura 1: Zona de estudio, península de </a:t>
            </a:r>
            <a:r>
              <a:rPr lang="es-ES" sz="1400" dirty="0" err="1">
                <a:latin typeface="Times New Roman" panose="02020603050405020304" pitchFamily="18" charset="0"/>
                <a:cs typeface="Times New Roman" panose="02020603050405020304" pitchFamily="18" charset="0"/>
              </a:rPr>
              <a:t>Byers</a:t>
            </a:r>
            <a:r>
              <a:rPr lang="es-ES" sz="1400" dirty="0">
                <a:latin typeface="Times New Roman" panose="02020603050405020304" pitchFamily="18" charset="0"/>
                <a:cs typeface="Times New Roman" panose="02020603050405020304" pitchFamily="18" charset="0"/>
              </a:rPr>
              <a:t>, isla Livingston, Antártida. Fuente: </a:t>
            </a:r>
            <a:r>
              <a:rPr lang="es-ES" sz="1400" dirty="0" err="1">
                <a:latin typeface="Times New Roman" panose="02020603050405020304" pitchFamily="18" charset="0"/>
                <a:cs typeface="Times New Roman" panose="02020603050405020304" pitchFamily="18" charset="0"/>
              </a:rPr>
              <a:t>Zarankin</a:t>
            </a:r>
            <a:r>
              <a:rPr lang="es-ES" sz="1400" dirty="0">
                <a:latin typeface="Times New Roman" panose="02020603050405020304" pitchFamily="18" charset="0"/>
                <a:cs typeface="Times New Roman" panose="02020603050405020304" pitchFamily="18" charset="0"/>
              </a:rPr>
              <a:t>, Andrés &amp; </a:t>
            </a:r>
            <a:r>
              <a:rPr lang="es-ES" sz="1400" dirty="0" err="1">
                <a:latin typeface="Times New Roman" panose="02020603050405020304" pitchFamily="18" charset="0"/>
                <a:cs typeface="Times New Roman" panose="02020603050405020304" pitchFamily="18" charset="0"/>
              </a:rPr>
              <a:t>Senatore</a:t>
            </a:r>
            <a:r>
              <a:rPr lang="es-ES" sz="1400" dirty="0">
                <a:latin typeface="Times New Roman" panose="02020603050405020304" pitchFamily="18" charset="0"/>
                <a:cs typeface="Times New Roman" panose="02020603050405020304" pitchFamily="18" charset="0"/>
              </a:rPr>
              <a:t>, </a:t>
            </a:r>
            <a:r>
              <a:rPr lang="es-ES" sz="1400" dirty="0" err="1">
                <a:latin typeface="Times New Roman" panose="02020603050405020304" pitchFamily="18" charset="0"/>
                <a:cs typeface="Times New Roman" panose="02020603050405020304" pitchFamily="18" charset="0"/>
              </a:rPr>
              <a:t>Maria</a:t>
            </a:r>
            <a:r>
              <a:rPr lang="es-ES" sz="1400" dirty="0">
                <a:latin typeface="Times New Roman" panose="02020603050405020304" pitchFamily="18" charset="0"/>
                <a:cs typeface="Times New Roman" panose="02020603050405020304" pitchFamily="18" charset="0"/>
              </a:rPr>
              <a:t> &amp; Salerno, Melisa (2012). Tierra de nadie: Arqueología, lugar y paisaje en Antártida. Revista Chilena de Antropología. 10.5354/0719-1472.2011.18166. </a:t>
            </a:r>
          </a:p>
        </p:txBody>
      </p:sp>
      <p:pic>
        <p:nvPicPr>
          <p:cNvPr id="2050" name="Picture 2" descr="Localización de la Península Byers en Isla Livingston (Shetland del Sur). Figure 1: Location of Byers Peninsula, Livingston Island (South Shetlands).  ">
            <a:extLst>
              <a:ext uri="{FF2B5EF4-FFF2-40B4-BE49-F238E27FC236}">
                <a16:creationId xmlns:a16="http://schemas.microsoft.com/office/drawing/2014/main" id="{93CEA376-9CCC-C254-1B43-BEFC5582D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89" y="410040"/>
            <a:ext cx="10125500" cy="528908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4C37F8A0-1CF6-FA10-A3A9-1B733DB55EEB}"/>
              </a:ext>
            </a:extLst>
          </p:cNvPr>
          <p:cNvSpPr/>
          <p:nvPr/>
        </p:nvSpPr>
        <p:spPr>
          <a:xfrm>
            <a:off x="2432105" y="2660247"/>
            <a:ext cx="1432885" cy="12028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94634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A3B54-C9A3-2C97-E2D7-976CFEEDB570}"/>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Objetivos</a:t>
            </a:r>
          </a:p>
        </p:txBody>
      </p:sp>
      <p:sp>
        <p:nvSpPr>
          <p:cNvPr id="3" name="Marcador de contenido 2">
            <a:extLst>
              <a:ext uri="{FF2B5EF4-FFF2-40B4-BE49-F238E27FC236}">
                <a16:creationId xmlns:a16="http://schemas.microsoft.com/office/drawing/2014/main" id="{CE77E09A-0594-CDC4-D977-CADAE69AA33E}"/>
              </a:ext>
            </a:extLst>
          </p:cNvPr>
          <p:cNvSpPr>
            <a:spLocks noGrp="1"/>
          </p:cNvSpPr>
          <p:nvPr>
            <p:ph idx="1"/>
          </p:nvPr>
        </p:nvSpPr>
        <p:spPr>
          <a:xfrm>
            <a:off x="838200" y="2017987"/>
            <a:ext cx="10515600" cy="3321269"/>
          </a:xfrm>
          <a:solidFill>
            <a:schemeClr val="bg1">
              <a:alpha val="80000"/>
            </a:schemeClr>
          </a:solidFill>
        </p:spPr>
        <p:txBody>
          <a:bodyPr>
            <a:normAutofit fontScale="92500" lnSpcReduction="20000"/>
          </a:bodyPr>
          <a:lstStyle/>
          <a:p>
            <a:pPr>
              <a:lnSpc>
                <a:spcPct val="160000"/>
              </a:lnSpc>
            </a:pPr>
            <a:r>
              <a:rPr lang="es-ES" sz="2000" b="1" dirty="0">
                <a:latin typeface="Times New Roman" panose="02020603050405020304" pitchFamily="18" charset="0"/>
                <a:ea typeface="Calibri" panose="020F0502020204030204" pitchFamily="34" charset="0"/>
                <a:cs typeface="Times New Roman" panose="02020603050405020304" pitchFamily="18" charset="0"/>
              </a:rPr>
              <a:t>Objetivo principal</a:t>
            </a:r>
            <a:r>
              <a:rPr lang="es-ES"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60000"/>
              </a:lnSpc>
              <a:buNone/>
            </a:pPr>
            <a:r>
              <a:rPr lang="es-ES" sz="2000" dirty="0">
                <a:effectLst/>
                <a:latin typeface="Times New Roman" panose="02020603050405020304" pitchFamily="18" charset="0"/>
                <a:ea typeface="Calibri" panose="020F0502020204030204" pitchFamily="34" charset="0"/>
                <a:cs typeface="Times New Roman" panose="02020603050405020304" pitchFamily="18" charset="0"/>
              </a:rPr>
              <a:t>	Determinar desplazamientos de la superficie del terreno en la península de </a:t>
            </a:r>
            <a:r>
              <a:rPr lang="es-ES" sz="2000" dirty="0" err="1">
                <a:effectLst/>
                <a:latin typeface="Times New Roman" panose="02020603050405020304" pitchFamily="18" charset="0"/>
                <a:ea typeface="Calibri" panose="020F0502020204030204" pitchFamily="34" charset="0"/>
                <a:cs typeface="Times New Roman" panose="02020603050405020304" pitchFamily="18" charset="0"/>
              </a:rPr>
              <a:t>Byers</a:t>
            </a:r>
            <a:r>
              <a:rPr lang="es-E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dirty="0" err="1">
                <a:effectLst/>
                <a:latin typeface="Times New Roman" panose="02020603050405020304" pitchFamily="18" charset="0"/>
                <a:ea typeface="Calibri" panose="020F0502020204030204" pitchFamily="34" charset="0"/>
                <a:cs typeface="Times New Roman" panose="02020603050405020304" pitchFamily="18" charset="0"/>
              </a:rPr>
              <a:t>subisdencia</a:t>
            </a:r>
            <a:r>
              <a:rPr lang="es-ES" sz="2000" dirty="0">
                <a:effectLst/>
                <a:latin typeface="Times New Roman" panose="02020603050405020304" pitchFamily="18" charset="0"/>
                <a:ea typeface="Calibri" panose="020F0502020204030204" pitchFamily="34" charset="0"/>
                <a:cs typeface="Times New Roman" panose="02020603050405020304" pitchFamily="18" charset="0"/>
              </a:rPr>
              <a:t> o 	levantamientos), a trav</a:t>
            </a:r>
            <a:r>
              <a:rPr lang="es-ES" sz="2000" dirty="0">
                <a:latin typeface="Times New Roman" panose="02020603050405020304" pitchFamily="18" charset="0"/>
                <a:ea typeface="Calibri" panose="020F0502020204030204" pitchFamily="34" charset="0"/>
                <a:cs typeface="Times New Roman" panose="02020603050405020304" pitchFamily="18" charset="0"/>
              </a:rPr>
              <a:t>és de utilización de i</a:t>
            </a:r>
            <a:r>
              <a:rPr lang="es-ES" sz="2000" dirty="0">
                <a:effectLst/>
                <a:latin typeface="Times New Roman" panose="02020603050405020304" pitchFamily="18" charset="0"/>
                <a:ea typeface="Calibri" panose="020F0502020204030204" pitchFamily="34" charset="0"/>
                <a:cs typeface="Times New Roman" panose="02020603050405020304" pitchFamily="18" charset="0"/>
              </a:rPr>
              <a:t>mágenes SAR (</a:t>
            </a:r>
            <a:r>
              <a:rPr lang="es-ES" sz="2000" i="1" dirty="0" err="1">
                <a:effectLst/>
                <a:latin typeface="Times New Roman" panose="02020603050405020304" pitchFamily="18" charset="0"/>
                <a:ea typeface="Calibri" panose="020F0502020204030204" pitchFamily="34" charset="0"/>
                <a:cs typeface="Times New Roman" panose="02020603050405020304" pitchFamily="18" charset="0"/>
              </a:rPr>
              <a:t>Synthethic</a:t>
            </a:r>
            <a:r>
              <a:rPr lang="es-E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i="1" dirty="0" err="1">
                <a:effectLst/>
                <a:latin typeface="Times New Roman" panose="02020603050405020304" pitchFamily="18" charset="0"/>
                <a:ea typeface="Calibri" panose="020F0502020204030204" pitchFamily="34" charset="0"/>
                <a:cs typeface="Times New Roman" panose="02020603050405020304" pitchFamily="18" charset="0"/>
              </a:rPr>
              <a:t>Aperture</a:t>
            </a:r>
            <a:r>
              <a:rPr lang="es-ES" sz="2000" i="1" dirty="0">
                <a:effectLst/>
                <a:latin typeface="Times New Roman" panose="02020603050405020304" pitchFamily="18" charset="0"/>
                <a:ea typeface="Calibri" panose="020F0502020204030204" pitchFamily="34" charset="0"/>
                <a:cs typeface="Times New Roman" panose="02020603050405020304" pitchFamily="18" charset="0"/>
              </a:rPr>
              <a:t> Radar</a:t>
            </a:r>
            <a:r>
              <a:rPr lang="es-E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dirty="0">
                <a:latin typeface="Times New Roman" panose="02020603050405020304" pitchFamily="18" charset="0"/>
                <a:ea typeface="Calibri" panose="020F0502020204030204" pitchFamily="34" charset="0"/>
                <a:cs typeface="Times New Roman" panose="02020603050405020304" pitchFamily="18" charset="0"/>
              </a:rPr>
              <a:t>Y 		</a:t>
            </a:r>
            <a:r>
              <a:rPr lang="es-ES" sz="2000" kern="100" dirty="0">
                <a:latin typeface="Times New Roman" panose="02020603050405020304" pitchFamily="18" charset="0"/>
                <a:ea typeface="Calibri" panose="020F0502020204030204" pitchFamily="34" charset="0"/>
                <a:cs typeface="Times New Roman" panose="02020603050405020304" pitchFamily="18" charset="0"/>
              </a:rPr>
              <a:t>r</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ealización de </a:t>
            </a:r>
            <a:r>
              <a:rPr lang="es-ES" sz="2000" kern="100" dirty="0" err="1">
                <a:effectLst/>
                <a:latin typeface="Times New Roman" panose="02020603050405020304" pitchFamily="18" charset="0"/>
                <a:ea typeface="Calibri" panose="020F0502020204030204" pitchFamily="34" charset="0"/>
                <a:cs typeface="Times New Roman" panose="02020603050405020304" pitchFamily="18" charset="0"/>
              </a:rPr>
              <a:t>interferogramas</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 con técnicas de interferometría diferencial o </a:t>
            </a:r>
            <a:r>
              <a:rPr lang="es-ES" sz="2000" kern="100" dirty="0" err="1">
                <a:effectLst/>
                <a:latin typeface="Times New Roman" panose="02020603050405020304" pitchFamily="18" charset="0"/>
                <a:ea typeface="Calibri" panose="020F0502020204030204" pitchFamily="34" charset="0"/>
                <a:cs typeface="Times New Roman" panose="02020603050405020304" pitchFamily="18" charset="0"/>
              </a:rPr>
              <a:t>DInSAR</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i="1" kern="100" dirty="0" err="1">
                <a:effectLst/>
                <a:latin typeface="Times New Roman" panose="02020603050405020304" pitchFamily="18" charset="0"/>
                <a:ea typeface="Calibri" panose="020F0502020204030204" pitchFamily="34" charset="0"/>
                <a:cs typeface="Times New Roman" panose="02020603050405020304" pitchFamily="18" charset="0"/>
              </a:rPr>
              <a:t>Diferential</a:t>
            </a:r>
            <a:r>
              <a:rPr lang="es-ES" sz="2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i="1" kern="100" dirty="0" err="1">
                <a:effectLst/>
                <a:latin typeface="Times New Roman" panose="02020603050405020304" pitchFamily="18" charset="0"/>
                <a:ea typeface="Calibri" panose="020F0502020204030204" pitchFamily="34" charset="0"/>
                <a:cs typeface="Times New Roman" panose="02020603050405020304" pitchFamily="18" charset="0"/>
              </a:rPr>
              <a:t>Interferomtry</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i="1" kern="100" dirty="0" err="1">
                <a:effectLst/>
                <a:latin typeface="Times New Roman" panose="02020603050405020304" pitchFamily="18" charset="0"/>
                <a:ea typeface="Calibri" panose="020F0502020204030204" pitchFamily="34" charset="0"/>
                <a:cs typeface="Times New Roman" panose="02020603050405020304" pitchFamily="18" charset="0"/>
              </a:rPr>
              <a:t>Synthethic</a:t>
            </a:r>
            <a:r>
              <a:rPr lang="es-ES" sz="2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i="1" kern="100" dirty="0" err="1">
                <a:effectLst/>
                <a:latin typeface="Times New Roman" panose="02020603050405020304" pitchFamily="18" charset="0"/>
                <a:ea typeface="Calibri" panose="020F0502020204030204" pitchFamily="34" charset="0"/>
                <a:cs typeface="Times New Roman" panose="02020603050405020304" pitchFamily="18" charset="0"/>
              </a:rPr>
              <a:t>Aperture</a:t>
            </a:r>
            <a:r>
              <a:rPr lang="es-ES" sz="2000" i="1" kern="100" dirty="0">
                <a:effectLst/>
                <a:latin typeface="Times New Roman" panose="02020603050405020304" pitchFamily="18" charset="0"/>
                <a:ea typeface="Calibri" panose="020F0502020204030204" pitchFamily="34" charset="0"/>
                <a:cs typeface="Times New Roman" panose="02020603050405020304" pitchFamily="18" charset="0"/>
              </a:rPr>
              <a:t> Radar</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60000"/>
              </a:lnSpc>
            </a:pPr>
            <a:r>
              <a:rPr lang="es-ES" sz="2000" b="1" kern="100" dirty="0">
                <a:effectLst/>
                <a:latin typeface="Times New Roman" panose="02020603050405020304" pitchFamily="18" charset="0"/>
                <a:ea typeface="Calibri" panose="020F0502020204030204" pitchFamily="34" charset="0"/>
                <a:cs typeface="Times New Roman" panose="02020603050405020304" pitchFamily="18" charset="0"/>
              </a:rPr>
              <a:t>Objetivo específico</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60000"/>
              </a:lnSpc>
              <a:buNone/>
            </a:pPr>
            <a:r>
              <a:rPr lang="es-E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Contribuir a un mejor conocimiento de los procesos </a:t>
            </a:r>
            <a:r>
              <a:rPr lang="es-ES" sz="2000" kern="100" dirty="0">
                <a:latin typeface="Times New Roman" panose="02020603050405020304" pitchFamily="18" charset="0"/>
                <a:ea typeface="Calibri" panose="020F0502020204030204" pitchFamily="34" charset="0"/>
                <a:cs typeface="Times New Roman" panose="02020603050405020304" pitchFamily="18" charset="0"/>
              </a:rPr>
              <a:t>y dinámicas </a:t>
            </a:r>
            <a:r>
              <a:rPr lang="es-ES" sz="2000" kern="100" dirty="0">
                <a:effectLst/>
                <a:latin typeface="Times New Roman" panose="02020603050405020304" pitchFamily="18" charset="0"/>
                <a:ea typeface="Calibri" panose="020F0502020204030204" pitchFamily="34" charset="0"/>
                <a:cs typeface="Times New Roman" panose="02020603050405020304" pitchFamily="18" charset="0"/>
              </a:rPr>
              <a:t>que suceden en la Antártida. </a:t>
            </a:r>
          </a:p>
          <a:p>
            <a:endParaRPr lang="es-ES" dirty="0"/>
          </a:p>
        </p:txBody>
      </p:sp>
    </p:spTree>
    <p:extLst>
      <p:ext uri="{BB962C8B-B14F-4D97-AF65-F5344CB8AC3E}">
        <p14:creationId xmlns:p14="http://schemas.microsoft.com/office/powerpoint/2010/main" val="158425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C1F80-EEC7-BEB9-0A6D-0CBB08115899}"/>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Metodología</a:t>
            </a:r>
          </a:p>
        </p:txBody>
      </p:sp>
      <p:sp>
        <p:nvSpPr>
          <p:cNvPr id="3" name="Marcador de contenido 2">
            <a:extLst>
              <a:ext uri="{FF2B5EF4-FFF2-40B4-BE49-F238E27FC236}">
                <a16:creationId xmlns:a16="http://schemas.microsoft.com/office/drawing/2014/main" id="{66F00BB0-A832-3027-A4EC-DCF4D29EC3C1}"/>
              </a:ext>
            </a:extLst>
          </p:cNvPr>
          <p:cNvSpPr>
            <a:spLocks noGrp="1"/>
          </p:cNvSpPr>
          <p:nvPr>
            <p:ph idx="1"/>
          </p:nvPr>
        </p:nvSpPr>
        <p:spPr>
          <a:xfrm>
            <a:off x="838200" y="1723695"/>
            <a:ext cx="10515600" cy="2816772"/>
          </a:xfrm>
          <a:solidFill>
            <a:schemeClr val="bg1"/>
          </a:solidFill>
        </p:spPr>
        <p:txBody>
          <a:bodyPr>
            <a:normAutofit fontScale="92500" lnSpcReduction="10000"/>
          </a:bodyPr>
          <a:lstStyle/>
          <a:p>
            <a:r>
              <a:rPr lang="es-ES" sz="2000" dirty="0">
                <a:latin typeface="Times New Roman" panose="02020603050405020304" pitchFamily="18" charset="0"/>
                <a:ea typeface="Calibri" panose="020F0502020204030204" pitchFamily="34" charset="0"/>
              </a:rPr>
              <a:t>S</a:t>
            </a:r>
            <a:r>
              <a:rPr lang="es-ES" sz="2000" dirty="0">
                <a:effectLst/>
                <a:latin typeface="Times New Roman" panose="02020603050405020304" pitchFamily="18" charset="0"/>
                <a:ea typeface="Calibri" panose="020F0502020204030204" pitchFamily="34" charset="0"/>
              </a:rPr>
              <a:t>e basa principalmente en la integración de técnicas de </a:t>
            </a:r>
            <a:r>
              <a:rPr lang="es-ES" sz="2000" dirty="0" err="1">
                <a:effectLst/>
                <a:latin typeface="Times New Roman" panose="02020603050405020304" pitchFamily="18" charset="0"/>
                <a:ea typeface="Calibri" panose="020F0502020204030204" pitchFamily="34" charset="0"/>
              </a:rPr>
              <a:t>DInSAR</a:t>
            </a:r>
            <a:r>
              <a:rPr lang="es-ES" sz="2000" dirty="0">
                <a:effectLst/>
                <a:latin typeface="Times New Roman" panose="02020603050405020304" pitchFamily="18" charset="0"/>
                <a:ea typeface="Calibri" panose="020F0502020204030204" pitchFamily="34" charset="0"/>
              </a:rPr>
              <a:t>, a través del empleo de 25 imágenes SAR, procedentes de la misión </a:t>
            </a:r>
            <a:r>
              <a:rPr lang="es-ES" sz="2000" dirty="0" err="1">
                <a:effectLst/>
                <a:latin typeface="Times New Roman" panose="02020603050405020304" pitchFamily="18" charset="0"/>
                <a:ea typeface="Calibri" panose="020F0502020204030204" pitchFamily="34" charset="0"/>
              </a:rPr>
              <a:t>Sentinel</a:t>
            </a:r>
            <a:r>
              <a:rPr lang="es-ES" sz="2000" dirty="0">
                <a:latin typeface="Times New Roman" panose="02020603050405020304" pitchFamily="18" charset="0"/>
                <a:ea typeface="Calibri" panose="020F0502020204030204" pitchFamily="34" charset="0"/>
              </a:rPr>
              <a:t>, de la ESA (</a:t>
            </a:r>
            <a:r>
              <a:rPr lang="es-ES" sz="2000" dirty="0" err="1">
                <a:latin typeface="Times New Roman" panose="02020603050405020304" pitchFamily="18" charset="0"/>
                <a:ea typeface="Calibri" panose="020F0502020204030204" pitchFamily="34" charset="0"/>
              </a:rPr>
              <a:t>European</a:t>
            </a:r>
            <a:r>
              <a:rPr lang="es-ES" sz="2000" dirty="0">
                <a:latin typeface="Times New Roman" panose="02020603050405020304" pitchFamily="18" charset="0"/>
                <a:ea typeface="Calibri" panose="020F0502020204030204" pitchFamily="34" charset="0"/>
              </a:rPr>
              <a:t> </a:t>
            </a:r>
            <a:r>
              <a:rPr lang="es-ES" sz="2000" dirty="0" err="1">
                <a:latin typeface="Times New Roman" panose="02020603050405020304" pitchFamily="18" charset="0"/>
                <a:ea typeface="Calibri" panose="020F0502020204030204" pitchFamily="34" charset="0"/>
              </a:rPr>
              <a:t>Space</a:t>
            </a:r>
            <a:r>
              <a:rPr lang="es-ES" sz="2000" dirty="0">
                <a:latin typeface="Times New Roman" panose="02020603050405020304" pitchFamily="18" charset="0"/>
                <a:ea typeface="Calibri" panose="020F0502020204030204" pitchFamily="34" charset="0"/>
              </a:rPr>
              <a:t> Agency), con banda C (5,405 GHz). </a:t>
            </a:r>
          </a:p>
          <a:p>
            <a:r>
              <a:rPr lang="es-ES" sz="2000" dirty="0">
                <a:latin typeface="Times New Roman" panose="02020603050405020304" pitchFamily="18" charset="0"/>
                <a:ea typeface="Calibri" panose="020F0502020204030204" pitchFamily="34" charset="0"/>
              </a:rPr>
              <a:t>Softwares empleados: </a:t>
            </a:r>
            <a:r>
              <a:rPr lang="es-ES" sz="1800" dirty="0">
                <a:effectLst/>
                <a:latin typeface="Times New Roman" panose="02020603050405020304" pitchFamily="18" charset="0"/>
                <a:ea typeface="Calibri" panose="020F0502020204030204" pitchFamily="34" charset="0"/>
              </a:rPr>
              <a:t>SNAP (</a:t>
            </a:r>
            <a:r>
              <a:rPr lang="es-ES" sz="1800" dirty="0" err="1">
                <a:effectLst/>
                <a:latin typeface="Times New Roman" panose="02020603050405020304" pitchFamily="18" charset="0"/>
                <a:ea typeface="Calibri" panose="020F0502020204030204" pitchFamily="34" charset="0"/>
              </a:rPr>
              <a:t>Sentinels</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Application</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Platform</a:t>
            </a:r>
            <a:r>
              <a:rPr lang="es-ES" sz="1800" dirty="0">
                <a:effectLst/>
                <a:latin typeface="Times New Roman" panose="02020603050405020304" pitchFamily="18" charset="0"/>
                <a:ea typeface="Calibri" panose="020F0502020204030204" pitchFamily="34" charset="0"/>
              </a:rPr>
              <a:t>) versión 9.0, y </a:t>
            </a:r>
            <a:r>
              <a:rPr lang="es-ES" sz="1800" dirty="0" err="1">
                <a:effectLst/>
                <a:latin typeface="Times New Roman" panose="02020603050405020304" pitchFamily="18" charset="0"/>
                <a:ea typeface="Calibri" panose="020F0502020204030204" pitchFamily="34" charset="0"/>
              </a:rPr>
              <a:t>SNAPhu</a:t>
            </a:r>
            <a:r>
              <a:rPr lang="es-ES" sz="1800" dirty="0">
                <a:effectLst/>
                <a:latin typeface="Times New Roman" panose="02020603050405020304" pitchFamily="18" charset="0"/>
                <a:ea typeface="Calibri" panose="020F0502020204030204" pitchFamily="34" charset="0"/>
              </a:rPr>
              <a:t> plugin (</a:t>
            </a:r>
            <a:r>
              <a:rPr lang="es-ES" sz="1800" dirty="0" err="1">
                <a:effectLst/>
                <a:latin typeface="Times New Roman" panose="02020603050405020304" pitchFamily="18" charset="0"/>
                <a:ea typeface="Calibri" panose="020F0502020204030204" pitchFamily="34" charset="0"/>
              </a:rPr>
              <a:t>version</a:t>
            </a:r>
            <a:r>
              <a:rPr lang="es-ES" sz="1800" dirty="0">
                <a:effectLst/>
                <a:latin typeface="Times New Roman" panose="02020603050405020304" pitchFamily="18" charset="0"/>
                <a:ea typeface="Calibri" panose="020F0502020204030204" pitchFamily="34" charset="0"/>
              </a:rPr>
              <a:t> 2.0) de códigos abiertos perteneciente a la ESA.</a:t>
            </a:r>
            <a:endParaRPr lang="es-ES" sz="2000" dirty="0">
              <a:latin typeface="Times New Roman" panose="02020603050405020304" pitchFamily="18" charset="0"/>
              <a:ea typeface="Calibri" panose="020F0502020204030204" pitchFamily="34" charset="0"/>
            </a:endParaRPr>
          </a:p>
          <a:p>
            <a:r>
              <a:rPr lang="es-ES" sz="2000" dirty="0">
                <a:latin typeface="Times New Roman" panose="02020603050405020304" pitchFamily="18" charset="0"/>
                <a:ea typeface="Calibri" panose="020F0502020204030204" pitchFamily="34" charset="0"/>
              </a:rPr>
              <a:t>2 periodos de estudio, en concreto durante verano austral:</a:t>
            </a:r>
          </a:p>
          <a:p>
            <a:pPr lvl="1"/>
            <a:r>
              <a:rPr lang="es-ES" sz="1600" dirty="0">
                <a:latin typeface="Times New Roman" panose="02020603050405020304" pitchFamily="18" charset="0"/>
                <a:ea typeface="Calibri" panose="020F0502020204030204" pitchFamily="34" charset="0"/>
              </a:rPr>
              <a:t>12 imágenes para el verano austral 2020/2021, por tanto se realizaron 11 </a:t>
            </a:r>
            <a:r>
              <a:rPr lang="es-ES" sz="1600" dirty="0" err="1">
                <a:latin typeface="Times New Roman" panose="02020603050405020304" pitchFamily="18" charset="0"/>
                <a:ea typeface="Calibri" panose="020F0502020204030204" pitchFamily="34" charset="0"/>
              </a:rPr>
              <a:t>interferogramas</a:t>
            </a:r>
            <a:r>
              <a:rPr lang="es-ES" sz="1600" dirty="0">
                <a:latin typeface="Times New Roman" panose="02020603050405020304" pitchFamily="18" charset="0"/>
                <a:ea typeface="Calibri" panose="020F0502020204030204" pitchFamily="34" charset="0"/>
              </a:rPr>
              <a:t>. En concreto: 9/12/2020 hasta 20/04/2021.</a:t>
            </a:r>
          </a:p>
          <a:p>
            <a:pPr lvl="1"/>
            <a:r>
              <a:rPr lang="es-ES" sz="1600" dirty="0">
                <a:latin typeface="Times New Roman" panose="02020603050405020304" pitchFamily="18" charset="0"/>
                <a:ea typeface="Calibri" panose="020F0502020204030204" pitchFamily="34" charset="0"/>
              </a:rPr>
              <a:t>13 imágenes para el verano austral 2021/2022, por tanto se realizaron 12 </a:t>
            </a:r>
            <a:r>
              <a:rPr lang="es-ES" sz="1600" dirty="0" err="1">
                <a:latin typeface="Times New Roman" panose="02020603050405020304" pitchFamily="18" charset="0"/>
                <a:ea typeface="Calibri" panose="020F0502020204030204" pitchFamily="34" charset="0"/>
              </a:rPr>
              <a:t>interferogramas</a:t>
            </a:r>
            <a:r>
              <a:rPr lang="es-ES" sz="1600" dirty="0">
                <a:latin typeface="Times New Roman" panose="02020603050405020304" pitchFamily="18" charset="0"/>
                <a:ea typeface="Calibri" panose="020F0502020204030204" pitchFamily="34" charset="0"/>
              </a:rPr>
              <a:t>. En concreto: 04/12/2021 hasta 27/04/2022.</a:t>
            </a:r>
          </a:p>
          <a:p>
            <a:pPr lvl="1"/>
            <a:endParaRPr lang="es-ES" sz="1600" dirty="0">
              <a:latin typeface="Times New Roman" panose="02020603050405020304" pitchFamily="18" charset="0"/>
              <a:ea typeface="Calibri" panose="020F0502020204030204" pitchFamily="34" charset="0"/>
            </a:endParaRPr>
          </a:p>
          <a:p>
            <a:pPr lvl="1"/>
            <a:endParaRPr lang="es-ES" sz="1400" dirty="0">
              <a:latin typeface="Times New Roman" panose="02020603050405020304" pitchFamily="18" charset="0"/>
              <a:ea typeface="Calibri" panose="020F0502020204030204" pitchFamily="34" charset="0"/>
            </a:endParaRPr>
          </a:p>
        </p:txBody>
      </p:sp>
      <p:graphicFrame>
        <p:nvGraphicFramePr>
          <p:cNvPr id="6" name="Tabla 5">
            <a:extLst>
              <a:ext uri="{FF2B5EF4-FFF2-40B4-BE49-F238E27FC236}">
                <a16:creationId xmlns:a16="http://schemas.microsoft.com/office/drawing/2014/main" id="{3BF8AF2B-3331-1AE0-86B8-6BF89ADAE222}"/>
              </a:ext>
            </a:extLst>
          </p:cNvPr>
          <p:cNvGraphicFramePr>
            <a:graphicFrameLocks noGrp="1"/>
          </p:cNvGraphicFramePr>
          <p:nvPr>
            <p:extLst>
              <p:ext uri="{D42A27DB-BD31-4B8C-83A1-F6EECF244321}">
                <p14:modId xmlns:p14="http://schemas.microsoft.com/office/powerpoint/2010/main" val="2939804000"/>
              </p:ext>
            </p:extLst>
          </p:nvPr>
        </p:nvGraphicFramePr>
        <p:xfrm>
          <a:off x="915920" y="4667913"/>
          <a:ext cx="10515596" cy="1523427"/>
        </p:xfrm>
        <a:graphic>
          <a:graphicData uri="http://schemas.openxmlformats.org/drawingml/2006/table">
            <a:tbl>
              <a:tblPr firstRow="1" bandRow="1">
                <a:tableStyleId>{1FECB4D8-DB02-4DC6-A0A2-4F2EBAE1DC90}</a:tableStyleId>
              </a:tblPr>
              <a:tblGrid>
                <a:gridCol w="1502228">
                  <a:extLst>
                    <a:ext uri="{9D8B030D-6E8A-4147-A177-3AD203B41FA5}">
                      <a16:colId xmlns:a16="http://schemas.microsoft.com/office/drawing/2014/main" val="2178224376"/>
                    </a:ext>
                  </a:extLst>
                </a:gridCol>
                <a:gridCol w="1502228">
                  <a:extLst>
                    <a:ext uri="{9D8B030D-6E8A-4147-A177-3AD203B41FA5}">
                      <a16:colId xmlns:a16="http://schemas.microsoft.com/office/drawing/2014/main" val="1257590521"/>
                    </a:ext>
                  </a:extLst>
                </a:gridCol>
                <a:gridCol w="1502228">
                  <a:extLst>
                    <a:ext uri="{9D8B030D-6E8A-4147-A177-3AD203B41FA5}">
                      <a16:colId xmlns:a16="http://schemas.microsoft.com/office/drawing/2014/main" val="1282230421"/>
                    </a:ext>
                  </a:extLst>
                </a:gridCol>
                <a:gridCol w="1502228">
                  <a:extLst>
                    <a:ext uri="{9D8B030D-6E8A-4147-A177-3AD203B41FA5}">
                      <a16:colId xmlns:a16="http://schemas.microsoft.com/office/drawing/2014/main" val="2388633396"/>
                    </a:ext>
                  </a:extLst>
                </a:gridCol>
                <a:gridCol w="1502228">
                  <a:extLst>
                    <a:ext uri="{9D8B030D-6E8A-4147-A177-3AD203B41FA5}">
                      <a16:colId xmlns:a16="http://schemas.microsoft.com/office/drawing/2014/main" val="3287956687"/>
                    </a:ext>
                  </a:extLst>
                </a:gridCol>
                <a:gridCol w="1502228">
                  <a:extLst>
                    <a:ext uri="{9D8B030D-6E8A-4147-A177-3AD203B41FA5}">
                      <a16:colId xmlns:a16="http://schemas.microsoft.com/office/drawing/2014/main" val="2477002245"/>
                    </a:ext>
                  </a:extLst>
                </a:gridCol>
                <a:gridCol w="1502228">
                  <a:extLst>
                    <a:ext uri="{9D8B030D-6E8A-4147-A177-3AD203B41FA5}">
                      <a16:colId xmlns:a16="http://schemas.microsoft.com/office/drawing/2014/main" val="3409473242"/>
                    </a:ext>
                  </a:extLst>
                </a:gridCol>
              </a:tblGrid>
              <a:tr h="578547">
                <a:tc>
                  <a:txBody>
                    <a:bodyPr/>
                    <a:lstStyle/>
                    <a:p>
                      <a:pPr algn="ctr"/>
                      <a:r>
                        <a:rPr lang="es-ES" sz="1400" dirty="0">
                          <a:latin typeface="Times New Roman" panose="02020603050405020304" pitchFamily="18" charset="0"/>
                          <a:cs typeface="Times New Roman" panose="02020603050405020304" pitchFamily="18" charset="0"/>
                        </a:rPr>
                        <a:t>Sensores</a:t>
                      </a:r>
                    </a:p>
                  </a:txBody>
                  <a:tcPr/>
                </a:tc>
                <a:tc>
                  <a:txBody>
                    <a:bodyPr/>
                    <a:lstStyle/>
                    <a:p>
                      <a:pPr algn="ctr"/>
                      <a:r>
                        <a:rPr lang="es-ES" sz="1400" dirty="0">
                          <a:latin typeface="Times New Roman" panose="02020603050405020304" pitchFamily="18" charset="0"/>
                          <a:cs typeface="Times New Roman" panose="02020603050405020304" pitchFamily="18" charset="0"/>
                        </a:rPr>
                        <a:t>Modo de adquisición</a:t>
                      </a:r>
                    </a:p>
                  </a:txBody>
                  <a:tcPr/>
                </a:tc>
                <a:tc>
                  <a:txBody>
                    <a:bodyPr/>
                    <a:lstStyle/>
                    <a:p>
                      <a:pPr algn="ctr"/>
                      <a:r>
                        <a:rPr lang="es-ES" sz="1400" dirty="0">
                          <a:latin typeface="Times New Roman" panose="02020603050405020304" pitchFamily="18" charset="0"/>
                          <a:cs typeface="Times New Roman" panose="02020603050405020304" pitchFamily="18" charset="0"/>
                        </a:rPr>
                        <a:t>Polarización</a:t>
                      </a:r>
                    </a:p>
                  </a:txBody>
                  <a:tcPr/>
                </a:tc>
                <a:tc>
                  <a:txBody>
                    <a:bodyPr/>
                    <a:lstStyle/>
                    <a:p>
                      <a:pPr algn="ctr"/>
                      <a:r>
                        <a:rPr lang="es-ES" sz="1400" dirty="0">
                          <a:latin typeface="Times New Roman" panose="02020603050405020304" pitchFamily="18" charset="0"/>
                          <a:cs typeface="Times New Roman" panose="02020603050405020304" pitchFamily="18" charset="0"/>
                        </a:rPr>
                        <a:t>Banda</a:t>
                      </a:r>
                    </a:p>
                  </a:txBody>
                  <a:tcPr/>
                </a:tc>
                <a:tc>
                  <a:txBody>
                    <a:bodyPr/>
                    <a:lstStyle/>
                    <a:p>
                      <a:pPr algn="ctr"/>
                      <a:r>
                        <a:rPr lang="es-ES" sz="1400" dirty="0">
                          <a:latin typeface="Times New Roman" panose="02020603050405020304" pitchFamily="18" charset="0"/>
                          <a:cs typeface="Times New Roman" panose="02020603050405020304" pitchFamily="18" charset="0"/>
                        </a:rPr>
                        <a:t>Total de </a:t>
                      </a:r>
                      <a:r>
                        <a:rPr lang="es-ES" sz="1400" dirty="0" err="1">
                          <a:latin typeface="Times New Roman" panose="02020603050405020304" pitchFamily="18" charset="0"/>
                          <a:cs typeface="Times New Roman" panose="02020603050405020304" pitchFamily="18" charset="0"/>
                        </a:rPr>
                        <a:t>interferogramas</a:t>
                      </a:r>
                      <a:endParaRPr lang="es-ES" sz="1400" dirty="0">
                        <a:latin typeface="Times New Roman" panose="02020603050405020304" pitchFamily="18" charset="0"/>
                        <a:cs typeface="Times New Roman" panose="02020603050405020304" pitchFamily="18" charset="0"/>
                      </a:endParaRPr>
                    </a:p>
                  </a:txBody>
                  <a:tcPr/>
                </a:tc>
                <a:tc>
                  <a:txBody>
                    <a:bodyPr/>
                    <a:lstStyle/>
                    <a:p>
                      <a:pPr algn="ctr"/>
                      <a:r>
                        <a:rPr lang="es-ES" sz="1400" dirty="0">
                          <a:latin typeface="Times New Roman" panose="02020603050405020304" pitchFamily="18" charset="0"/>
                          <a:cs typeface="Times New Roman" panose="02020603050405020304" pitchFamily="18" charset="0"/>
                        </a:rPr>
                        <a:t>Intervalo de tiempo</a:t>
                      </a:r>
                    </a:p>
                  </a:txBody>
                  <a:tcPr/>
                </a:tc>
                <a:tc>
                  <a:txBody>
                    <a:bodyPr/>
                    <a:lstStyle/>
                    <a:p>
                      <a:pPr algn="ctr"/>
                      <a:r>
                        <a:rPr lang="es-ES" sz="1400" dirty="0">
                          <a:latin typeface="Times New Roman" panose="02020603050405020304" pitchFamily="18" charset="0"/>
                          <a:cs typeface="Times New Roman" panose="02020603050405020304" pitchFamily="18" charset="0"/>
                        </a:rPr>
                        <a:t>LOS (Line </a:t>
                      </a:r>
                      <a:r>
                        <a:rPr lang="es-ES" sz="1400" dirty="0" err="1">
                          <a:latin typeface="Times New Roman" panose="02020603050405020304" pitchFamily="18" charset="0"/>
                          <a:cs typeface="Times New Roman" panose="02020603050405020304" pitchFamily="18" charset="0"/>
                        </a:rPr>
                        <a:t>of</a:t>
                      </a:r>
                      <a:r>
                        <a:rPr lang="es-ES" sz="1400" dirty="0">
                          <a:latin typeface="Times New Roman" panose="02020603050405020304" pitchFamily="18" charset="0"/>
                          <a:cs typeface="Times New Roman" panose="02020603050405020304" pitchFamily="18" charset="0"/>
                        </a:rPr>
                        <a:t> </a:t>
                      </a:r>
                      <a:r>
                        <a:rPr lang="es-ES" sz="1400" dirty="0" err="1">
                          <a:latin typeface="Times New Roman" panose="02020603050405020304" pitchFamily="18" charset="0"/>
                          <a:cs typeface="Times New Roman" panose="02020603050405020304" pitchFamily="18" charset="0"/>
                        </a:rPr>
                        <a:t>Sight</a:t>
                      </a:r>
                      <a:r>
                        <a:rPr lang="es-ES" sz="1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28619217"/>
                  </a:ext>
                </a:extLst>
              </a:tr>
              <a:tr h="414059">
                <a:tc>
                  <a:txBody>
                    <a:bodyPr/>
                    <a:lstStyle/>
                    <a:p>
                      <a:pPr algn="ctr"/>
                      <a:r>
                        <a:rPr lang="es-ES" sz="1400" dirty="0" err="1">
                          <a:latin typeface="Times New Roman" panose="02020603050405020304" pitchFamily="18" charset="0"/>
                          <a:cs typeface="Times New Roman" panose="02020603050405020304" pitchFamily="18" charset="0"/>
                        </a:rPr>
                        <a:t>Sentinel</a:t>
                      </a:r>
                      <a:r>
                        <a:rPr lang="es-ES" sz="1400" dirty="0">
                          <a:latin typeface="Times New Roman" panose="02020603050405020304" pitchFamily="18" charset="0"/>
                          <a:cs typeface="Times New Roman" panose="02020603050405020304" pitchFamily="18" charset="0"/>
                        </a:rPr>
                        <a:t> 1-A</a:t>
                      </a:r>
                    </a:p>
                    <a:p>
                      <a:pPr algn="ctr"/>
                      <a:r>
                        <a:rPr lang="es-ES" sz="1400" dirty="0" err="1">
                          <a:latin typeface="Times New Roman" panose="02020603050405020304" pitchFamily="18" charset="0"/>
                          <a:cs typeface="Times New Roman" panose="02020603050405020304" pitchFamily="18" charset="0"/>
                        </a:rPr>
                        <a:t>Sentinel</a:t>
                      </a:r>
                      <a:r>
                        <a:rPr lang="es-ES" sz="1400" dirty="0">
                          <a:latin typeface="Times New Roman" panose="02020603050405020304" pitchFamily="18" charset="0"/>
                          <a:cs typeface="Times New Roman" panose="02020603050405020304" pitchFamily="18" charset="0"/>
                        </a:rPr>
                        <a:t> 1-B</a:t>
                      </a:r>
                    </a:p>
                  </a:txBody>
                  <a:tcPr/>
                </a:tc>
                <a:tc>
                  <a:txBody>
                    <a:bodyPr/>
                    <a:lstStyle/>
                    <a:p>
                      <a:pPr algn="ctr"/>
                      <a:r>
                        <a:rPr lang="es-ES" sz="1400" dirty="0">
                          <a:latin typeface="Times New Roman" panose="02020603050405020304" pitchFamily="18" charset="0"/>
                          <a:cs typeface="Times New Roman" panose="02020603050405020304" pitchFamily="18" charset="0"/>
                        </a:rPr>
                        <a:t>IW </a:t>
                      </a:r>
                    </a:p>
                    <a:p>
                      <a:pPr algn="ctr"/>
                      <a:r>
                        <a:rPr lang="es-ES" sz="1400" dirty="0">
                          <a:latin typeface="Times New Roman" panose="02020603050405020304" pitchFamily="18" charset="0"/>
                          <a:cs typeface="Times New Roman" panose="02020603050405020304" pitchFamily="18" charset="0"/>
                        </a:rPr>
                        <a:t>(</a:t>
                      </a:r>
                      <a:r>
                        <a:rPr lang="es-ES" sz="1400" dirty="0" err="1">
                          <a:latin typeface="Times New Roman" panose="02020603050405020304" pitchFamily="18" charset="0"/>
                          <a:cs typeface="Times New Roman" panose="02020603050405020304" pitchFamily="18" charset="0"/>
                        </a:rPr>
                        <a:t>Interferometric</a:t>
                      </a:r>
                      <a:endParaRPr lang="es-ES" sz="1400" dirty="0">
                        <a:latin typeface="Times New Roman" panose="02020603050405020304" pitchFamily="18" charset="0"/>
                        <a:cs typeface="Times New Roman" panose="02020603050405020304" pitchFamily="18" charset="0"/>
                      </a:endParaRPr>
                    </a:p>
                    <a:p>
                      <a:pPr algn="ctr"/>
                      <a:r>
                        <a:rPr lang="es-ES" sz="1400" dirty="0">
                          <a:latin typeface="Times New Roman" panose="02020603050405020304" pitchFamily="18" charset="0"/>
                          <a:cs typeface="Times New Roman" panose="02020603050405020304" pitchFamily="18" charset="0"/>
                        </a:rPr>
                        <a:t>Wide)</a:t>
                      </a:r>
                    </a:p>
                  </a:txBody>
                  <a:tcPr/>
                </a:tc>
                <a:tc>
                  <a:txBody>
                    <a:bodyPr/>
                    <a:lstStyle/>
                    <a:p>
                      <a:pPr algn="ctr"/>
                      <a:r>
                        <a:rPr lang="es-ES" sz="1400" dirty="0">
                          <a:latin typeface="Times New Roman" panose="02020603050405020304" pitchFamily="18" charset="0"/>
                          <a:cs typeface="Times New Roman" panose="02020603050405020304" pitchFamily="18" charset="0"/>
                        </a:rPr>
                        <a:t>HH</a:t>
                      </a:r>
                    </a:p>
                  </a:txBody>
                  <a:tcPr/>
                </a:tc>
                <a:tc>
                  <a:txBody>
                    <a:bodyPr/>
                    <a:lstStyle/>
                    <a:p>
                      <a:pPr algn="ctr"/>
                      <a:r>
                        <a:rPr lang="es-ES" sz="1400" dirty="0">
                          <a:latin typeface="Times New Roman" panose="02020603050405020304" pitchFamily="18" charset="0"/>
                          <a:cs typeface="Times New Roman" panose="02020603050405020304" pitchFamily="18" charset="0"/>
                        </a:rPr>
                        <a:t>C</a:t>
                      </a:r>
                    </a:p>
                  </a:txBody>
                  <a:tcPr/>
                </a:tc>
                <a:tc>
                  <a:txBody>
                    <a:bodyPr/>
                    <a:lstStyle/>
                    <a:p>
                      <a:pPr algn="ctr"/>
                      <a:r>
                        <a:rPr lang="es-ES" sz="1400" dirty="0">
                          <a:latin typeface="Times New Roman" panose="02020603050405020304" pitchFamily="18" charset="0"/>
                          <a:cs typeface="Times New Roman" panose="02020603050405020304" pitchFamily="18" charset="0"/>
                        </a:rPr>
                        <a:t>11 para el periodo 2020/2021</a:t>
                      </a:r>
                    </a:p>
                    <a:p>
                      <a:pPr algn="ctr"/>
                      <a:r>
                        <a:rPr lang="es-ES" sz="1400" dirty="0">
                          <a:latin typeface="Times New Roman" panose="02020603050405020304" pitchFamily="18" charset="0"/>
                          <a:cs typeface="Times New Roman" panose="02020603050405020304" pitchFamily="18" charset="0"/>
                        </a:rPr>
                        <a:t>12 para el periodo 2021/2022</a:t>
                      </a:r>
                    </a:p>
                  </a:txBody>
                  <a:tcPr/>
                </a:tc>
                <a:tc>
                  <a:txBody>
                    <a:bodyPr/>
                    <a:lstStyle/>
                    <a:p>
                      <a:pPr algn="ctr"/>
                      <a:r>
                        <a:rPr lang="es-ES" sz="1400" dirty="0">
                          <a:latin typeface="Times New Roman" panose="02020603050405020304" pitchFamily="18" charset="0"/>
                          <a:cs typeface="Times New Roman" panose="02020603050405020304" pitchFamily="18" charset="0"/>
                        </a:rPr>
                        <a:t>12 días</a:t>
                      </a:r>
                    </a:p>
                  </a:txBody>
                  <a:tcPr/>
                </a:tc>
                <a:tc>
                  <a:txBody>
                    <a:bodyPr/>
                    <a:lstStyle/>
                    <a:p>
                      <a:pPr algn="ctr"/>
                      <a:r>
                        <a:rPr lang="es-ES" sz="1400" dirty="0">
                          <a:latin typeface="Times New Roman" panose="02020603050405020304" pitchFamily="18" charset="0"/>
                          <a:cs typeface="Times New Roman" panose="02020603050405020304" pitchFamily="18" charset="0"/>
                        </a:rPr>
                        <a:t>Descendente</a:t>
                      </a:r>
                    </a:p>
                  </a:txBody>
                  <a:tcPr/>
                </a:tc>
                <a:extLst>
                  <a:ext uri="{0D108BD9-81ED-4DB2-BD59-A6C34878D82A}">
                    <a16:rowId xmlns:a16="http://schemas.microsoft.com/office/drawing/2014/main" val="2349446727"/>
                  </a:ext>
                </a:extLst>
              </a:tr>
            </a:tbl>
          </a:graphicData>
        </a:graphic>
      </p:graphicFrame>
      <p:sp>
        <p:nvSpPr>
          <p:cNvPr id="7" name="Título 1">
            <a:extLst>
              <a:ext uri="{FF2B5EF4-FFF2-40B4-BE49-F238E27FC236}">
                <a16:creationId xmlns:a16="http://schemas.microsoft.com/office/drawing/2014/main" id="{B1A2DB17-7E5E-E603-5B1A-DE8FF6DF6D5B}"/>
              </a:ext>
            </a:extLst>
          </p:cNvPr>
          <p:cNvSpPr txBox="1">
            <a:spLocks/>
          </p:cNvSpPr>
          <p:nvPr/>
        </p:nvSpPr>
        <p:spPr>
          <a:xfrm>
            <a:off x="4264563" y="6306206"/>
            <a:ext cx="3660236" cy="443391"/>
          </a:xfrm>
          <a:prstGeom prst="rect">
            <a:avLst/>
          </a:prstGeom>
          <a:solidFill>
            <a:schemeClr val="bg1">
              <a:alpha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400" dirty="0">
                <a:latin typeface="Times New Roman" panose="02020603050405020304" pitchFamily="18" charset="0"/>
                <a:cs typeface="Times New Roman" panose="02020603050405020304" pitchFamily="18" charset="0"/>
              </a:rPr>
              <a:t>Tabla 1: Tabla resumen de materiales empleados</a:t>
            </a:r>
          </a:p>
        </p:txBody>
      </p:sp>
    </p:spTree>
    <p:extLst>
      <p:ext uri="{BB962C8B-B14F-4D97-AF65-F5344CB8AC3E}">
        <p14:creationId xmlns:p14="http://schemas.microsoft.com/office/powerpoint/2010/main" val="286078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2EF394-8C93-4934-25AC-03C9F75D88F1}"/>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Resultados preliminares</a:t>
            </a:r>
          </a:p>
        </p:txBody>
      </p:sp>
      <p:sp>
        <p:nvSpPr>
          <p:cNvPr id="3" name="Marcador de contenido 2">
            <a:extLst>
              <a:ext uri="{FF2B5EF4-FFF2-40B4-BE49-F238E27FC236}">
                <a16:creationId xmlns:a16="http://schemas.microsoft.com/office/drawing/2014/main" id="{79C83FE8-9C2F-5B25-4AAD-980DBA86525F}"/>
              </a:ext>
            </a:extLst>
          </p:cNvPr>
          <p:cNvSpPr>
            <a:spLocks noGrp="1"/>
          </p:cNvSpPr>
          <p:nvPr>
            <p:ph idx="1"/>
          </p:nvPr>
        </p:nvSpPr>
        <p:spPr>
          <a:xfrm>
            <a:off x="838200" y="2340634"/>
            <a:ext cx="10515600" cy="2641271"/>
          </a:xfrm>
          <a:solidFill>
            <a:schemeClr val="bg1">
              <a:alpha val="80000"/>
            </a:schemeClr>
          </a:solidFill>
        </p:spPr>
        <p:txBody>
          <a:bodyPr/>
          <a:lstStyle/>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Valores medios de desplazamiento con respecto a LOS (Line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Sight</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1-2 cm. Se producen durante periodos de tiempo indicados, probablemente influidos por las variaciones estacionales cuando la cubierta de nieve está presente y por fluctuación del contenido de humedad del suelo.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Cuando la capa de nieve es mínima, los desplazamientos con respecto a la LOS varían hasta 7 cm, alrededor del frente del glaciar y en determinadas zonas de las plataformas y laderas superiores. </a:t>
            </a:r>
            <a:endParaRPr lang="es-ES" dirty="0"/>
          </a:p>
        </p:txBody>
      </p:sp>
    </p:spTree>
    <p:extLst>
      <p:ext uri="{BB962C8B-B14F-4D97-AF65-F5344CB8AC3E}">
        <p14:creationId xmlns:p14="http://schemas.microsoft.com/office/powerpoint/2010/main" val="181956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69E6D-6120-E28A-9ED5-3D88C4213CA1}"/>
              </a:ext>
            </a:extLst>
          </p:cNvPr>
          <p:cNvSpPr>
            <a:spLocks noGrp="1"/>
          </p:cNvSpPr>
          <p:nvPr>
            <p:ph type="title"/>
          </p:nvPr>
        </p:nvSpPr>
        <p:spPr>
          <a:xfrm>
            <a:off x="838200" y="575217"/>
            <a:ext cx="10515600" cy="905378"/>
          </a:xfrm>
        </p:spPr>
        <p:txBody>
          <a:bodyPr>
            <a:noAutofit/>
          </a:bodyPr>
          <a:lstStyle/>
          <a:p>
            <a:pPr algn="ctr"/>
            <a:r>
              <a:rPr lang="es-ES" sz="2500" dirty="0">
                <a:latin typeface="Times New Roman" panose="02020603050405020304" pitchFamily="18" charset="0"/>
                <a:cs typeface="Times New Roman" panose="02020603050405020304" pitchFamily="18" charset="0"/>
              </a:rPr>
              <a:t>Resultados: Desplazamientos verticales con respecto </a:t>
            </a:r>
            <a:br>
              <a:rPr lang="es-ES" sz="2500" dirty="0">
                <a:latin typeface="Times New Roman" panose="02020603050405020304" pitchFamily="18" charset="0"/>
                <a:cs typeface="Times New Roman" panose="02020603050405020304" pitchFamily="18" charset="0"/>
              </a:rPr>
            </a:br>
            <a:r>
              <a:rPr lang="es-ES" sz="2500" dirty="0">
                <a:latin typeface="Times New Roman" panose="02020603050405020304" pitchFamily="18" charset="0"/>
                <a:cs typeface="Times New Roman" panose="02020603050405020304" pitchFamily="18" charset="0"/>
              </a:rPr>
              <a:t>a la LOS (</a:t>
            </a:r>
            <a:r>
              <a:rPr lang="es-ES" sz="2500" i="1" dirty="0">
                <a:latin typeface="Times New Roman" panose="02020603050405020304" pitchFamily="18" charset="0"/>
                <a:cs typeface="Times New Roman" panose="02020603050405020304" pitchFamily="18" charset="0"/>
              </a:rPr>
              <a:t>Line </a:t>
            </a:r>
            <a:r>
              <a:rPr lang="es-ES" sz="2500" i="1" dirty="0" err="1">
                <a:latin typeface="Times New Roman" panose="02020603050405020304" pitchFamily="18" charset="0"/>
                <a:cs typeface="Times New Roman" panose="02020603050405020304" pitchFamily="18" charset="0"/>
              </a:rPr>
              <a:t>of</a:t>
            </a:r>
            <a:r>
              <a:rPr lang="es-ES" sz="2500" i="1" dirty="0">
                <a:latin typeface="Times New Roman" panose="02020603050405020304" pitchFamily="18" charset="0"/>
                <a:cs typeface="Times New Roman" panose="02020603050405020304" pitchFamily="18" charset="0"/>
              </a:rPr>
              <a:t> </a:t>
            </a:r>
            <a:r>
              <a:rPr lang="es-ES" sz="2500" i="1" dirty="0" err="1">
                <a:latin typeface="Times New Roman" panose="02020603050405020304" pitchFamily="18" charset="0"/>
                <a:cs typeface="Times New Roman" panose="02020603050405020304" pitchFamily="18" charset="0"/>
              </a:rPr>
              <a:t>Sight</a:t>
            </a:r>
            <a:r>
              <a:rPr lang="es-ES" sz="2500" dirty="0">
                <a:latin typeface="Times New Roman" panose="02020603050405020304" pitchFamily="18" charset="0"/>
                <a:cs typeface="Times New Roman" panose="02020603050405020304" pitchFamily="18" charset="0"/>
              </a:rPr>
              <a:t>) por periodo de estudio</a:t>
            </a:r>
          </a:p>
        </p:txBody>
      </p:sp>
      <p:pic>
        <p:nvPicPr>
          <p:cNvPr id="4" name="12 Imagen">
            <a:extLst>
              <a:ext uri="{FF2B5EF4-FFF2-40B4-BE49-F238E27FC236}">
                <a16:creationId xmlns:a16="http://schemas.microsoft.com/office/drawing/2014/main" id="{9FCDD7AA-1B1C-70D1-2514-78B7F5D44F8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709759" y="4104815"/>
            <a:ext cx="6768000" cy="2484000"/>
          </a:xfrm>
          <a:prstGeom prst="rect">
            <a:avLst/>
          </a:prstGeom>
        </p:spPr>
      </p:pic>
      <p:pic>
        <p:nvPicPr>
          <p:cNvPr id="5" name="11 Imagen">
            <a:extLst>
              <a:ext uri="{FF2B5EF4-FFF2-40B4-BE49-F238E27FC236}">
                <a16:creationId xmlns:a16="http://schemas.microsoft.com/office/drawing/2014/main" id="{1E07B07F-73E6-B263-4FB5-0AE3FE79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016" y="1555940"/>
            <a:ext cx="6768000" cy="2469013"/>
          </a:xfrm>
          <a:prstGeom prst="rect">
            <a:avLst/>
          </a:prstGeom>
        </p:spPr>
      </p:pic>
      <p:sp>
        <p:nvSpPr>
          <p:cNvPr id="6" name="9 CuadroTexto">
            <a:extLst>
              <a:ext uri="{FF2B5EF4-FFF2-40B4-BE49-F238E27FC236}">
                <a16:creationId xmlns:a16="http://schemas.microsoft.com/office/drawing/2014/main" id="{3086ED2E-B1C3-53CD-A121-10B1C07CBBA9}"/>
              </a:ext>
            </a:extLst>
          </p:cNvPr>
          <p:cNvSpPr txBox="1"/>
          <p:nvPr/>
        </p:nvSpPr>
        <p:spPr>
          <a:xfrm>
            <a:off x="4977234" y="1583872"/>
            <a:ext cx="2198038" cy="369332"/>
          </a:xfrm>
          <a:prstGeom prst="rect">
            <a:avLst/>
          </a:prstGeom>
          <a:noFill/>
        </p:spPr>
        <p:txBody>
          <a:bodyPr wrap="none" rtlCol="0">
            <a:spAutoFit/>
          </a:bodyPr>
          <a:lstStyle/>
          <a:p>
            <a:r>
              <a:rPr lang="en-US" b="1" dirty="0" err="1">
                <a:solidFill>
                  <a:schemeClr val="bg1"/>
                </a:solidFill>
                <a:latin typeface="Arial" panose="020B0604020202020204" pitchFamily="34" charset="0"/>
                <a:cs typeface="Arial" panose="020B0604020202020204" pitchFamily="34" charset="0"/>
              </a:rPr>
              <a:t>Periodo</a:t>
            </a:r>
            <a:r>
              <a:rPr lang="en-US" b="1" dirty="0">
                <a:solidFill>
                  <a:schemeClr val="bg1"/>
                </a:solidFill>
                <a:latin typeface="Arial" panose="020B0604020202020204" pitchFamily="34" charset="0"/>
                <a:cs typeface="Arial" panose="020B0604020202020204" pitchFamily="34" charset="0"/>
              </a:rPr>
              <a:t> 2020/2021</a:t>
            </a:r>
          </a:p>
        </p:txBody>
      </p:sp>
      <p:sp>
        <p:nvSpPr>
          <p:cNvPr id="7" name="10 CuadroTexto">
            <a:extLst>
              <a:ext uri="{FF2B5EF4-FFF2-40B4-BE49-F238E27FC236}">
                <a16:creationId xmlns:a16="http://schemas.microsoft.com/office/drawing/2014/main" id="{094BB8BD-2EFD-E8D3-7902-EA76C290B1A0}"/>
              </a:ext>
            </a:extLst>
          </p:cNvPr>
          <p:cNvSpPr txBox="1"/>
          <p:nvPr/>
        </p:nvSpPr>
        <p:spPr>
          <a:xfrm>
            <a:off x="4965588" y="4122579"/>
            <a:ext cx="2198038" cy="369332"/>
          </a:xfrm>
          <a:prstGeom prst="rect">
            <a:avLst/>
          </a:prstGeom>
          <a:noFill/>
        </p:spPr>
        <p:txBody>
          <a:bodyPr wrap="none" rtlCol="0">
            <a:spAutoFit/>
          </a:bodyPr>
          <a:lstStyle/>
          <a:p>
            <a:r>
              <a:rPr lang="en-US" b="1" dirty="0" err="1">
                <a:solidFill>
                  <a:schemeClr val="bg1"/>
                </a:solidFill>
                <a:latin typeface="Arial" panose="020B0604020202020204" pitchFamily="34" charset="0"/>
                <a:cs typeface="Arial" panose="020B0604020202020204" pitchFamily="34" charset="0"/>
              </a:rPr>
              <a:t>Periodo</a:t>
            </a:r>
            <a:r>
              <a:rPr lang="en-US" b="1" dirty="0">
                <a:solidFill>
                  <a:schemeClr val="bg1"/>
                </a:solidFill>
                <a:latin typeface="Arial" panose="020B0604020202020204" pitchFamily="34" charset="0"/>
                <a:cs typeface="Arial" panose="020B0604020202020204" pitchFamily="34" charset="0"/>
              </a:rPr>
              <a:t> 2021/2022</a:t>
            </a:r>
          </a:p>
        </p:txBody>
      </p:sp>
      <p:sp>
        <p:nvSpPr>
          <p:cNvPr id="9" name="CuadroTexto 8">
            <a:extLst>
              <a:ext uri="{FF2B5EF4-FFF2-40B4-BE49-F238E27FC236}">
                <a16:creationId xmlns:a16="http://schemas.microsoft.com/office/drawing/2014/main" id="{2247C647-CDDA-B847-9F05-8F0EE51B1B9D}"/>
              </a:ext>
            </a:extLst>
          </p:cNvPr>
          <p:cNvSpPr txBox="1"/>
          <p:nvPr/>
        </p:nvSpPr>
        <p:spPr>
          <a:xfrm>
            <a:off x="294291" y="2112579"/>
            <a:ext cx="2091558" cy="738664"/>
          </a:xfrm>
          <a:prstGeom prst="rect">
            <a:avLst/>
          </a:prstGeom>
          <a:noFill/>
        </p:spPr>
        <p:txBody>
          <a:bodyPr wrap="square" rtlCol="0">
            <a:spAutoFit/>
          </a:bodyPr>
          <a:lstStyle/>
          <a:p>
            <a:r>
              <a:rPr lang="es-ES" sz="1400" dirty="0">
                <a:latin typeface="Times New Roman" panose="02020603050405020304" pitchFamily="18" charset="0"/>
                <a:cs typeface="Times New Roman" panose="02020603050405020304" pitchFamily="18" charset="0"/>
              </a:rPr>
              <a:t>Figura 2. Desplazamiento con respecto a la LOS para el periodo 2020/2021</a:t>
            </a:r>
          </a:p>
        </p:txBody>
      </p:sp>
      <p:sp>
        <p:nvSpPr>
          <p:cNvPr id="10" name="CuadroTexto 9">
            <a:extLst>
              <a:ext uri="{FF2B5EF4-FFF2-40B4-BE49-F238E27FC236}">
                <a16:creationId xmlns:a16="http://schemas.microsoft.com/office/drawing/2014/main" id="{5B7647D5-9494-D77A-BC80-278421C7D4B7}"/>
              </a:ext>
            </a:extLst>
          </p:cNvPr>
          <p:cNvSpPr txBox="1"/>
          <p:nvPr/>
        </p:nvSpPr>
        <p:spPr>
          <a:xfrm>
            <a:off x="446691" y="4829494"/>
            <a:ext cx="2091558" cy="738664"/>
          </a:xfrm>
          <a:prstGeom prst="rect">
            <a:avLst/>
          </a:prstGeom>
          <a:noFill/>
        </p:spPr>
        <p:txBody>
          <a:bodyPr wrap="square" rtlCol="0">
            <a:spAutoFit/>
          </a:bodyPr>
          <a:lstStyle/>
          <a:p>
            <a:r>
              <a:rPr lang="es-ES" sz="1400" dirty="0">
                <a:latin typeface="Times New Roman" panose="02020603050405020304" pitchFamily="18" charset="0"/>
                <a:cs typeface="Times New Roman" panose="02020603050405020304" pitchFamily="18" charset="0"/>
              </a:rPr>
              <a:t>Figura 3. Desplazamiento con respecto a la LOS para el periodo 2021/2022</a:t>
            </a:r>
          </a:p>
        </p:txBody>
      </p:sp>
    </p:spTree>
    <p:extLst>
      <p:ext uri="{BB962C8B-B14F-4D97-AF65-F5344CB8AC3E}">
        <p14:creationId xmlns:p14="http://schemas.microsoft.com/office/powerpoint/2010/main" val="485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7DF94-AD85-41DB-1EDC-A404E0D7EFB8}"/>
              </a:ext>
            </a:extLst>
          </p:cNvPr>
          <p:cNvSpPr>
            <a:spLocks noGrp="1"/>
          </p:cNvSpPr>
          <p:nvPr>
            <p:ph type="title"/>
          </p:nvPr>
        </p:nvSpPr>
        <p:spPr/>
        <p:txBody>
          <a:bodyPr>
            <a:normAutofit/>
          </a:bodyPr>
          <a:lstStyle/>
          <a:p>
            <a:pPr algn="ctr"/>
            <a:r>
              <a:rPr lang="es-ES" sz="2800" dirty="0" err="1">
                <a:latin typeface="Times New Roman" panose="02020603050405020304" pitchFamily="18" charset="0"/>
                <a:cs typeface="Times New Roman" panose="02020603050405020304" pitchFamily="18" charset="0"/>
              </a:rPr>
              <a:t>Interferogramas</a:t>
            </a:r>
            <a:r>
              <a:rPr lang="es-ES" sz="2800" dirty="0">
                <a:latin typeface="Times New Roman" panose="02020603050405020304" pitchFamily="18" charset="0"/>
                <a:cs typeface="Times New Roman" panose="02020603050405020304" pitchFamily="18" charset="0"/>
              </a:rPr>
              <a:t> individuales para el periodo 2020/2021 </a:t>
            </a:r>
          </a:p>
        </p:txBody>
      </p:sp>
      <p:pic>
        <p:nvPicPr>
          <p:cNvPr id="4" name="1 Imagen">
            <a:extLst>
              <a:ext uri="{FF2B5EF4-FFF2-40B4-BE49-F238E27FC236}">
                <a16:creationId xmlns:a16="http://schemas.microsoft.com/office/drawing/2014/main" id="{10A85D3C-1EF6-EAB3-5306-1490E0A113C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43345" y="1600797"/>
            <a:ext cx="2772000" cy="1080000"/>
          </a:xfrm>
          <a:prstGeom prst="rect">
            <a:avLst/>
          </a:prstGeom>
        </p:spPr>
      </p:pic>
      <p:pic>
        <p:nvPicPr>
          <p:cNvPr id="5" name="3 Imagen">
            <a:extLst>
              <a:ext uri="{FF2B5EF4-FFF2-40B4-BE49-F238E27FC236}">
                <a16:creationId xmlns:a16="http://schemas.microsoft.com/office/drawing/2014/main" id="{48B650CD-9048-718D-9A52-E5D228E5CC7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16406" y="1600797"/>
            <a:ext cx="2772000" cy="1080000"/>
          </a:xfrm>
          <a:prstGeom prst="rect">
            <a:avLst/>
          </a:prstGeom>
        </p:spPr>
      </p:pic>
      <p:pic>
        <p:nvPicPr>
          <p:cNvPr id="6" name="4 Imagen">
            <a:extLst>
              <a:ext uri="{FF2B5EF4-FFF2-40B4-BE49-F238E27FC236}">
                <a16:creationId xmlns:a16="http://schemas.microsoft.com/office/drawing/2014/main" id="{4820E14D-FDB6-D3C5-BAF6-83A10A99F969}"/>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654788" y="1600797"/>
            <a:ext cx="2772000" cy="1080000"/>
          </a:xfrm>
          <a:prstGeom prst="rect">
            <a:avLst/>
          </a:prstGeom>
        </p:spPr>
      </p:pic>
      <p:pic>
        <p:nvPicPr>
          <p:cNvPr id="7" name="5 Imagen">
            <a:extLst>
              <a:ext uri="{FF2B5EF4-FFF2-40B4-BE49-F238E27FC236}">
                <a16:creationId xmlns:a16="http://schemas.microsoft.com/office/drawing/2014/main" id="{2972D8B8-74CA-BC37-3E5A-2F4CAD9FF89D}"/>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743345" y="2855383"/>
            <a:ext cx="2772000" cy="1080000"/>
          </a:xfrm>
          <a:prstGeom prst="rect">
            <a:avLst/>
          </a:prstGeom>
        </p:spPr>
      </p:pic>
      <p:pic>
        <p:nvPicPr>
          <p:cNvPr id="8" name="6 Imagen">
            <a:extLst>
              <a:ext uri="{FF2B5EF4-FFF2-40B4-BE49-F238E27FC236}">
                <a16:creationId xmlns:a16="http://schemas.microsoft.com/office/drawing/2014/main" id="{FABEC2FA-24DB-74DE-FADE-6A3FFC711B01}"/>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16406" y="2855383"/>
            <a:ext cx="2772000" cy="1080000"/>
          </a:xfrm>
          <a:prstGeom prst="rect">
            <a:avLst/>
          </a:prstGeom>
        </p:spPr>
      </p:pic>
      <p:pic>
        <p:nvPicPr>
          <p:cNvPr id="9" name="8 Imagen">
            <a:extLst>
              <a:ext uri="{FF2B5EF4-FFF2-40B4-BE49-F238E27FC236}">
                <a16:creationId xmlns:a16="http://schemas.microsoft.com/office/drawing/2014/main" id="{9AD3D58D-9847-B1F5-2279-88CA095350C8}"/>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654788" y="2855383"/>
            <a:ext cx="2772000" cy="1080000"/>
          </a:xfrm>
          <a:prstGeom prst="rect">
            <a:avLst/>
          </a:prstGeom>
        </p:spPr>
      </p:pic>
      <p:pic>
        <p:nvPicPr>
          <p:cNvPr id="10" name="9 Imagen">
            <a:extLst>
              <a:ext uri="{FF2B5EF4-FFF2-40B4-BE49-F238E27FC236}">
                <a16:creationId xmlns:a16="http://schemas.microsoft.com/office/drawing/2014/main" id="{7979BFA9-BB22-381B-EFBA-BE0207D094EC}"/>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743345" y="4133310"/>
            <a:ext cx="2772000" cy="1080000"/>
          </a:xfrm>
          <a:prstGeom prst="rect">
            <a:avLst/>
          </a:prstGeom>
        </p:spPr>
      </p:pic>
      <p:pic>
        <p:nvPicPr>
          <p:cNvPr id="11" name="10 Imagen">
            <a:extLst>
              <a:ext uri="{FF2B5EF4-FFF2-40B4-BE49-F238E27FC236}">
                <a16:creationId xmlns:a16="http://schemas.microsoft.com/office/drawing/2014/main" id="{F4B15370-75B7-8BB1-70FF-C98C21CEED96}"/>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16406" y="4133310"/>
            <a:ext cx="2772000" cy="1080000"/>
          </a:xfrm>
          <a:prstGeom prst="rect">
            <a:avLst/>
          </a:prstGeom>
        </p:spPr>
      </p:pic>
      <p:pic>
        <p:nvPicPr>
          <p:cNvPr id="12" name="12 Imagen">
            <a:extLst>
              <a:ext uri="{FF2B5EF4-FFF2-40B4-BE49-F238E27FC236}">
                <a16:creationId xmlns:a16="http://schemas.microsoft.com/office/drawing/2014/main" id="{573FF8CF-3AAA-DD26-044F-D2A96797EDE9}"/>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654788" y="4133310"/>
            <a:ext cx="2772000" cy="1080000"/>
          </a:xfrm>
          <a:prstGeom prst="rect">
            <a:avLst/>
          </a:prstGeom>
        </p:spPr>
      </p:pic>
      <p:pic>
        <p:nvPicPr>
          <p:cNvPr id="13" name="13 Imagen">
            <a:extLst>
              <a:ext uri="{FF2B5EF4-FFF2-40B4-BE49-F238E27FC236}">
                <a16:creationId xmlns:a16="http://schemas.microsoft.com/office/drawing/2014/main" id="{91B9FB5F-15E6-5F6E-03EC-04A40131CC49}"/>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209018" y="5390610"/>
            <a:ext cx="2772000" cy="1080000"/>
          </a:xfrm>
          <a:prstGeom prst="rect">
            <a:avLst/>
          </a:prstGeom>
        </p:spPr>
      </p:pic>
      <p:pic>
        <p:nvPicPr>
          <p:cNvPr id="14" name="14 Imagen">
            <a:extLst>
              <a:ext uri="{FF2B5EF4-FFF2-40B4-BE49-F238E27FC236}">
                <a16:creationId xmlns:a16="http://schemas.microsoft.com/office/drawing/2014/main" id="{7CE3C1C3-A458-F0A5-D9B5-E7E8C2DF075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78770" y="5390610"/>
            <a:ext cx="2772000" cy="1080000"/>
          </a:xfrm>
          <a:prstGeom prst="rect">
            <a:avLst/>
          </a:prstGeom>
        </p:spPr>
      </p:pic>
    </p:spTree>
    <p:extLst>
      <p:ext uri="{BB962C8B-B14F-4D97-AF65-F5344CB8AC3E}">
        <p14:creationId xmlns:p14="http://schemas.microsoft.com/office/powerpoint/2010/main" val="7531819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1873</Words>
  <Application>Microsoft Office PowerPoint</Application>
  <PresentationFormat>Panorámica</PresentationFormat>
  <Paragraphs>90</Paragraphs>
  <Slides>12</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Times New Roman</vt:lpstr>
      <vt:lpstr>Tema de Office</vt:lpstr>
      <vt:lpstr>Evaluación de los procesos superficiales de la Península de Byers (Islas Shetland del Sur) empleando técnicas de interferometría diferencial de radar de apertura sintética </vt:lpstr>
      <vt:lpstr>Índice</vt:lpstr>
      <vt:lpstr>Introducción</vt:lpstr>
      <vt:lpstr>Figura 1: Zona de estudio, península de Byers, isla Livingston, Antártida. Fuente: Zarankin, Andrés &amp; Senatore, Maria &amp; Salerno, Melisa (2012). Tierra de nadie: Arqueología, lugar y paisaje en Antártida. Revista Chilena de Antropología. 10.5354/0719-1472.2011.18166. </vt:lpstr>
      <vt:lpstr>Objetivos</vt:lpstr>
      <vt:lpstr>Metodología</vt:lpstr>
      <vt:lpstr>Resultados preliminares</vt:lpstr>
      <vt:lpstr>Resultados: Desplazamientos verticales con respecto  a la LOS (Line of Sight) por periodo de estudio</vt:lpstr>
      <vt:lpstr>Interferogramas individuales para el periodo 2020/2021 </vt:lpstr>
      <vt:lpstr>Presentación de PowerPoint</vt:lpstr>
      <vt:lpstr>Conclusiones</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Gimenez</dc:creator>
  <cp:lastModifiedBy>Claudia Gimenez</cp:lastModifiedBy>
  <cp:revision>26</cp:revision>
  <dcterms:created xsi:type="dcterms:W3CDTF">2023-11-02T16:47:58Z</dcterms:created>
  <dcterms:modified xsi:type="dcterms:W3CDTF">2023-11-03T16:58:21Z</dcterms:modified>
</cp:coreProperties>
</file>