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F_E0467D8.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0" r:id="rId5"/>
    <p:sldId id="272" r:id="rId6"/>
    <p:sldId id="283" r:id="rId7"/>
    <p:sldId id="287" r:id="rId8"/>
    <p:sldId id="271" r:id="rId9"/>
    <p:sldId id="274" r:id="rId10"/>
    <p:sldId id="275" r:id="rId11"/>
    <p:sldId id="277" r:id="rId12"/>
    <p:sldId id="276" r:id="rId13"/>
    <p:sldId id="288" r:id="rId14"/>
    <p:sldId id="281" r:id="rId15"/>
    <p:sldId id="286" r:id="rId16"/>
    <p:sldId id="285" r:id="rId17"/>
    <p:sldId id="280" r:id="rId18"/>
    <p:sldId id="273" r:id="rId19"/>
    <p:sldId id="278" r:id="rId20"/>
    <p:sldId id="282"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DACAA0-DB77-C8C7-FCB0-D42E38FA3CEC}" name="Miguel Romero Sofía" initials="SM" userId="S::sofia.miguelr@uah.es::88040a56-1fca-440c-ab49-e4fc87a7e0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E73728"/>
    <a:srgbClr val="08264D"/>
    <a:srgbClr val="C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E1C47-A391-48E6-AF28-FF3094B39A8E}" v="31" dt="2023-11-14T17:58:50.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2915" autoAdjust="0"/>
  </p:normalViewPr>
  <p:slideViewPr>
    <p:cSldViewPr snapToGrid="0">
      <p:cViewPr varScale="1">
        <p:scale>
          <a:sx n="59" d="100"/>
          <a:sy n="59" d="100"/>
        </p:scale>
        <p:origin x="486" y="60"/>
      </p:cViewPr>
      <p:guideLst/>
    </p:cSldViewPr>
  </p:slideViewPr>
  <p:notesTextViewPr>
    <p:cViewPr>
      <p:scale>
        <a:sx n="202" d="100"/>
        <a:sy n="202"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universidaddealcala-my.sharepoint.com/personal/sofia_miguelr_uah_es/Documents/safod2_databas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000" b="0" i="0" u="none" strike="noStrike" kern="1200" spc="0" baseline="0">
                <a:solidFill>
                  <a:schemeClr val="tx1"/>
                </a:solidFill>
                <a:latin typeface="Aptos Display" panose="020B0004020202020204" pitchFamily="34" charset="0"/>
                <a:ea typeface="+mn-ea"/>
                <a:cs typeface="+mn-cs"/>
              </a:defRPr>
            </a:pPr>
            <a:r>
              <a:rPr lang="es-ES" sz="2000" b="0" dirty="0">
                <a:solidFill>
                  <a:schemeClr val="tx1"/>
                </a:solidFill>
                <a:latin typeface="Aptos Display" panose="020B0004020202020204" pitchFamily="34" charset="0"/>
              </a:rPr>
              <a:t>Total</a:t>
            </a:r>
            <a:r>
              <a:rPr lang="es-ES" sz="2000" b="0" baseline="0" dirty="0">
                <a:solidFill>
                  <a:schemeClr val="tx1"/>
                </a:solidFill>
                <a:latin typeface="Aptos Display" panose="020B0004020202020204" pitchFamily="34" charset="0"/>
              </a:rPr>
              <a:t> </a:t>
            </a:r>
            <a:r>
              <a:rPr lang="es-ES" sz="2000" b="0" baseline="0" dirty="0" err="1">
                <a:solidFill>
                  <a:schemeClr val="tx1"/>
                </a:solidFill>
                <a:latin typeface="Aptos Display" panose="020B0004020202020204" pitchFamily="34" charset="0"/>
              </a:rPr>
              <a:t>e</a:t>
            </a:r>
            <a:r>
              <a:rPr lang="es-ES" sz="2000" b="0" dirty="0" err="1">
                <a:solidFill>
                  <a:schemeClr val="tx1"/>
                </a:solidFill>
                <a:latin typeface="Aptos Display" panose="020B0004020202020204" pitchFamily="34" charset="0"/>
              </a:rPr>
              <a:t>stimated</a:t>
            </a:r>
            <a:r>
              <a:rPr lang="es-ES" sz="2000" b="0" baseline="0" dirty="0">
                <a:solidFill>
                  <a:schemeClr val="tx1"/>
                </a:solidFill>
                <a:latin typeface="Aptos Display" panose="020B0004020202020204" pitchFamily="34" charset="0"/>
              </a:rPr>
              <a:t> </a:t>
            </a:r>
            <a:r>
              <a:rPr lang="es-ES" sz="2000" b="0" dirty="0">
                <a:solidFill>
                  <a:schemeClr val="tx1"/>
                </a:solidFill>
                <a:latin typeface="Aptos Display" panose="020B0004020202020204" pitchFamily="34" charset="0"/>
              </a:rPr>
              <a:t>forest </a:t>
            </a:r>
            <a:r>
              <a:rPr lang="es-ES" sz="2000" b="0" dirty="0" err="1">
                <a:solidFill>
                  <a:schemeClr val="tx1"/>
                </a:solidFill>
                <a:latin typeface="Aptos Display" panose="020B0004020202020204" pitchFamily="34" charset="0"/>
              </a:rPr>
              <a:t>disturbances</a:t>
            </a:r>
            <a:r>
              <a:rPr lang="es-ES" sz="2000" b="0" dirty="0">
                <a:solidFill>
                  <a:schemeClr val="tx1"/>
                </a:solidFill>
                <a:latin typeface="Aptos Display" panose="020B0004020202020204" pitchFamily="34" charset="0"/>
              </a:rPr>
              <a:t> </a:t>
            </a:r>
            <a:r>
              <a:rPr lang="es-ES" sz="2000" b="0" dirty="0" err="1">
                <a:solidFill>
                  <a:schemeClr val="tx1"/>
                </a:solidFill>
                <a:latin typeface="Aptos Display" panose="020B0004020202020204" pitchFamily="34" charset="0"/>
              </a:rPr>
              <a:t>from</a:t>
            </a:r>
            <a:r>
              <a:rPr lang="es-ES" sz="2000" b="0" dirty="0">
                <a:solidFill>
                  <a:schemeClr val="tx1"/>
                </a:solidFill>
                <a:latin typeface="Aptos Display" panose="020B0004020202020204" pitchFamily="34" charset="0"/>
              </a:rPr>
              <a:t> 1988 </a:t>
            </a:r>
            <a:r>
              <a:rPr lang="es-ES" sz="2000" b="0" dirty="0" err="1">
                <a:solidFill>
                  <a:schemeClr val="tx1"/>
                </a:solidFill>
                <a:latin typeface="Aptos Display" panose="020B0004020202020204" pitchFamily="34" charset="0"/>
              </a:rPr>
              <a:t>to</a:t>
            </a:r>
            <a:r>
              <a:rPr lang="es-ES" sz="2000" b="0" dirty="0">
                <a:solidFill>
                  <a:schemeClr val="tx1"/>
                </a:solidFill>
                <a:latin typeface="Aptos Display" panose="020B0004020202020204" pitchFamily="34" charset="0"/>
              </a:rPr>
              <a:t> 2023 (M</a:t>
            </a:r>
            <a:r>
              <a:rPr lang="es-ES" sz="2000" b="0" baseline="0" dirty="0">
                <a:solidFill>
                  <a:schemeClr val="tx1"/>
                </a:solidFill>
                <a:latin typeface="Aptos Display" panose="020B0004020202020204" pitchFamily="34" charset="0"/>
              </a:rPr>
              <a:t> ha)</a:t>
            </a:r>
            <a:endParaRPr lang="es-ES" sz="2000" b="0" dirty="0">
              <a:solidFill>
                <a:schemeClr val="tx1"/>
              </a:solidFill>
              <a:latin typeface="Aptos Display" panose="020B0004020202020204" pitchFamily="34" charset="0"/>
            </a:endParaRPr>
          </a:p>
        </c:rich>
      </c:tx>
      <c:layout>
        <c:manualLayout>
          <c:xMode val="edge"/>
          <c:yMode val="edge"/>
          <c:x val="0.1445511308250724"/>
          <c:y val="3.7290479623101891E-3"/>
        </c:manualLayout>
      </c:layout>
      <c:overlay val="0"/>
      <c:spPr>
        <a:noFill/>
        <a:ln>
          <a:noFill/>
        </a:ln>
        <a:effectLst/>
      </c:spPr>
      <c:txPr>
        <a:bodyPr rot="0" spcFirstLastPara="1" vertOverflow="ellipsis" vert="horz" wrap="square" anchor="ctr" anchorCtr="1"/>
        <a:lstStyle/>
        <a:p>
          <a:pPr algn="ctr">
            <a:defRPr sz="2000" b="0" i="0" u="none" strike="noStrike" kern="1200" spc="0" baseline="0">
              <a:solidFill>
                <a:schemeClr val="tx1"/>
              </a:solidFill>
              <a:latin typeface="Aptos Display" panose="020B0004020202020204" pitchFamily="34" charset="0"/>
              <a:ea typeface="+mn-ea"/>
              <a:cs typeface="+mn-cs"/>
            </a:defRPr>
          </a:pPr>
          <a:endParaRPr lang="es-ES"/>
        </a:p>
      </c:txPr>
    </c:title>
    <c:autoTitleDeleted val="0"/>
    <c:plotArea>
      <c:layout>
        <c:manualLayout>
          <c:layoutTarget val="inner"/>
          <c:xMode val="edge"/>
          <c:yMode val="edge"/>
          <c:x val="0.13315007173188798"/>
          <c:y val="0.29836112746443827"/>
          <c:w val="0.70952756747867007"/>
          <c:h val="0.58426106859246052"/>
        </c:manualLayout>
      </c:layout>
      <c:barChart>
        <c:barDir val="col"/>
        <c:grouping val="clustered"/>
        <c:varyColors val="0"/>
        <c:ser>
          <c:idx val="0"/>
          <c:order val="0"/>
          <c:spPr>
            <a:solidFill>
              <a:srgbClr val="08264D"/>
            </a:solidFill>
            <a:ln>
              <a:noFill/>
            </a:ln>
            <a:effectLst/>
          </c:spPr>
          <c:invertIfNegative val="0"/>
          <c:dLbls>
            <c:dLbl>
              <c:idx val="0"/>
              <c:layout>
                <c:manualLayout>
                  <c:x val="2.5347662147198464E-3"/>
                  <c:y val="1.4916191849240756E-2"/>
                </c:manualLayout>
              </c:layout>
              <c:tx>
                <c:rich>
                  <a:bodyPr/>
                  <a:lstStyle/>
                  <a:p>
                    <a:fld id="{8F181F30-54FA-4CE1-BFBC-0423AF16E069}" type="VALUE">
                      <a:rPr lang="en-US" smtClean="0"/>
                      <a:pPr/>
                      <a:t>[VALOR]</a:t>
                    </a:fld>
                    <a:r>
                      <a:rPr lang="en-US" dirty="0"/>
                      <a:t> M ha</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35241359594306665"/>
                      <c:h val="0.13864600323869283"/>
                    </c:manualLayout>
                  </c15:layout>
                  <c15:dlblFieldTable/>
                  <c15:showDataLabelsRange val="0"/>
                </c:ext>
                <c:ext xmlns:c16="http://schemas.microsoft.com/office/drawing/2014/chart" uri="{C3380CC4-5D6E-409C-BE32-E72D297353CC}">
                  <c16:uniqueId val="{00000001-AEB5-4AA1-B95C-CFA3A1DE1947}"/>
                </c:ext>
              </c:extLst>
            </c:dLbl>
            <c:dLbl>
              <c:idx val="1"/>
              <c:layout>
                <c:manualLayout>
                  <c:x val="-9.2940354218158204E-17"/>
                  <c:y val="2.2374287773861204E-2"/>
                </c:manualLayout>
              </c:layout>
              <c:tx>
                <c:rich>
                  <a:bodyPr/>
                  <a:lstStyle/>
                  <a:p>
                    <a:fld id="{EABDFD48-0A1F-4326-A7FB-C871A4DDFD83}" type="VALUE">
                      <a:rPr lang="en-US" smtClean="0"/>
                      <a:pPr/>
                      <a:t>[VALOR]</a:t>
                    </a:fld>
                    <a:r>
                      <a:rPr lang="en-US" dirty="0"/>
                      <a:t> M ha</a:t>
                    </a:r>
                  </a:p>
                </c:rich>
              </c:tx>
              <c:dLblPos val="outEnd"/>
              <c:showLegendKey val="0"/>
              <c:showVal val="1"/>
              <c:showCatName val="0"/>
              <c:showSerName val="0"/>
              <c:showPercent val="0"/>
              <c:showBubbleSize val="0"/>
              <c:extLst>
                <c:ext xmlns:c15="http://schemas.microsoft.com/office/drawing/2012/chart" uri="{CE6537A1-D6FC-4f65-9D91-7224C49458BB}">
                  <c15:layout>
                    <c:manualLayout>
                      <c:w val="0.28408124615567232"/>
                      <c:h val="0.13864600323869283"/>
                    </c:manualLayout>
                  </c15:layout>
                  <c15:dlblFieldTable/>
                  <c15:showDataLabelsRange val="0"/>
                </c:ext>
                <c:ext xmlns:c16="http://schemas.microsoft.com/office/drawing/2014/chart" uri="{C3380CC4-5D6E-409C-BE32-E72D297353CC}">
                  <c16:uniqueId val="{00000002-AEB5-4AA1-B95C-CFA3A1DE194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Aptos" panose="020B0004020202020204" pitchFamily="34" charset="0"/>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'SP-strata'!$G$4:$G$5</c:f>
              <c:strCache>
                <c:ptCount val="2"/>
                <c:pt idx="0">
                  <c:v>Degradation</c:v>
                </c:pt>
                <c:pt idx="1">
                  <c:v>Forest loss</c:v>
                </c:pt>
              </c:strCache>
            </c:strRef>
          </c:cat>
          <c:val>
            <c:numRef>
              <c:f>'SP-strata'!$Q$4:$Q$5</c:f>
              <c:numCache>
                <c:formatCode>0.00</c:formatCode>
                <c:ptCount val="2"/>
                <c:pt idx="0">
                  <c:v>4.0090703400000001</c:v>
                </c:pt>
                <c:pt idx="1">
                  <c:v>1.14894027</c:v>
                </c:pt>
              </c:numCache>
            </c:numRef>
          </c:val>
          <c:extLst>
            <c:ext xmlns:c16="http://schemas.microsoft.com/office/drawing/2014/chart" uri="{C3380CC4-5D6E-409C-BE32-E72D297353CC}">
              <c16:uniqueId val="{00000000-AEB5-4AA1-B95C-CFA3A1DE1947}"/>
            </c:ext>
          </c:extLst>
        </c:ser>
        <c:dLbls>
          <c:dLblPos val="outEnd"/>
          <c:showLegendKey val="0"/>
          <c:showVal val="1"/>
          <c:showCatName val="0"/>
          <c:showSerName val="0"/>
          <c:showPercent val="0"/>
          <c:showBubbleSize val="0"/>
        </c:dLbls>
        <c:gapWidth val="219"/>
        <c:overlap val="-27"/>
        <c:axId val="416524496"/>
        <c:axId val="505363824"/>
      </c:barChart>
      <c:catAx>
        <c:axId val="41652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ptos Display" panose="020B0004020202020204" pitchFamily="34" charset="0"/>
                <a:ea typeface="+mn-ea"/>
                <a:cs typeface="+mn-cs"/>
              </a:defRPr>
            </a:pPr>
            <a:endParaRPr lang="es-ES"/>
          </a:p>
        </c:txPr>
        <c:crossAx val="505363824"/>
        <c:crosses val="autoZero"/>
        <c:auto val="1"/>
        <c:lblAlgn val="ctr"/>
        <c:lblOffset val="100"/>
        <c:noMultiLvlLbl val="0"/>
      </c:catAx>
      <c:valAx>
        <c:axId val="50536382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416524496"/>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F_E0467D8.xml><?xml version="1.0" encoding="utf-8"?>
<p188:cmLst xmlns:a="http://schemas.openxmlformats.org/drawingml/2006/main" xmlns:r="http://schemas.openxmlformats.org/officeDocument/2006/relationships" xmlns:p188="http://schemas.microsoft.com/office/powerpoint/2018/8/main">
  <p188:cm id="{8E9ADA1B-BC6D-42FF-8C47-605862768643}" authorId="{51DACAA0-DB77-C8C7-FCB0-D42E38FA3CEC}" created="2023-09-26T07:29:26.161">
    <ac:deMkLst xmlns:ac="http://schemas.microsoft.com/office/drawing/2013/main/command">
      <pc:docMk xmlns:pc="http://schemas.microsoft.com/office/powerpoint/2013/main/command"/>
      <pc:sldMk xmlns:pc="http://schemas.microsoft.com/office/powerpoint/2013/main/command" cId="235169752" sldId="271"/>
      <ac:picMk id="36" creationId="{0B302456-E4D2-4D9E-BA68-D143F942F279}"/>
    </ac:deMkLst>
    <p188:txBody>
      <a:bodyPr/>
      <a:lstStyle/>
      <a:p>
        <a:r>
          <a:rPr lang="es-ES"/>
          <a:t>https://bioexpedition.com/wp-content/uploads/2012/04/Temperate_Deciduous_Forest_2_600.jpg</a:t>
        </a:r>
      </a:p>
    </p188:txBody>
  </p188:cm>
  <p188:cm id="{B0E4FCF1-B869-4D07-BF59-EC84613844BE}" authorId="{51DACAA0-DB77-C8C7-FCB0-D42E38FA3CEC}" created="2023-09-26T07:29:42.026">
    <ac:deMkLst xmlns:ac="http://schemas.microsoft.com/office/drawing/2013/main/command">
      <pc:docMk xmlns:pc="http://schemas.microsoft.com/office/powerpoint/2013/main/command"/>
      <pc:sldMk xmlns:pc="http://schemas.microsoft.com/office/powerpoint/2013/main/command" cId="235169752" sldId="271"/>
      <ac:picMk id="33" creationId="{206141EA-E135-20CD-CFD4-A2851952412F}"/>
    </ac:deMkLst>
    <p188:txBody>
      <a:bodyPr/>
      <a:lstStyle/>
      <a:p>
        <a:r>
          <a:rPr lang="es-ES"/>
          <a:t>https://www.google.com/url?sa=i&amp;url=https%3A%2F%2Faskabiologist.asu.edu%2Fanimals-temperate-forest&amp;psig=AOvVaw35IE1JpwMdX_77xx8KPcQA&amp;ust=1695799701384000&amp;source=images&amp;cd=vfe&amp;opi=89978449&amp;ved=0CBAQjRxqFwoTCJDgnqngx4EDFQAAAAAdAAAAABAR</a:t>
        </a:r>
      </a:p>
    </p188:txBody>
  </p188:cm>
  <p188:cm id="{6C404E75-BED1-457F-88AB-49F29E1B64A7}" authorId="{51DACAA0-DB77-C8C7-FCB0-D42E38FA3CEC}" created="2023-09-26T07:30:28.061">
    <ac:deMkLst xmlns:ac="http://schemas.microsoft.com/office/drawing/2013/main/command">
      <pc:docMk xmlns:pc="http://schemas.microsoft.com/office/powerpoint/2013/main/command"/>
      <pc:sldMk xmlns:pc="http://schemas.microsoft.com/office/powerpoint/2013/main/command" cId="235169752" sldId="271"/>
      <ac:picMk id="42" creationId="{02D96640-5BB3-17EC-DFA6-A0A0B70D4482}"/>
    </ac:deMkLst>
    <p188:txBody>
      <a:bodyPr/>
      <a:lstStyle/>
      <a:p>
        <a:r>
          <a:rPr lang="es-ES"/>
          <a:t>https://www.google.com/url?sa=i&amp;url=https%3A%2F%2Faskabiologist.asu.edu%2Fplants-temperate-forest&amp;psig=AOvVaw35IE1JpwMdX_77xx8KPcQA&amp;ust=1695799701384000&amp;source=images&amp;cd=vfe&amp;opi=89978449&amp;ved=0CBAQjRxqFwoTCJDgnqngx4EDFQAAAAAdAAAAABAj</a:t>
        </a:r>
      </a:p>
    </p188:txBody>
  </p188:cm>
  <p188:cm id="{E9360649-2BC2-40BC-8768-C3B09C03E10B}" authorId="{51DACAA0-DB77-C8C7-FCB0-D42E38FA3CEC}" created="2023-09-26T07:31:11.906">
    <ac:deMkLst xmlns:ac="http://schemas.microsoft.com/office/drawing/2013/main/command">
      <pc:docMk xmlns:pc="http://schemas.microsoft.com/office/powerpoint/2013/main/command"/>
      <pc:sldMk xmlns:pc="http://schemas.microsoft.com/office/powerpoint/2013/main/command" cId="235169752" sldId="271"/>
      <ac:picMk id="44" creationId="{519BA703-9831-91FD-76FF-7D1A1EEFECB0}"/>
    </ac:deMkLst>
    <p188:txBody>
      <a:bodyPr/>
      <a:lstStyle/>
      <a:p>
        <a:r>
          <a:rPr lang="es-ES"/>
          <a:t>https://forest-adventures.weebly.com/uploads/1/6/3/5/16353706/684687.jpg?349</a:t>
        </a:r>
      </a:p>
    </p188:txBody>
  </p188:cm>
  <p188:cm id="{C5CAF793-FBAE-4C0C-8982-BE518FE752B9}" authorId="{51DACAA0-DB77-C8C7-FCB0-D42E38FA3CEC}" created="2023-09-26T17:42:25.645">
    <pc:sldMkLst xmlns:pc="http://schemas.microsoft.com/office/powerpoint/2013/main/command">
      <pc:docMk/>
      <pc:sldMk cId="235169752" sldId="257"/>
    </pc:sldMkLst>
    <p188:txBody>
      <a:bodyPr/>
      <a:lstStyle/>
      <a:p>
        <a:r>
          <a:rPr lang="es-ES"/>
          <a:t>https://www.e-education.psu.edu/geog30/sites/www.e-education.psu.edu.geog30/files/Biodiversity_Hotspots_Map.jpg</a:t>
        </a:r>
      </a:p>
    </p188:txBody>
  </p188:cm>
  <p188:cm id="{E9F6E1E6-1F1F-4472-A21E-9B4722952767}" authorId="{51DACAA0-DB77-C8C7-FCB0-D42E38FA3CEC}" created="2023-09-28T10:26:53.827">
    <ac:deMkLst xmlns:ac="http://schemas.microsoft.com/office/drawing/2013/main/command">
      <pc:docMk xmlns:pc="http://schemas.microsoft.com/office/powerpoint/2013/main/command"/>
      <pc:sldMk xmlns:pc="http://schemas.microsoft.com/office/powerpoint/2013/main/command" cId="235169752" sldId="271"/>
      <ac:picMk id="16" creationId="{6A7652F2-5423-1320-1808-50A2439E7F34}"/>
    </ac:deMkLst>
    <p188:txBody>
      <a:bodyPr/>
      <a:lstStyle/>
      <a:p>
        <a:r>
          <a:rPr lang="es-ES"/>
          <a:t>https://unsplash.com/es/fotos/PVIbUkN_wCQ</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2"/>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1 0,'637'0,"-618"2,0-1,37 10,-36-6,1-1,29 1,74-5,-97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3"/>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1 61,'1220'0,"-1174"-2,55-10,-53 6,52-2,-5 10,-59 1,0-2,0-2,0-1,0-2,0-1,42-13,-53 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4"/>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1 0,'85'1,"104"15,16 5,245-6,-3-15,-424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5"/>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1 0,'779'0,"-743"2,59 10,-57-5,42 0,-46-4,47 9,-6 0,-56-8,0 0,0 2,0 0,0 1,29 16,-29-12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6"/>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6 0,'0'1,"0"-1,1 0,-1 0,0 0,1 0,-1 1,0-1,0 0,1 0,-1 1,0-1,0 0,1 0,-1 1,0-1,0 0,0 1,0-1,1 0,-1 1,0-1,0 0,0 1,0-1,0 0,0 1,0-1,0 0,0 1,0-1,0 0,0 1,0-1,0 0,0 1,0-1,-1 0,1 1,0-1,0 0,0 1,0-1,-1 0,1 0,0 1,0-1,-1 0,1 0,0 1,-1-1,1 0,0 0,0 0,-1 0,1 1,0-1,-1 0,1 0,0 0,-1 0,1 0,0 0,-1 0,1 0,-1 0,1 0,0 0,-1 0,1 0,22 19,-10-15,0 0,1 0,-1-2,1 1,0-1,0-1,0 0,14-2,-9 1,-1 1,1 0,27 7,-15 0,0 1,1-1,0-2,1 0,50 1,763-10,-821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7"/>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1 0,'1365'0,"-1335"0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8"/>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1 0,'190'14,"-13"-1,668-14,-766-3,-43-2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0T12:04:01.279"/>
    </inkml:context>
    <inkml:brush xml:id="br0">
      <inkml:brushProperty name="width" value="0.3" units="cm"/>
      <inkml:brushProperty name="height" value="0.6" units="cm"/>
      <inkml:brushProperty name="color" value="#FFFF99"/>
      <inkml:brushProperty name="tip" value="rectangle"/>
      <inkml:brushProperty name="rasterOp" value="maskPen"/>
      <inkml:brushProperty name="ignorePressure" value="1"/>
    </inkml:brush>
  </inkml:definitions>
  <inkml:trace contextRef="#ctx0" brushRef="#br0">1 152,'35'0,"198"-5,-187 1,-1-2,0-2,48-15,-2-2,0 5,1 3,109-5,-55 21,7-1,-88-12,-47 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FA155-9DC7-4720-A12D-BDCC345DA38D}" type="datetimeFigureOut">
              <a:rPr lang="es-ES" smtClean="0"/>
              <a:t>15/11/2023</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B00AC-C2E5-449B-99C5-C8711C44B918}" type="slidenum">
              <a:rPr lang="es-ES" smtClean="0"/>
              <a:t>‹Nº›</a:t>
            </a:fld>
            <a:endParaRPr lang="es-ES"/>
          </a:p>
        </p:txBody>
      </p:sp>
    </p:spTree>
    <p:extLst>
      <p:ext uri="{BB962C8B-B14F-4D97-AF65-F5344CB8AC3E}">
        <p14:creationId xmlns:p14="http://schemas.microsoft.com/office/powerpoint/2010/main" val="316681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Quizás reducir tiempo </a:t>
            </a:r>
            <a:r>
              <a:rPr lang="es-ES" dirty="0" err="1"/>
              <a:t>introduccion</a:t>
            </a:r>
            <a:endParaRPr dirty="0"/>
          </a:p>
        </p:txBody>
      </p:sp>
      <p:sp>
        <p:nvSpPr>
          <p:cNvPr id="2" name="Slide Number Placeholder 1">
            <a:extLst>
              <a:ext uri="{FF2B5EF4-FFF2-40B4-BE49-F238E27FC236}">
                <a16:creationId xmlns:a16="http://schemas.microsoft.com/office/drawing/2014/main" id="{7FFBB1D8-1A13-71BF-F4FA-D37CDCEDFC63}"/>
              </a:ext>
            </a:extLst>
          </p:cNvPr>
          <p:cNvSpPr>
            <a:spLocks noGrp="1"/>
          </p:cNvSpPr>
          <p:nvPr>
            <p:ph type="sldNum" sz="quarter" idx="5"/>
          </p:nvPr>
        </p:nvSpPr>
        <p:spPr/>
        <p:txBody>
          <a:bodyPr/>
          <a:lstStyle/>
          <a:p>
            <a:fld id="{4241D38F-2AAF-494C-A424-8DC17FACF735}" type="slidenum">
              <a:rPr lang="es-ES" smtClean="0"/>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pPr marL="228600">
              <a:lnSpc>
                <a:spcPct val="107000"/>
              </a:lnSpc>
              <a:spcAft>
                <a:spcPts val="800"/>
              </a:spcAft>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 concluir, decir que estamos en proceso de redacción del primer artículo del proyecto, y que luego se publicaran los mapas de perturbaciones creados. En este QR podéis ver los resultados de algunos mapas, como el de el año de la última perturbación detectada, el número de perturbaciones detectadas por pixel, o la magnitud de cambio de las perturbaciones.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Luego, decir que calibramos el algoritmo CCDC-SMA para el bioma mediterráneo y atlántico, creando nuevas bibliotecas espectrales para 3 clases puras  (GV, NPV y suelo).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Obtuvimos precisiones satisfactorias tanto en la predicción de la degradación como de la pérdida forestal utilizando datos de referencia de campo y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ortofotomapas</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En línea con otras investigaciones (por ejemplo, Chen et al., 2021; Pearson et al., 2017) la degradación forestal supera significativamente la pérdida de bosque.</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 próximo paso será analizar los patrones espacio-temporales a partir de los mapas obtenidos.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Slide Number Placeholder 3"/>
          <p:cNvSpPr>
            <a:spLocks noGrp="1"/>
          </p:cNvSpPr>
          <p:nvPr>
            <p:ph type="sldNum" sz="quarter" idx="5"/>
          </p:nvPr>
        </p:nvSpPr>
        <p:spPr/>
        <p:txBody>
          <a:bodyPr/>
          <a:lstStyle/>
          <a:p>
            <a:fld id="{C7EB00AC-C2E5-449B-99C5-C8711C44B918}" type="slidenum">
              <a:rPr lang="es-ES" smtClean="0"/>
              <a:t>10</a:t>
            </a:fld>
            <a:endParaRPr lang="es-ES"/>
          </a:p>
        </p:txBody>
      </p:sp>
    </p:spTree>
    <p:extLst>
      <p:ext uri="{BB962C8B-B14F-4D97-AF65-F5344CB8AC3E}">
        <p14:creationId xmlns:p14="http://schemas.microsoft.com/office/powerpoint/2010/main" val="21724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7FFBB1D8-1A13-71BF-F4FA-D37CDCEDFC63}"/>
              </a:ext>
            </a:extLst>
          </p:cNvPr>
          <p:cNvSpPr>
            <a:spLocks noGrp="1"/>
          </p:cNvSpPr>
          <p:nvPr>
            <p:ph type="sldNum" sz="quarter" idx="5"/>
          </p:nvPr>
        </p:nvSpPr>
        <p:spPr/>
        <p:txBody>
          <a:bodyPr/>
          <a:lstStyle/>
          <a:p>
            <a:fld id="{4241D38F-2AAF-494C-A424-8DC17FACF735}" type="slidenum">
              <a:rPr lang="es-ES" smtClean="0"/>
              <a:t>11</a:t>
            </a:fld>
            <a:endParaRPr lang="es-ES"/>
          </a:p>
        </p:txBody>
      </p:sp>
    </p:spTree>
    <p:extLst>
      <p:ext uri="{BB962C8B-B14F-4D97-AF65-F5344CB8AC3E}">
        <p14:creationId xmlns:p14="http://schemas.microsoft.com/office/powerpoint/2010/main" val="2377598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r>
              <a:rPr lang="es-ES" dirty="0"/>
              <a:t>1. Citar los otros estudios que han encontrado resultado en la línea. </a:t>
            </a:r>
          </a:p>
        </p:txBody>
      </p:sp>
      <p:sp>
        <p:nvSpPr>
          <p:cNvPr id="4" name="Slide Number Placeholder 3"/>
          <p:cNvSpPr>
            <a:spLocks noGrp="1"/>
          </p:cNvSpPr>
          <p:nvPr>
            <p:ph type="sldNum" sz="quarter" idx="5"/>
          </p:nvPr>
        </p:nvSpPr>
        <p:spPr/>
        <p:txBody>
          <a:bodyPr/>
          <a:lstStyle/>
          <a:p>
            <a:fld id="{C7EB00AC-C2E5-449B-99C5-C8711C44B918}" type="slidenum">
              <a:rPr lang="es-ES" smtClean="0"/>
              <a:t>12</a:t>
            </a:fld>
            <a:endParaRPr lang="es-ES"/>
          </a:p>
        </p:txBody>
      </p:sp>
    </p:spTree>
    <p:extLst>
      <p:ext uri="{BB962C8B-B14F-4D97-AF65-F5344CB8AC3E}">
        <p14:creationId xmlns:p14="http://schemas.microsoft.com/office/powerpoint/2010/main" val="68756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indent="-342900">
              <a:lnSpc>
                <a:spcPct val="107000"/>
              </a:lnSpc>
              <a:spcAft>
                <a:spcPts val="800"/>
              </a:spcAft>
              <a:buAutoNum type="arabicPeriod"/>
            </a:pP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Qué</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papel</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juega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degradación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forestal</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dentro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del context de las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perturbaciones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forestales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áreas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templadas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mediterraneas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es,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todavía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una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pregunta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sin resolver. </a:t>
            </a:r>
          </a:p>
          <a:p>
            <a:pPr marL="342900" indent="-342900">
              <a:lnSpc>
                <a:spcPct val="107000"/>
              </a:lnSpc>
              <a:spcAft>
                <a:spcPts val="800"/>
              </a:spcAft>
              <a:buAutoNum type="arabicPeriod"/>
            </a:pP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Aclarar</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este</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vacío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conocimiento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es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esencial</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queemos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crear</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estrategias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 gestion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forestal</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adeecuadas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y para la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mitigación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y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adaptación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al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cambio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climático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  Por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ello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el</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objetivo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nuestor</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Proyecto es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caracterizar</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regimens de las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perturbaciones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forestales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españa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Y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el</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objetivo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específico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y lo que present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aquí</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hoy es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mapear</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la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deforestación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y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degradacón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España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útklimos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35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aqños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utilizandoo</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series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temporales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 Landsat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una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tropa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de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satélites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que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lleva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obita</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desde</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los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b="0" u="none"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años</a:t>
            </a:r>
            <a:r>
              <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70). </a:t>
            </a:r>
          </a:p>
          <a:p>
            <a:pPr>
              <a:lnSpc>
                <a:spcPct val="107000"/>
              </a:lnSpc>
              <a:spcAft>
                <a:spcPts val="800"/>
              </a:spcAft>
            </a:pPr>
            <a:endPar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Temperate Forest make up about 25% of the world’s forested lands. (EU, 2020).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They provide  important ecosystem services at a local and a global scale, such as clean water, climate regulation and productive soils.</a:t>
            </a: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Also are essential contributors of society’s basic needs and economic and culture. Temperate forest are also the world’s major source of timber and wood product.</a:t>
            </a: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Temperate forests contain numerous important biodiversity hotspots with unique evolutionary histories and high levels of endemism.</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Display" panose="020B0004020202020204" pitchFamily="34" charset="0"/>
              </a:rPr>
              <a:t>(</a:t>
            </a:r>
            <a:r>
              <a:rPr lang="en-GB" sz="1200" dirty="0" err="1">
                <a:latin typeface="Aptos Display" panose="020B0004020202020204" pitchFamily="34" charset="0"/>
              </a:rPr>
              <a:t>Patacca</a:t>
            </a:r>
            <a:r>
              <a:rPr lang="en-GB" sz="1200" dirty="0">
                <a:latin typeface="Aptos Display" panose="020B0004020202020204" pitchFamily="34" charset="0"/>
              </a:rPr>
              <a:t> et al., 2022)</a:t>
            </a:r>
          </a:p>
          <a:p>
            <a:r>
              <a:rPr lang="es-ES" dirty="0" err="1"/>
              <a:t>Senf</a:t>
            </a:r>
            <a:r>
              <a:rPr lang="es-ES" dirty="0"/>
              <a:t> and </a:t>
            </a:r>
            <a:r>
              <a:rPr lang="es-ES" dirty="0" err="1"/>
              <a:t>seidl</a:t>
            </a:r>
            <a:r>
              <a:rPr lang="es-ES" dirty="0"/>
              <a:t> 2021</a:t>
            </a:r>
          </a:p>
          <a:p>
            <a:r>
              <a:rPr lang="es-ES" dirty="0" err="1"/>
              <a:t>Gomez</a:t>
            </a:r>
            <a:r>
              <a:rPr lang="es-ES" dirty="0"/>
              <a:t> 2019</a:t>
            </a:r>
          </a:p>
          <a:p>
            <a:r>
              <a:rPr lang="es-ES" dirty="0"/>
              <a:t>Astigarraga 2022</a:t>
            </a:r>
          </a:p>
        </p:txBody>
      </p:sp>
      <p:sp>
        <p:nvSpPr>
          <p:cNvPr id="4" name="Marcador de número de diapositiva 3"/>
          <p:cNvSpPr>
            <a:spLocks noGrp="1"/>
          </p:cNvSpPr>
          <p:nvPr>
            <p:ph type="sldNum" sz="quarter" idx="5"/>
          </p:nvPr>
        </p:nvSpPr>
        <p:spPr/>
        <p:txBody>
          <a:bodyPr/>
          <a:lstStyle/>
          <a:p>
            <a:fld id="{4241D38F-2AAF-494C-A424-8DC17FACF735}" type="slidenum">
              <a:rPr lang="es-ES" smtClean="0"/>
              <a:t>13</a:t>
            </a:fld>
            <a:endParaRPr lang="es-ES"/>
          </a:p>
        </p:txBody>
      </p:sp>
    </p:spTree>
    <p:extLst>
      <p:ext uri="{BB962C8B-B14F-4D97-AF65-F5344CB8AC3E}">
        <p14:creationId xmlns:p14="http://schemas.microsoft.com/office/powerpoint/2010/main" val="135241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r>
              <a:rPr lang="es-ES" dirty="0" err="1"/>
              <a:t>Górriz-Mifsud</a:t>
            </a:r>
            <a:r>
              <a:rPr lang="es-ES" dirty="0"/>
              <a:t>, E., </a:t>
            </a:r>
            <a:r>
              <a:rPr lang="es-ES" dirty="0" err="1"/>
              <a:t>Ameztegui</a:t>
            </a:r>
            <a:r>
              <a:rPr lang="es-ES" dirty="0"/>
              <a:t>, A., González, J.R., </a:t>
            </a:r>
            <a:r>
              <a:rPr lang="es-ES" dirty="0" err="1"/>
              <a:t>Trasobares</a:t>
            </a:r>
            <a:r>
              <a:rPr lang="es-ES" dirty="0"/>
              <a:t>, A. (2022). </a:t>
            </a:r>
            <a:r>
              <a:rPr lang="es-ES" dirty="0" err="1"/>
              <a:t>Climate</a:t>
            </a:r>
            <a:r>
              <a:rPr lang="es-ES" dirty="0"/>
              <a:t>-Smart </a:t>
            </a:r>
            <a:r>
              <a:rPr lang="es-ES" dirty="0" err="1"/>
              <a:t>Forestry</a:t>
            </a:r>
            <a:r>
              <a:rPr lang="es-ES" dirty="0"/>
              <a:t> Case </a:t>
            </a:r>
            <a:r>
              <a:rPr lang="es-ES" dirty="0" err="1"/>
              <a:t>Study</a:t>
            </a:r>
            <a:r>
              <a:rPr lang="es-ES" dirty="0"/>
              <a:t>: </a:t>
            </a:r>
            <a:r>
              <a:rPr lang="es-ES" dirty="0" err="1"/>
              <a:t>Spain</a:t>
            </a:r>
            <a:r>
              <a:rPr lang="es-ES" dirty="0"/>
              <a:t>. In: </a:t>
            </a:r>
            <a:r>
              <a:rPr lang="es-ES" dirty="0" err="1"/>
              <a:t>Hetemäki</a:t>
            </a:r>
            <a:r>
              <a:rPr lang="es-ES" dirty="0"/>
              <a:t>, L., </a:t>
            </a:r>
            <a:r>
              <a:rPr lang="es-ES" dirty="0" err="1"/>
              <a:t>Kangas</a:t>
            </a:r>
            <a:r>
              <a:rPr lang="es-ES" dirty="0"/>
              <a:t>, J., </a:t>
            </a:r>
            <a:r>
              <a:rPr lang="es-ES" dirty="0" err="1"/>
              <a:t>Peltola</a:t>
            </a:r>
            <a:r>
              <a:rPr lang="es-ES" dirty="0"/>
              <a:t>, H. (</a:t>
            </a:r>
            <a:r>
              <a:rPr lang="es-ES" dirty="0" err="1"/>
              <a:t>eds</a:t>
            </a:r>
            <a:r>
              <a:rPr lang="es-ES" dirty="0"/>
              <a:t>) Forest </a:t>
            </a:r>
            <a:r>
              <a:rPr lang="es-ES" dirty="0" err="1"/>
              <a:t>Bioeconomy</a:t>
            </a:r>
            <a:r>
              <a:rPr lang="es-ES" dirty="0"/>
              <a:t> and </a:t>
            </a:r>
            <a:r>
              <a:rPr lang="es-ES" dirty="0" err="1"/>
              <a:t>Climate</a:t>
            </a:r>
            <a:r>
              <a:rPr lang="es-ES" dirty="0"/>
              <a:t> Change . </a:t>
            </a:r>
            <a:r>
              <a:rPr lang="es-ES" dirty="0" err="1"/>
              <a:t>Managing</a:t>
            </a:r>
            <a:r>
              <a:rPr lang="es-ES" dirty="0"/>
              <a:t> Forest </a:t>
            </a:r>
            <a:r>
              <a:rPr lang="es-ES" dirty="0" err="1"/>
              <a:t>Ecosystems</a:t>
            </a:r>
            <a:r>
              <a:rPr lang="es-ES" dirty="0"/>
              <a:t>, </a:t>
            </a:r>
            <a:r>
              <a:rPr lang="es-ES" dirty="0" err="1"/>
              <a:t>vol</a:t>
            </a:r>
            <a:r>
              <a:rPr lang="es-ES" dirty="0"/>
              <a:t> 42. Springer, Cham. https://doi.org/10.1007/978-3-030-99206-4_13</a:t>
            </a:r>
          </a:p>
        </p:txBody>
      </p:sp>
      <p:sp>
        <p:nvSpPr>
          <p:cNvPr id="4" name="Slide Number Placeholder 3"/>
          <p:cNvSpPr>
            <a:spLocks noGrp="1"/>
          </p:cNvSpPr>
          <p:nvPr>
            <p:ph type="sldNum" sz="quarter" idx="5"/>
          </p:nvPr>
        </p:nvSpPr>
        <p:spPr/>
        <p:txBody>
          <a:bodyPr/>
          <a:lstStyle/>
          <a:p>
            <a:fld id="{C7EB00AC-C2E5-449B-99C5-C8711C44B918}" type="slidenum">
              <a:rPr lang="es-ES" smtClean="0"/>
              <a:t>14</a:t>
            </a:fld>
            <a:endParaRPr lang="es-ES"/>
          </a:p>
        </p:txBody>
      </p:sp>
    </p:spTree>
    <p:extLst>
      <p:ext uri="{BB962C8B-B14F-4D97-AF65-F5344CB8AC3E}">
        <p14:creationId xmlns:p14="http://schemas.microsoft.com/office/powerpoint/2010/main" val="969449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Most</a:t>
            </a:r>
            <a:r>
              <a:rPr lang="es-ES" dirty="0"/>
              <a:t> </a:t>
            </a:r>
            <a:r>
              <a:rPr lang="es-ES" dirty="0" err="1"/>
              <a:t>of</a:t>
            </a:r>
            <a:r>
              <a:rPr lang="es-ES" dirty="0"/>
              <a:t> </a:t>
            </a:r>
            <a:r>
              <a:rPr lang="es-ES" dirty="0" err="1"/>
              <a:t>this</a:t>
            </a:r>
            <a:r>
              <a:rPr lang="es-ES" dirty="0"/>
              <a:t> </a:t>
            </a:r>
            <a:r>
              <a:rPr lang="es-ES" dirty="0" err="1"/>
              <a:t>studies</a:t>
            </a:r>
            <a:r>
              <a:rPr lang="es-ES" dirty="0"/>
              <a:t> </a:t>
            </a:r>
            <a:r>
              <a:rPr lang="es-ES" dirty="0" err="1"/>
              <a:t>have</a:t>
            </a:r>
            <a:r>
              <a:rPr lang="es-ES" dirty="0"/>
              <a:t> </a:t>
            </a:r>
            <a:r>
              <a:rPr lang="es-ES" dirty="0" err="1"/>
              <a:t>been</a:t>
            </a:r>
            <a:r>
              <a:rPr lang="es-ES" dirty="0"/>
              <a:t> </a:t>
            </a:r>
            <a:r>
              <a:rPr lang="es-ES" dirty="0" err="1"/>
              <a:t>applied</a:t>
            </a:r>
            <a:r>
              <a:rPr lang="es-ES" dirty="0"/>
              <a:t> in </a:t>
            </a:r>
            <a:r>
              <a:rPr lang="es-ES" dirty="0" err="1"/>
              <a:t>tropicl</a:t>
            </a:r>
            <a:r>
              <a:rPr lang="es-ES" dirty="0"/>
              <a:t> </a:t>
            </a:r>
            <a:r>
              <a:rPr lang="es-ES" dirty="0" err="1"/>
              <a:t>regions</a:t>
            </a:r>
            <a:r>
              <a:rPr lang="es-ES" dirty="0"/>
              <a:t>, </a:t>
            </a:r>
            <a:r>
              <a:rPr lang="es-ES" dirty="0" err="1"/>
              <a:t>but</a:t>
            </a:r>
            <a:r>
              <a:rPr lang="es-ES" dirty="0"/>
              <a:t> </a:t>
            </a:r>
            <a:r>
              <a:rPr lang="es-ES" dirty="0" err="1"/>
              <a:t>how</a:t>
            </a:r>
            <a:r>
              <a:rPr lang="es-ES" dirty="0"/>
              <a:t> </a:t>
            </a:r>
            <a:r>
              <a:rPr lang="es-ES" dirty="0" err="1"/>
              <a:t>forest</a:t>
            </a:r>
            <a:r>
              <a:rPr lang="es-ES" dirty="0"/>
              <a:t> </a:t>
            </a:r>
            <a:r>
              <a:rPr lang="es-ES" dirty="0" err="1"/>
              <a:t>degradation</a:t>
            </a:r>
            <a:r>
              <a:rPr lang="es-ES" dirty="0"/>
              <a:t> </a:t>
            </a:r>
            <a:r>
              <a:rPr lang="es-ES" dirty="0" err="1"/>
              <a:t>behaves</a:t>
            </a:r>
            <a:r>
              <a:rPr lang="es-ES" dirty="0"/>
              <a:t> in </a:t>
            </a:r>
            <a:r>
              <a:rPr lang="es-ES" dirty="0" err="1"/>
              <a:t>temperate</a:t>
            </a:r>
            <a:r>
              <a:rPr lang="es-ES" dirty="0"/>
              <a:t> </a:t>
            </a:r>
            <a:r>
              <a:rPr lang="es-ES" dirty="0" err="1"/>
              <a:t>regions</a:t>
            </a:r>
            <a:r>
              <a:rPr lang="es-ES" dirty="0"/>
              <a:t> </a:t>
            </a:r>
            <a:r>
              <a:rPr lang="es-ES" dirty="0" err="1"/>
              <a:t>it</a:t>
            </a:r>
            <a:r>
              <a:rPr lang="es-ES" dirty="0"/>
              <a:t> </a:t>
            </a:r>
            <a:r>
              <a:rPr lang="es-ES" dirty="0" err="1"/>
              <a:t>is</a:t>
            </a:r>
            <a:r>
              <a:rPr lang="es-ES" dirty="0"/>
              <a:t> </a:t>
            </a:r>
            <a:r>
              <a:rPr lang="es-ES" dirty="0" err="1"/>
              <a:t>still</a:t>
            </a:r>
            <a:r>
              <a:rPr lang="es-ES" dirty="0"/>
              <a:t> nuclear. </a:t>
            </a:r>
          </a:p>
          <a:p>
            <a:r>
              <a:rPr lang="es-ES" dirty="0"/>
              <a:t>In </a:t>
            </a:r>
            <a:r>
              <a:rPr lang="es-ES" dirty="0" err="1"/>
              <a:t>Spain</a:t>
            </a:r>
            <a:r>
              <a:rPr lang="es-ES" dirty="0"/>
              <a:t>, </a:t>
            </a:r>
            <a:r>
              <a:rPr lang="es-ES" dirty="0" err="1"/>
              <a:t>rates</a:t>
            </a:r>
            <a:r>
              <a:rPr lang="es-ES" dirty="0"/>
              <a:t> </a:t>
            </a:r>
            <a:r>
              <a:rPr lang="es-ES" dirty="0" err="1"/>
              <a:t>of</a:t>
            </a:r>
            <a:r>
              <a:rPr lang="es-ES" dirty="0"/>
              <a:t> </a:t>
            </a:r>
            <a:r>
              <a:rPr lang="es-ES" dirty="0" err="1"/>
              <a:t>forest</a:t>
            </a:r>
            <a:r>
              <a:rPr lang="es-ES" dirty="0"/>
              <a:t> los are </a:t>
            </a:r>
            <a:r>
              <a:rPr lang="es-ES" dirty="0" err="1"/>
              <a:t>welll</a:t>
            </a:r>
            <a:r>
              <a:rPr lang="es-ES" dirty="0"/>
              <a:t> </a:t>
            </a:r>
            <a:r>
              <a:rPr lang="es-ES" dirty="0" err="1"/>
              <a:t>understood</a:t>
            </a:r>
            <a:r>
              <a:rPr lang="es-ES" dirty="0"/>
              <a:t>, </a:t>
            </a:r>
            <a:r>
              <a:rPr lang="es-ES" dirty="0" err="1"/>
              <a:t>but</a:t>
            </a:r>
            <a:r>
              <a:rPr lang="es-ES" dirty="0"/>
              <a:t> </a:t>
            </a:r>
            <a:r>
              <a:rPr lang="es-ES" dirty="0" err="1"/>
              <a:t>degradation</a:t>
            </a:r>
            <a:r>
              <a:rPr lang="es-ES" dirty="0"/>
              <a:t> </a:t>
            </a:r>
            <a:r>
              <a:rPr lang="es-ES" dirty="0" err="1"/>
              <a:t>is</a:t>
            </a:r>
            <a:r>
              <a:rPr lang="es-ES" dirty="0"/>
              <a:t> </a:t>
            </a:r>
            <a:r>
              <a:rPr lang="es-ES" dirty="0" err="1"/>
              <a:t>still</a:t>
            </a:r>
            <a:r>
              <a:rPr lang="es-ES" dirty="0"/>
              <a:t> </a:t>
            </a:r>
            <a:r>
              <a:rPr lang="es-ES" dirty="0" err="1"/>
              <a:t>underestimated</a:t>
            </a:r>
            <a:r>
              <a:rPr lang="es-ES" dirty="0"/>
              <a:t>. </a:t>
            </a:r>
            <a:r>
              <a:rPr lang="es-ES" dirty="0">
                <a:sym typeface="Wingdings" panose="05000000000000000000" pitchFamily="2" charset="2"/>
              </a:rPr>
              <a:t> as </a:t>
            </a:r>
            <a:r>
              <a:rPr lang="es-ES" dirty="0" err="1">
                <a:sym typeface="Wingdings" panose="05000000000000000000" pitchFamily="2" charset="2"/>
              </a:rPr>
              <a:t>long</a:t>
            </a:r>
            <a:r>
              <a:rPr lang="es-ES" dirty="0">
                <a:sym typeface="Wingdings" panose="05000000000000000000" pitchFamily="2" charset="2"/>
              </a:rPr>
              <a:t> as </a:t>
            </a:r>
            <a:r>
              <a:rPr lang="es-ES" dirty="0" err="1">
                <a:sym typeface="Wingdings" panose="05000000000000000000" pitchFamily="2" charset="2"/>
              </a:rPr>
              <a:t>we</a:t>
            </a:r>
            <a:r>
              <a:rPr lang="es-ES" dirty="0">
                <a:sym typeface="Wingdings" panose="05000000000000000000" pitchFamily="2" charset="2"/>
              </a:rPr>
              <a:t> </a:t>
            </a:r>
            <a:r>
              <a:rPr lang="es-ES" dirty="0" err="1">
                <a:sym typeface="Wingdings" panose="05000000000000000000" pitchFamily="2" charset="2"/>
              </a:rPr>
              <a:t>want</a:t>
            </a:r>
            <a:r>
              <a:rPr lang="es-ES" dirty="0">
                <a:sym typeface="Wingdings" panose="05000000000000000000" pitchFamily="2" charset="2"/>
              </a:rPr>
              <a:t> </a:t>
            </a:r>
            <a:r>
              <a:rPr lang="es-ES" dirty="0" err="1">
                <a:sym typeface="Wingdings" panose="05000000000000000000" pitchFamily="2" charset="2"/>
              </a:rPr>
              <a:t>to</a:t>
            </a:r>
            <a:r>
              <a:rPr lang="es-ES" dirty="0">
                <a:sym typeface="Wingdings" panose="05000000000000000000" pitchFamily="2" charset="2"/>
              </a:rPr>
              <a:t> créate </a:t>
            </a:r>
            <a:r>
              <a:rPr lang="es-ES" dirty="0" err="1">
                <a:sym typeface="Wingdings" panose="05000000000000000000" pitchFamily="2" charset="2"/>
              </a:rPr>
              <a:t>satidfactory</a:t>
            </a:r>
            <a:r>
              <a:rPr lang="es-ES" dirty="0">
                <a:sym typeface="Wingdings" panose="05000000000000000000" pitchFamily="2" charset="2"/>
              </a:rPr>
              <a:t> </a:t>
            </a:r>
            <a:r>
              <a:rPr lang="es-ES" dirty="0" err="1">
                <a:sym typeface="Wingdings" panose="05000000000000000000" pitchFamily="2" charset="2"/>
              </a:rPr>
              <a:t>strategies</a:t>
            </a:r>
            <a:r>
              <a:rPr lang="es-ES" dirty="0">
                <a:sym typeface="Wingdings" panose="05000000000000000000" pitchFamily="2" charset="2"/>
              </a:rPr>
              <a:t> </a:t>
            </a:r>
            <a:r>
              <a:rPr lang="es-ES" dirty="0" err="1">
                <a:sym typeface="Wingdings" panose="05000000000000000000" pitchFamily="2" charset="2"/>
              </a:rPr>
              <a:t>fores</a:t>
            </a:r>
            <a:r>
              <a:rPr lang="es-ES" dirty="0">
                <a:sym typeface="Wingdings" panose="05000000000000000000" pitchFamily="2" charset="2"/>
              </a:rPr>
              <a:t> </a:t>
            </a:r>
            <a:r>
              <a:rPr lang="es-ES" dirty="0" err="1">
                <a:sym typeface="Wingdings" panose="05000000000000000000" pitchFamily="2" charset="2"/>
              </a:rPr>
              <a:t>climate</a:t>
            </a:r>
            <a:r>
              <a:rPr lang="es-ES" dirty="0">
                <a:sym typeface="Wingdings" panose="05000000000000000000" pitchFamily="2" charset="2"/>
              </a:rPr>
              <a:t> </a:t>
            </a:r>
            <a:r>
              <a:rPr lang="es-ES" dirty="0" err="1">
                <a:sym typeface="Wingdings" panose="05000000000000000000" pitchFamily="2" charset="2"/>
              </a:rPr>
              <a:t>chnage</a:t>
            </a:r>
            <a:r>
              <a:rPr lang="es-ES" dirty="0">
                <a:sym typeface="Wingdings" panose="05000000000000000000" pitchFamily="2" charset="2"/>
              </a:rPr>
              <a:t> </a:t>
            </a:r>
            <a:r>
              <a:rPr lang="es-ES" dirty="0" err="1">
                <a:sym typeface="Wingdings" panose="05000000000000000000" pitchFamily="2" charset="2"/>
              </a:rPr>
              <a:t>adaptation</a:t>
            </a:r>
            <a:r>
              <a:rPr lang="es-ES" dirty="0">
                <a:sym typeface="Wingdings" panose="05000000000000000000" pitchFamily="2" charset="2"/>
              </a:rPr>
              <a:t>, </a:t>
            </a:r>
            <a:r>
              <a:rPr lang="es-ES" dirty="0" err="1">
                <a:sym typeface="Wingdings" panose="05000000000000000000" pitchFamily="2" charset="2"/>
              </a:rPr>
              <a:t>we</a:t>
            </a:r>
            <a:r>
              <a:rPr lang="es-ES" dirty="0">
                <a:sym typeface="Wingdings" panose="05000000000000000000" pitchFamily="2" charset="2"/>
              </a:rPr>
              <a:t> </a:t>
            </a:r>
            <a:r>
              <a:rPr lang="es-ES" dirty="0" err="1">
                <a:sym typeface="Wingdings" panose="05000000000000000000" pitchFamily="2" charset="2"/>
              </a:rPr>
              <a:t>need</a:t>
            </a:r>
            <a:r>
              <a:rPr lang="es-ES" dirty="0">
                <a:sym typeface="Wingdings" panose="05000000000000000000" pitchFamily="2" charset="2"/>
              </a:rPr>
              <a:t> </a:t>
            </a:r>
            <a:r>
              <a:rPr lang="es-ES" dirty="0" err="1">
                <a:sym typeface="Wingdings" panose="05000000000000000000" pitchFamily="2" charset="2"/>
              </a:rPr>
              <a:t>to</a:t>
            </a:r>
            <a:r>
              <a:rPr lang="es-ES" dirty="0">
                <a:sym typeface="Wingdings" panose="05000000000000000000" pitchFamily="2" charset="2"/>
              </a:rPr>
              <a:t> </a:t>
            </a:r>
            <a:r>
              <a:rPr lang="es-ES" dirty="0" err="1">
                <a:sym typeface="Wingdings" panose="05000000000000000000" pitchFamily="2" charset="2"/>
              </a:rPr>
              <a:t>have</a:t>
            </a:r>
            <a:r>
              <a:rPr lang="es-ES" dirty="0">
                <a:sym typeface="Wingdings" panose="05000000000000000000" pitchFamily="2" charset="2"/>
              </a:rPr>
              <a:t> a </a:t>
            </a:r>
            <a:r>
              <a:rPr lang="es-ES" dirty="0" err="1">
                <a:sym typeface="Wingdings" panose="05000000000000000000" pitchFamily="2" charset="2"/>
              </a:rPr>
              <a:t>clear</a:t>
            </a:r>
            <a:r>
              <a:rPr lang="es-ES" dirty="0">
                <a:sym typeface="Wingdings" panose="05000000000000000000" pitchFamily="2" charset="2"/>
              </a:rPr>
              <a:t> </a:t>
            </a:r>
            <a:r>
              <a:rPr lang="es-ES" dirty="0" err="1">
                <a:sym typeface="Wingdings" panose="05000000000000000000" pitchFamily="2" charset="2"/>
              </a:rPr>
              <a:t>understanding</a:t>
            </a:r>
            <a:r>
              <a:rPr lang="es-ES" dirty="0">
                <a:sym typeface="Wingdings" panose="05000000000000000000" pitchFamily="2" charset="2"/>
              </a:rPr>
              <a:t> </a:t>
            </a:r>
            <a:r>
              <a:rPr lang="es-ES" dirty="0" err="1">
                <a:sym typeface="Wingdings" panose="05000000000000000000" pitchFamily="2" charset="2"/>
              </a:rPr>
              <a:t>of</a:t>
            </a:r>
            <a:r>
              <a:rPr lang="es-ES" dirty="0">
                <a:sym typeface="Wingdings" panose="05000000000000000000" pitchFamily="2" charset="2"/>
              </a:rPr>
              <a:t> </a:t>
            </a:r>
            <a:r>
              <a:rPr lang="es-ES" dirty="0" err="1">
                <a:sym typeface="Wingdings" panose="05000000000000000000" pitchFamily="2" charset="2"/>
              </a:rPr>
              <a:t>how</a:t>
            </a:r>
            <a:r>
              <a:rPr lang="es-ES" dirty="0">
                <a:sym typeface="Wingdings" panose="05000000000000000000" pitchFamily="2" charset="2"/>
              </a:rPr>
              <a:t> </a:t>
            </a:r>
            <a:r>
              <a:rPr lang="es-ES" dirty="0" err="1">
                <a:sym typeface="Wingdings" panose="05000000000000000000" pitchFamily="2" charset="2"/>
              </a:rPr>
              <a:t>forest</a:t>
            </a:r>
            <a:r>
              <a:rPr lang="es-ES" dirty="0">
                <a:sym typeface="Wingdings" panose="05000000000000000000" pitchFamily="2" charset="2"/>
              </a:rPr>
              <a:t> los and </a:t>
            </a:r>
            <a:r>
              <a:rPr lang="es-ES" dirty="0" err="1">
                <a:sym typeface="Wingdings" panose="05000000000000000000" pitchFamily="2" charset="2"/>
              </a:rPr>
              <a:t>degrataion</a:t>
            </a:r>
            <a:r>
              <a:rPr lang="es-ES" dirty="0">
                <a:sym typeface="Wingdings" panose="05000000000000000000" pitchFamily="2" charset="2"/>
              </a:rPr>
              <a:t> </a:t>
            </a:r>
            <a:r>
              <a:rPr lang="es-ES" dirty="0" err="1">
                <a:sym typeface="Wingdings" panose="05000000000000000000" pitchFamily="2" charset="2"/>
              </a:rPr>
              <a:t>regimes</a:t>
            </a:r>
            <a:r>
              <a:rPr lang="es-ES" dirty="0">
                <a:sym typeface="Wingdings" panose="05000000000000000000" pitchFamily="2" charset="2"/>
              </a:rPr>
              <a:t> </a:t>
            </a:r>
            <a:r>
              <a:rPr lang="es-ES" dirty="0" err="1">
                <a:sym typeface="Wingdings" panose="05000000000000000000" pitchFamily="2" charset="2"/>
              </a:rPr>
              <a:t>work</a:t>
            </a:r>
            <a:r>
              <a:rPr lang="es-ES" dirty="0">
                <a:sym typeface="Wingdings" panose="05000000000000000000" pitchFamily="2" charset="2"/>
              </a:rPr>
              <a:t> and </a:t>
            </a:r>
            <a:r>
              <a:rPr lang="es-ES" dirty="0" err="1">
                <a:sym typeface="Wingdings" panose="05000000000000000000" pitchFamily="2" charset="2"/>
              </a:rPr>
              <a:t>eevolved</a:t>
            </a:r>
            <a:r>
              <a:rPr lang="es-ES" dirty="0">
                <a:sym typeface="Wingdings" panose="05000000000000000000" pitchFamily="2" charset="2"/>
              </a:rPr>
              <a:t> </a:t>
            </a:r>
            <a:r>
              <a:rPr lang="es-ES" dirty="0" err="1">
                <a:sym typeface="Wingdings" panose="05000000000000000000" pitchFamily="2" charset="2"/>
              </a:rPr>
              <a:t>over</a:t>
            </a:r>
            <a:r>
              <a:rPr lang="es-ES" dirty="0">
                <a:sym typeface="Wingdings" panose="05000000000000000000" pitchFamily="2" charset="2"/>
              </a:rPr>
              <a:t> time,</a:t>
            </a:r>
          </a:p>
          <a:p>
            <a:endParaRPr lang="es-ES" dirty="0">
              <a:sym typeface="Wingdings" panose="05000000000000000000" pitchFamily="2" charset="2"/>
            </a:endParaRPr>
          </a:p>
          <a:p>
            <a:r>
              <a:rPr lang="es-ES" dirty="0" err="1">
                <a:sym typeface="Wingdings" panose="05000000000000000000" pitchFamily="2" charset="2"/>
              </a:rPr>
              <a:t>This</a:t>
            </a:r>
            <a:r>
              <a:rPr lang="es-ES" dirty="0">
                <a:sym typeface="Wingdings" panose="05000000000000000000" pitchFamily="2" charset="2"/>
              </a:rPr>
              <a:t> </a:t>
            </a:r>
            <a:r>
              <a:rPr lang="es-ES" dirty="0" err="1">
                <a:sym typeface="Wingdings" panose="05000000000000000000" pitchFamily="2" charset="2"/>
              </a:rPr>
              <a:t>is</a:t>
            </a:r>
            <a:r>
              <a:rPr lang="es-ES" dirty="0">
                <a:sym typeface="Wingdings" panose="05000000000000000000" pitchFamily="2" charset="2"/>
              </a:rPr>
              <a:t> </a:t>
            </a:r>
            <a:r>
              <a:rPr lang="es-ES" dirty="0" err="1">
                <a:sym typeface="Wingdings" panose="05000000000000000000" pitchFamily="2" charset="2"/>
              </a:rPr>
              <a:t>why</a:t>
            </a:r>
            <a:r>
              <a:rPr lang="es-ES" dirty="0">
                <a:sym typeface="Wingdings" panose="05000000000000000000" pitchFamily="2" charset="2"/>
              </a:rPr>
              <a:t> </a:t>
            </a:r>
            <a:r>
              <a:rPr lang="es-ES" dirty="0" err="1">
                <a:sym typeface="Wingdings" panose="05000000000000000000" pitchFamily="2" charset="2"/>
              </a:rPr>
              <a:t>this</a:t>
            </a:r>
            <a:r>
              <a:rPr lang="es-ES" dirty="0">
                <a:sym typeface="Wingdings" panose="05000000000000000000" pitchFamily="2" charset="2"/>
              </a:rPr>
              <a:t> </a:t>
            </a:r>
            <a:r>
              <a:rPr lang="es-ES" dirty="0" err="1">
                <a:sym typeface="Wingdings" panose="05000000000000000000" pitchFamily="2" charset="2"/>
              </a:rPr>
              <a:t>is</a:t>
            </a:r>
            <a:r>
              <a:rPr lang="es-ES" dirty="0">
                <a:sym typeface="Wingdings" panose="05000000000000000000" pitchFamily="2" charset="2"/>
              </a:rPr>
              <a:t> </a:t>
            </a:r>
            <a:r>
              <a:rPr lang="es-ES" dirty="0" err="1">
                <a:sym typeface="Wingdings" panose="05000000000000000000" pitchFamily="2" charset="2"/>
              </a:rPr>
              <a:t>the</a:t>
            </a:r>
            <a:r>
              <a:rPr lang="es-ES" dirty="0">
                <a:sym typeface="Wingdings" panose="05000000000000000000" pitchFamily="2" charset="2"/>
              </a:rPr>
              <a:t> </a:t>
            </a:r>
            <a:r>
              <a:rPr lang="es-ES" dirty="0" err="1">
                <a:sym typeface="Wingdings" panose="05000000000000000000" pitchFamily="2" charset="2"/>
              </a:rPr>
              <a:t>aim</a:t>
            </a:r>
            <a:r>
              <a:rPr lang="es-ES" dirty="0">
                <a:sym typeface="Wingdings" panose="05000000000000000000" pitchFamily="2" charset="2"/>
              </a:rPr>
              <a:t> </a:t>
            </a:r>
            <a:r>
              <a:rPr lang="es-ES" dirty="0" err="1">
                <a:sym typeface="Wingdings" panose="05000000000000000000" pitchFamily="2" charset="2"/>
              </a:rPr>
              <a:t>of</a:t>
            </a:r>
            <a:r>
              <a:rPr lang="es-ES" dirty="0">
                <a:sym typeface="Wingdings" panose="05000000000000000000" pitchFamily="2" charset="2"/>
              </a:rPr>
              <a:t> </a:t>
            </a:r>
            <a:r>
              <a:rPr lang="es-ES" dirty="0" err="1">
                <a:sym typeface="Wingdings" panose="05000000000000000000" pitchFamily="2" charset="2"/>
              </a:rPr>
              <a:t>the</a:t>
            </a:r>
            <a:r>
              <a:rPr lang="es-ES" dirty="0">
                <a:sym typeface="Wingdings" panose="05000000000000000000" pitchFamily="2" charset="2"/>
              </a:rPr>
              <a:t> </a:t>
            </a:r>
            <a:r>
              <a:rPr lang="es-ES" dirty="0" err="1">
                <a:sym typeface="Wingdings" panose="05000000000000000000" pitchFamily="2" charset="2"/>
              </a:rPr>
              <a:t>study</a:t>
            </a:r>
            <a:r>
              <a:rPr lang="es-ES" dirty="0">
                <a:sym typeface="Wingdings" panose="05000000000000000000" pitchFamily="2" charset="2"/>
              </a:rPr>
              <a:t>. And </a:t>
            </a:r>
            <a:r>
              <a:rPr lang="es-ES" dirty="0" err="1">
                <a:sym typeface="Wingdings" panose="05000000000000000000" pitchFamily="2" charset="2"/>
              </a:rPr>
              <a:t>the</a:t>
            </a:r>
            <a:r>
              <a:rPr lang="es-ES" dirty="0">
                <a:sym typeface="Wingdings" panose="05000000000000000000" pitchFamily="2" charset="2"/>
              </a:rPr>
              <a:t> </a:t>
            </a:r>
            <a:r>
              <a:rPr lang="es-ES" dirty="0" err="1">
                <a:sym typeface="Wingdings" panose="05000000000000000000" pitchFamily="2" charset="2"/>
              </a:rPr>
              <a:t>specific</a:t>
            </a:r>
            <a:r>
              <a:rPr lang="es-ES" dirty="0">
                <a:sym typeface="Wingdings" panose="05000000000000000000" pitchFamily="2" charset="2"/>
              </a:rPr>
              <a:t> </a:t>
            </a:r>
            <a:r>
              <a:rPr lang="es-ES" dirty="0" err="1">
                <a:sym typeface="Wingdings" panose="05000000000000000000" pitchFamily="2" charset="2"/>
              </a:rPr>
              <a:t>aim</a:t>
            </a:r>
            <a:r>
              <a:rPr lang="es-ES" dirty="0">
                <a:sym typeface="Wingdings" panose="05000000000000000000" pitchFamily="2" charset="2"/>
              </a:rPr>
              <a:t> </a:t>
            </a:r>
            <a:r>
              <a:rPr lang="es-ES" dirty="0" err="1">
                <a:sym typeface="Wingdings" panose="05000000000000000000" pitchFamily="2" charset="2"/>
              </a:rPr>
              <a:t>is</a:t>
            </a:r>
            <a:r>
              <a:rPr lang="es-ES" dirty="0">
                <a:sym typeface="Wingdings" panose="05000000000000000000" pitchFamily="2" charset="2"/>
              </a:rPr>
              <a:t> </a:t>
            </a:r>
            <a:r>
              <a:rPr lang="es-ES" dirty="0" err="1">
                <a:sym typeface="Wingdings" panose="05000000000000000000" pitchFamily="2" charset="2"/>
              </a:rPr>
              <a:t>to</a:t>
            </a:r>
            <a:r>
              <a:rPr lang="es-ES" dirty="0">
                <a:sym typeface="Wingdings" panose="05000000000000000000" pitchFamily="2" charset="2"/>
              </a:rPr>
              <a:t> </a:t>
            </a:r>
            <a:r>
              <a:rPr lang="es-ES" dirty="0" err="1">
                <a:sym typeface="Wingdings" panose="05000000000000000000" pitchFamily="2" charset="2"/>
              </a:rPr>
              <a:t>map</a:t>
            </a:r>
            <a:r>
              <a:rPr lang="es-ES" dirty="0">
                <a:sym typeface="Wingdings" panose="05000000000000000000" pitchFamily="2" charset="2"/>
              </a:rPr>
              <a:t> </a:t>
            </a:r>
            <a:r>
              <a:rPr lang="es-ES" dirty="0" err="1">
                <a:sym typeface="Wingdings" panose="05000000000000000000" pitchFamily="2" charset="2"/>
              </a:rPr>
              <a:t>forest</a:t>
            </a:r>
            <a:r>
              <a:rPr lang="es-ES" dirty="0">
                <a:sym typeface="Wingdings" panose="05000000000000000000" pitchFamily="2" charset="2"/>
              </a:rPr>
              <a:t> los and </a:t>
            </a:r>
            <a:r>
              <a:rPr lang="es-ES" dirty="0" err="1">
                <a:sym typeface="Wingdings" panose="05000000000000000000" pitchFamily="2" charset="2"/>
              </a:rPr>
              <a:t>degradation</a:t>
            </a:r>
            <a:r>
              <a:rPr lang="es-ES" dirty="0">
                <a:sym typeface="Wingdings" panose="05000000000000000000" pitchFamily="2" charset="2"/>
              </a:rPr>
              <a:t> in </a:t>
            </a:r>
            <a:r>
              <a:rPr lang="es-ES" dirty="0" err="1">
                <a:sym typeface="Wingdings" panose="05000000000000000000" pitchFamily="2" charset="2"/>
              </a:rPr>
              <a:t>spain</a:t>
            </a:r>
            <a:r>
              <a:rPr lang="es-ES" dirty="0">
                <a:sym typeface="Wingdings" panose="05000000000000000000" pitchFamily="2" charset="2"/>
              </a:rPr>
              <a:t> </a:t>
            </a:r>
            <a:r>
              <a:rPr lang="es-ES" dirty="0" err="1">
                <a:sym typeface="Wingdings" panose="05000000000000000000" pitchFamily="2" charset="2"/>
              </a:rPr>
              <a:t>over</a:t>
            </a:r>
            <a:r>
              <a:rPr lang="es-ES" dirty="0">
                <a:sym typeface="Wingdings" panose="05000000000000000000" pitchFamily="2" charset="2"/>
              </a:rPr>
              <a:t> </a:t>
            </a:r>
            <a:r>
              <a:rPr lang="es-ES" dirty="0" err="1">
                <a:sym typeface="Wingdings" panose="05000000000000000000" pitchFamily="2" charset="2"/>
              </a:rPr>
              <a:t>the</a:t>
            </a:r>
            <a:r>
              <a:rPr lang="es-ES" dirty="0">
                <a:sym typeface="Wingdings" panose="05000000000000000000" pitchFamily="2" charset="2"/>
              </a:rPr>
              <a:t> las 35 </a:t>
            </a:r>
            <a:r>
              <a:rPr lang="es-ES" dirty="0" err="1">
                <a:sym typeface="Wingdings" panose="05000000000000000000" pitchFamily="2" charset="2"/>
              </a:rPr>
              <a:t>years</a:t>
            </a:r>
            <a:r>
              <a:rPr lang="es-ES" dirty="0">
                <a:sym typeface="Wingdings" panose="05000000000000000000" pitchFamily="2" charset="2"/>
              </a:rPr>
              <a:t> </a:t>
            </a:r>
            <a:r>
              <a:rPr lang="es-ES" dirty="0" err="1">
                <a:sym typeface="Wingdings" panose="05000000000000000000" pitchFamily="2" charset="2"/>
              </a:rPr>
              <a:t>using</a:t>
            </a:r>
            <a:r>
              <a:rPr lang="es-ES" dirty="0">
                <a:sym typeface="Wingdings" panose="05000000000000000000" pitchFamily="2" charset="2"/>
              </a:rPr>
              <a:t> time series análisis.</a:t>
            </a:r>
            <a:endParaRPr lang="es-ES" dirty="0"/>
          </a:p>
        </p:txBody>
      </p:sp>
      <p:sp>
        <p:nvSpPr>
          <p:cNvPr id="4" name="Slide Number Placeholder 3"/>
          <p:cNvSpPr>
            <a:spLocks noGrp="1"/>
          </p:cNvSpPr>
          <p:nvPr>
            <p:ph type="sldNum" sz="quarter" idx="5"/>
          </p:nvPr>
        </p:nvSpPr>
        <p:spPr/>
        <p:txBody>
          <a:bodyPr/>
          <a:lstStyle/>
          <a:p>
            <a:fld id="{C7EB00AC-C2E5-449B-99C5-C8711C44B918}" type="slidenum">
              <a:rPr lang="es-ES" smtClean="0"/>
              <a:t>15</a:t>
            </a:fld>
            <a:endParaRPr lang="es-ES"/>
          </a:p>
        </p:txBody>
      </p:sp>
    </p:spTree>
    <p:extLst>
      <p:ext uri="{BB962C8B-B14F-4D97-AF65-F5344CB8AC3E}">
        <p14:creationId xmlns:p14="http://schemas.microsoft.com/office/powerpoint/2010/main" val="173890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endParaRPr lang="es-ES" dirty="0"/>
          </a:p>
        </p:txBody>
      </p:sp>
      <p:sp>
        <p:nvSpPr>
          <p:cNvPr id="4" name="Slide Number Placeholder 3"/>
          <p:cNvSpPr>
            <a:spLocks noGrp="1"/>
          </p:cNvSpPr>
          <p:nvPr>
            <p:ph type="sldNum" sz="quarter" idx="5"/>
          </p:nvPr>
        </p:nvSpPr>
        <p:spPr/>
        <p:txBody>
          <a:bodyPr/>
          <a:lstStyle/>
          <a:p>
            <a:fld id="{C7EB00AC-C2E5-449B-99C5-C8711C44B918}" type="slidenum">
              <a:rPr lang="es-ES" smtClean="0"/>
              <a:t>16</a:t>
            </a:fld>
            <a:endParaRPr lang="es-ES"/>
          </a:p>
        </p:txBody>
      </p:sp>
    </p:spTree>
    <p:extLst>
      <p:ext uri="{BB962C8B-B14F-4D97-AF65-F5344CB8AC3E}">
        <p14:creationId xmlns:p14="http://schemas.microsoft.com/office/powerpoint/2010/main" val="32776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lnSpc>
                <a:spcPct val="107000"/>
              </a:lnSpc>
              <a:spcAft>
                <a:spcPts val="800"/>
              </a:spcAft>
            </a:pP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Diapo 1.</a:t>
            </a:r>
          </a:p>
          <a:p>
            <a:pPr marL="342900" lvl="0" indent="-342900">
              <a:lnSpc>
                <a:spcPct val="107000"/>
              </a:lnSpc>
              <a:buFont typeface="+mj-lt"/>
              <a:buAutoNum type="arabicPeriod"/>
            </a:pP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La mayoría de perturbaciones forestales forman parte de la </a:t>
            </a:r>
            <a:r>
              <a:rPr lang="es-ES" sz="2000" kern="100" dirty="0" err="1">
                <a:effectLst/>
                <a:latin typeface="Calibri" panose="020F0502020204030204" pitchFamily="34" charset="0"/>
                <a:ea typeface="Calibri" panose="020F0502020204030204" pitchFamily="34" charset="0"/>
                <a:cs typeface="Times New Roman" panose="02020603050405020304" pitchFamily="18" charset="0"/>
              </a:rPr>
              <a:t>dinámic</a:t>
            </a: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 natural de los </a:t>
            </a:r>
            <a:r>
              <a:rPr lang="es-ES" sz="2000" kern="100" dirty="0" err="1">
                <a:effectLst/>
                <a:latin typeface="Calibri" panose="020F0502020204030204" pitchFamily="34" charset="0"/>
                <a:ea typeface="Calibri" panose="020F0502020204030204" pitchFamily="34" charset="0"/>
                <a:cs typeface="Times New Roman" panose="02020603050405020304" pitchFamily="18" charset="0"/>
              </a:rPr>
              <a:t>bsoques</a:t>
            </a: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 como pueden ser los </a:t>
            </a:r>
            <a:r>
              <a:rPr lang="es-ES" sz="2000" kern="100" dirty="0" err="1">
                <a:effectLst/>
                <a:latin typeface="Calibri" panose="020F0502020204030204" pitchFamily="34" charset="0"/>
                <a:ea typeface="Calibri" panose="020F0502020204030204" pitchFamily="34" charset="0"/>
                <a:cs typeface="Times New Roman" panose="02020603050405020304" pitchFamily="18" charset="0"/>
              </a:rPr>
              <a:t>Aaques</a:t>
            </a: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 por insectos, tormentas,… sin </a:t>
            </a:r>
            <a:r>
              <a:rPr lang="es-ES" sz="2000" kern="100" dirty="0" err="1">
                <a:effectLst/>
                <a:latin typeface="Calibri" panose="020F0502020204030204" pitchFamily="34" charset="0"/>
                <a:ea typeface="Calibri" panose="020F0502020204030204" pitchFamily="34" charset="0"/>
                <a:cs typeface="Times New Roman" panose="02020603050405020304" pitchFamily="18" charset="0"/>
              </a:rPr>
              <a:t>wmbargo</a:t>
            </a: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 en las ultimas década se esta observando una tendencia  de cambio generalizada en </a:t>
            </a:r>
            <a:r>
              <a:rPr lang="es-ES" sz="2000" kern="100" dirty="0" err="1">
                <a:effectLst/>
                <a:latin typeface="Calibri" panose="020F0502020204030204" pitchFamily="34" charset="0"/>
                <a:ea typeface="Calibri" panose="020F0502020204030204" pitchFamily="34" charset="0"/>
                <a:cs typeface="Times New Roman" panose="02020603050405020304" pitchFamily="18" charset="0"/>
              </a:rPr>
              <a:t>ls</a:t>
            </a: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 patrones de </a:t>
            </a:r>
            <a:r>
              <a:rPr lang="es-ES" sz="2000" kern="100" dirty="0" err="1">
                <a:effectLst/>
                <a:latin typeface="Calibri" panose="020F0502020204030204" pitchFamily="34" charset="0"/>
                <a:ea typeface="Calibri" panose="020F0502020204030204" pitchFamily="34" charset="0"/>
                <a:cs typeface="Times New Roman" panose="02020603050405020304" pitchFamily="18" charset="0"/>
              </a:rPr>
              <a:t>frecuencia,tamaño</a:t>
            </a:r>
            <a:r>
              <a:rPr lang="es-ES" sz="2000" kern="100" dirty="0">
                <a:effectLst/>
                <a:latin typeface="Calibri" panose="020F0502020204030204" pitchFamily="34" charset="0"/>
                <a:ea typeface="Calibri" panose="020F0502020204030204" pitchFamily="34" charset="0"/>
                <a:cs typeface="Times New Roman" panose="02020603050405020304" pitchFamily="18" charset="0"/>
              </a:rPr>
              <a:t> y severidad</a:t>
            </a:r>
            <a:r>
              <a:rPr lang="es-ES" sz="2400" kern="100" dirty="0">
                <a:effectLst/>
                <a:latin typeface="Calibri" panose="020F0502020204030204" pitchFamily="34" charset="0"/>
                <a:ea typeface="Calibri" panose="020F0502020204030204" pitchFamily="34" charset="0"/>
                <a:cs typeface="Times New Roman" panose="02020603050405020304" pitchFamily="18" charset="0"/>
              </a:rPr>
              <a:t>. Estos cambios están afectando a la resiliencia de estos ecosistemas y a la provisión de sistemas ecosistémicos. </a:t>
            </a:r>
          </a:p>
          <a:p>
            <a:pPr marL="0" lvl="0" indent="0">
              <a:lnSpc>
                <a:spcPct val="107000"/>
              </a:lnSpc>
              <a:buFont typeface="+mj-lt"/>
              <a:buNone/>
            </a:pPr>
            <a:endParaRPr lang="es-ES" sz="2400" strike="sng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strike="sngStrike" kern="100" dirty="0">
                <a:effectLst/>
                <a:latin typeface="Calibri" panose="020F0502020204030204" pitchFamily="34" charset="0"/>
                <a:ea typeface="Calibri" panose="020F0502020204030204" pitchFamily="34" charset="0"/>
                <a:cs typeface="Times New Roman" panose="02020603050405020304" pitchFamily="18" charset="0"/>
              </a:rPr>
              <a:t>Si bien las perturbaciones forestales forman parte de la dinámica natural de los bosques, en los últimos años se ha observado una tendencia generalizada de cambio en los regímenes de estas. Estos cambios están modificando, modificando el tamaño, frecuencia y severidad de las perturbaciones forestales.  y como resultado, también está alterando las trayectorias de recuperación de esto bosques. </a:t>
            </a:r>
          </a:p>
          <a:p>
            <a:pPr marL="342900" lvl="0" indent="-342900">
              <a:lnSpc>
                <a:spcPct val="107000"/>
              </a:lnSpc>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En Europa, por ejemplo, las perturbaciones forestales son cada vez más frecuentes y severas, y los bosques europeos son cada vez más vulnerables a incendios, ataques de insectos, tormentas y sequía. </a:t>
            </a:r>
          </a:p>
          <a:p>
            <a:pPr marL="342900" lvl="0" indent="-342900">
              <a:lnSpc>
                <a:spcPct val="107000"/>
              </a:lnSpc>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Estos cambios se deben al cambio en el manejo forestal y, especialmente, al cambio climático.</a:t>
            </a:r>
          </a:p>
          <a:p>
            <a:pPr marL="342900" lvl="0" indent="-342900">
              <a:lnSpc>
                <a:spcPct val="107000"/>
              </a:lnSpc>
              <a:spcAft>
                <a:spcPts val="800"/>
              </a:spcAft>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Comprender qué cambios en los regímenes de perturbaciones forestales se están produciendo es esencial si queremos minimizar la vulnerabilidad de nuestros bosques y diseñar estrategias de adaptación al cambio global. </a:t>
            </a:r>
          </a:p>
        </p:txBody>
      </p:sp>
      <p:sp>
        <p:nvSpPr>
          <p:cNvPr id="4" name="Slide Number Placeholder 3"/>
          <p:cNvSpPr>
            <a:spLocks noGrp="1"/>
          </p:cNvSpPr>
          <p:nvPr>
            <p:ph type="sldNum" sz="quarter" idx="5"/>
          </p:nvPr>
        </p:nvSpPr>
        <p:spPr/>
        <p:txBody>
          <a:bodyPr/>
          <a:lstStyle/>
          <a:p>
            <a:fld id="{C7EB00AC-C2E5-449B-99C5-C8711C44B918}" type="slidenum">
              <a:rPr lang="es-ES" smtClean="0"/>
              <a:t>2</a:t>
            </a:fld>
            <a:endParaRPr lang="es-ES"/>
          </a:p>
        </p:txBody>
      </p:sp>
    </p:spTree>
    <p:extLst>
      <p:ext uri="{BB962C8B-B14F-4D97-AF65-F5344CB8AC3E}">
        <p14:creationId xmlns:p14="http://schemas.microsoft.com/office/powerpoint/2010/main" val="96044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La teledetección es la técnica de adquisición de datos de la superficie terrestre a partir de plataformas espaciales como los satélites, y es una herramienta clave para monitorear el estado actual y pasado de los bosques a escala global, regional y local. Nos permite cuantificar las tendencias históricas y evaluar los cambios en los regímenes de perturbaciones. </a:t>
            </a:r>
          </a:p>
          <a:p>
            <a:pPr marL="457200">
              <a:lnSpc>
                <a:spcPct val="107000"/>
              </a:lnSpc>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Actualmente existen múltiples productos que mediante el uso de un satélite mapean las perturbaciones forestales a escala global (con el producto de Hansen) y europea ( global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forest</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disturbance</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map</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de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senf</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y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seidl</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las metodologías usadas para la mayoría de estos productos son muy eficaces detectando algunos tipos de perturbaciones, como es la deforestación (que en teledetección definimos como el cambio de una cobertura forestal a no forestal). Sin embargo, estos productos a menudo ignoran otra clase de perturbaciones que denominamos degradación, y que definimos como como bosques que experimentan una pérdida de cubierta arbórea por causas antropogénicas o naturales, pero permanecen como bosque). Además, también suelen omitir perturbaciones de rápida recuperación. Una de las razones de esto que la degradación es mucho más difícil de detectar a través de las variaciones espectrales de los píxeles, y que estos productos solo usan una imagen por año para detectar tales perturbaciones. Una de las razones.</a:t>
            </a:r>
          </a:p>
          <a:p>
            <a:pPr marL="457200">
              <a:lnSpc>
                <a:spcPct val="107000"/>
              </a:lnSpc>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En los últimos años, los nuevos avances en RS, los en las plataformas de computación en nube y el desarrollo de algoritmos de análisis de series temporales han facilitado el desarrollo de técnicas eficaces para la detección de la degradación forestal. Los resultados de estos estudios apuntan a que la degradación ha estado históricamente infra detectada en los productos derivados de imágenes satélites, y que en muchos casos, como en la cuenca del amazonas, la degradación forestal desde 1995 ha sido un 60% mayor de lo previamente estimado (Bullock et al 2020).</a:t>
            </a:r>
          </a:p>
          <a:p>
            <a:pPr marL="342900" lvl="0" indent="-342900">
              <a:lnSpc>
                <a:spcPct val="107000"/>
              </a:lnSpc>
              <a:buFont typeface="+mj-lt"/>
              <a:buAutoNum type="arabicPeriod"/>
            </a:pP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Sin embargo, estas nuevas metodologías han sido en su mayoría aplicadas a áreas tropicales. Tanto es así que en el Global Forest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Resource</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effectLst/>
                <a:latin typeface="Calibri" panose="020F0502020204030204" pitchFamily="34" charset="0"/>
                <a:ea typeface="Calibri" panose="020F0502020204030204" pitchFamily="34" charset="0"/>
                <a:cs typeface="Times New Roman" panose="02020603050405020304" pitchFamily="18" charset="0"/>
              </a:rPr>
              <a:t>Assessment</a:t>
            </a:r>
            <a:r>
              <a:rPr lang="es-ES" sz="1800" kern="100" dirty="0">
                <a:effectLst/>
                <a:latin typeface="Calibri" panose="020F0502020204030204" pitchFamily="34" charset="0"/>
                <a:ea typeface="Calibri" panose="020F0502020204030204" pitchFamily="34" charset="0"/>
                <a:cs typeface="Times New Roman" panose="02020603050405020304" pitchFamily="18" charset="0"/>
              </a:rPr>
              <a:t> de la FAO 2020, solo el 15% de los bosques templados del mundo reportaron datos relacionados con degradación forestal, en contraste con el 72% del total de bosques tropicales. En Europa, solo 7 países reportaron degradación, en contraste con 58 países tropicales que también lo hicieron. </a:t>
            </a:r>
          </a:p>
          <a:p>
            <a:pPr marL="342900" lvl="0" indent="-342900">
              <a:lnSpc>
                <a:spcPct val="107000"/>
              </a:lnSpc>
              <a:spcAft>
                <a:spcPts val="800"/>
              </a:spcAft>
              <a:buFont typeface="+mj-lt"/>
              <a:buAutoNum type="arabicPeriod"/>
            </a:pPr>
            <a:r>
              <a:rPr lang="es-ES" sz="1800" b="1" kern="100" dirty="0">
                <a:effectLst/>
                <a:latin typeface="Calibri" panose="020F0502020204030204" pitchFamily="34" charset="0"/>
                <a:ea typeface="Calibri" panose="020F0502020204030204" pitchFamily="34" charset="0"/>
                <a:cs typeface="Times New Roman" panose="02020603050405020304" pitchFamily="18" charset="0"/>
              </a:rPr>
              <a:t>Dejar muy claro que degradación forestal puede ser talas forestales seguidas de crecimiento, incendios,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endParaRPr lang="es-ES" b="1" dirty="0"/>
          </a:p>
          <a:p>
            <a:pPr marL="228600" indent="-228600">
              <a:buAutoNum type="arabicPeriod"/>
            </a:pPr>
            <a:endParaRPr lang="es-ES" b="1" dirty="0"/>
          </a:p>
          <a:p>
            <a:pPr marL="228600" indent="-228600">
              <a:buAutoNum type="arabicPeriod"/>
            </a:pPr>
            <a:endParaRPr lang="es-ES" b="1" dirty="0"/>
          </a:p>
          <a:p>
            <a:pPr marL="228600" indent="-228600">
              <a:buAutoNum type="arabicPeriod"/>
            </a:pPr>
            <a:endParaRPr lang="es-ES" b="1" dirty="0"/>
          </a:p>
          <a:p>
            <a:pPr marL="228600" indent="-228600">
              <a:buAutoNum type="arabicPeriod"/>
            </a:pPr>
            <a:r>
              <a:rPr lang="es-ES" b="1" dirty="0" err="1"/>
              <a:t>This</a:t>
            </a:r>
            <a:r>
              <a:rPr lang="es-ES" b="1" dirty="0"/>
              <a:t> </a:t>
            </a:r>
            <a:r>
              <a:rPr lang="es-ES" b="1" dirty="0" err="1"/>
              <a:t>is</a:t>
            </a:r>
            <a:r>
              <a:rPr lang="es-ES" b="1" dirty="0"/>
              <a:t> </a:t>
            </a:r>
            <a:r>
              <a:rPr lang="es-ES" b="1" dirty="0" err="1"/>
              <a:t>where</a:t>
            </a:r>
            <a:r>
              <a:rPr lang="es-ES" b="1" dirty="0"/>
              <a:t> RS </a:t>
            </a:r>
            <a:r>
              <a:rPr lang="es-ES" b="1" dirty="0" err="1"/>
              <a:t>plays</a:t>
            </a:r>
            <a:r>
              <a:rPr lang="es-ES" b="1" dirty="0"/>
              <a:t> </a:t>
            </a:r>
            <a:r>
              <a:rPr lang="es-ES" b="1" dirty="0" err="1"/>
              <a:t>an</a:t>
            </a:r>
            <a:r>
              <a:rPr lang="es-ES" b="1" dirty="0"/>
              <a:t> </a:t>
            </a:r>
            <a:r>
              <a:rPr lang="es-ES" b="1" dirty="0" err="1"/>
              <a:t>important</a:t>
            </a:r>
            <a:r>
              <a:rPr lang="es-ES" b="1" dirty="0"/>
              <a:t> role. </a:t>
            </a:r>
            <a:r>
              <a:rPr lang="es-ES" b="1" dirty="0" err="1"/>
              <a:t>There</a:t>
            </a:r>
            <a:r>
              <a:rPr lang="es-ES" b="1" dirty="0"/>
              <a:t> are </a:t>
            </a:r>
            <a:r>
              <a:rPr lang="es-ES" b="1" dirty="0" err="1"/>
              <a:t>numerous</a:t>
            </a:r>
            <a:r>
              <a:rPr lang="es-ES" b="1" dirty="0"/>
              <a:t> </a:t>
            </a:r>
            <a:r>
              <a:rPr lang="es-ES" b="1" dirty="0" err="1"/>
              <a:t>products</a:t>
            </a:r>
            <a:r>
              <a:rPr lang="es-ES" b="1" dirty="0"/>
              <a:t> </a:t>
            </a:r>
            <a:r>
              <a:rPr lang="es-ES" b="1" dirty="0" err="1"/>
              <a:t>that</a:t>
            </a:r>
            <a:r>
              <a:rPr lang="es-ES" b="1" dirty="0"/>
              <a:t> </a:t>
            </a:r>
            <a:r>
              <a:rPr lang="es-ES" b="1" dirty="0" err="1"/>
              <a:t>using</a:t>
            </a:r>
            <a:r>
              <a:rPr lang="es-ES" b="1" dirty="0"/>
              <a:t> Landsat data </a:t>
            </a:r>
            <a:r>
              <a:rPr lang="es-ES" b="1" dirty="0" err="1"/>
              <a:t>have</a:t>
            </a:r>
            <a:r>
              <a:rPr lang="es-ES" b="1" dirty="0"/>
              <a:t> </a:t>
            </a:r>
            <a:r>
              <a:rPr lang="es-ES" b="1" dirty="0" err="1"/>
              <a:t>mapped</a:t>
            </a:r>
            <a:r>
              <a:rPr lang="es-ES" b="1" dirty="0"/>
              <a:t> </a:t>
            </a:r>
            <a:r>
              <a:rPr lang="es-ES" b="1" dirty="0" err="1"/>
              <a:t>forest</a:t>
            </a:r>
            <a:r>
              <a:rPr lang="es-ES" b="1" dirty="0"/>
              <a:t> </a:t>
            </a:r>
            <a:r>
              <a:rPr lang="es-ES" b="1" dirty="0" err="1"/>
              <a:t>disturbances</a:t>
            </a:r>
            <a:r>
              <a:rPr lang="es-ES" b="1" dirty="0"/>
              <a:t> </a:t>
            </a:r>
            <a:r>
              <a:rPr lang="es-ES" b="1" dirty="0" err="1"/>
              <a:t>worldwide</a:t>
            </a:r>
            <a:r>
              <a:rPr lang="es-ES" b="1" dirty="0"/>
              <a:t> </a:t>
            </a:r>
            <a:r>
              <a:rPr lang="es-ES" b="1" dirty="0" err="1"/>
              <a:t>or</a:t>
            </a:r>
            <a:r>
              <a:rPr lang="es-ES" b="1" dirty="0"/>
              <a:t> in </a:t>
            </a:r>
            <a:r>
              <a:rPr lang="es-ES" b="1" dirty="0" err="1"/>
              <a:t>Europe</a:t>
            </a:r>
            <a:r>
              <a:rPr lang="es-ES" b="1" dirty="0"/>
              <a:t>. </a:t>
            </a:r>
            <a:r>
              <a:rPr lang="es-ES" b="1" dirty="0" err="1"/>
              <a:t>However</a:t>
            </a:r>
            <a:r>
              <a:rPr lang="es-ES" b="1" dirty="0"/>
              <a:t>, </a:t>
            </a:r>
            <a:r>
              <a:rPr lang="es-ES" b="1" dirty="0" err="1"/>
              <a:t>the</a:t>
            </a:r>
            <a:r>
              <a:rPr lang="es-ES" b="1" dirty="0"/>
              <a:t> </a:t>
            </a:r>
            <a:r>
              <a:rPr lang="es-ES" b="1" dirty="0" err="1"/>
              <a:t>methodologies</a:t>
            </a:r>
            <a:r>
              <a:rPr lang="es-ES" b="1" dirty="0"/>
              <a:t> </a:t>
            </a:r>
            <a:r>
              <a:rPr lang="es-ES" b="1" dirty="0" err="1"/>
              <a:t>used</a:t>
            </a:r>
            <a:r>
              <a:rPr lang="es-ES" b="1" dirty="0"/>
              <a:t> </a:t>
            </a:r>
            <a:r>
              <a:rPr lang="es-ES" b="1" dirty="0" err="1"/>
              <a:t>to</a:t>
            </a:r>
            <a:r>
              <a:rPr lang="es-ES" b="1" dirty="0"/>
              <a:t> créate </a:t>
            </a:r>
            <a:r>
              <a:rPr lang="es-ES" b="1" dirty="0" err="1"/>
              <a:t>this</a:t>
            </a:r>
            <a:r>
              <a:rPr lang="es-ES" b="1" dirty="0"/>
              <a:t> </a:t>
            </a:r>
            <a:r>
              <a:rPr lang="es-ES" b="1" dirty="0" err="1"/>
              <a:t>products</a:t>
            </a:r>
            <a:r>
              <a:rPr lang="es-ES" b="1" dirty="0"/>
              <a:t> </a:t>
            </a:r>
            <a:r>
              <a:rPr lang="es-ES" b="1" dirty="0" err="1"/>
              <a:t>have</a:t>
            </a:r>
            <a:r>
              <a:rPr lang="es-ES" b="1" dirty="0"/>
              <a:t> </a:t>
            </a:r>
            <a:r>
              <a:rPr lang="es-ES" b="1" dirty="0" err="1"/>
              <a:t>some</a:t>
            </a:r>
            <a:r>
              <a:rPr lang="es-ES" b="1" dirty="0"/>
              <a:t> </a:t>
            </a:r>
            <a:r>
              <a:rPr lang="es-ES" b="1" dirty="0" err="1"/>
              <a:t>weaknesses</a:t>
            </a:r>
            <a:r>
              <a:rPr lang="es-ES" b="1" dirty="0"/>
              <a:t>. </a:t>
            </a:r>
            <a:r>
              <a:rPr lang="es-ES" b="1" dirty="0" err="1"/>
              <a:t>Specially</a:t>
            </a:r>
            <a:r>
              <a:rPr lang="es-ES" b="1" dirty="0"/>
              <a:t>, </a:t>
            </a:r>
            <a:r>
              <a:rPr lang="es-ES" b="1" dirty="0" err="1"/>
              <a:t>that</a:t>
            </a:r>
            <a:r>
              <a:rPr lang="es-ES" b="1" dirty="0"/>
              <a:t> </a:t>
            </a:r>
            <a:r>
              <a:rPr lang="es-ES" b="1" dirty="0" err="1"/>
              <a:t>they</a:t>
            </a:r>
            <a:r>
              <a:rPr lang="es-ES" b="1" dirty="0"/>
              <a:t> are Good </a:t>
            </a:r>
            <a:r>
              <a:rPr lang="es-ES" b="1" dirty="0" err="1"/>
              <a:t>for</a:t>
            </a:r>
            <a:r>
              <a:rPr lang="es-ES" b="1" dirty="0"/>
              <a:t> </a:t>
            </a:r>
            <a:r>
              <a:rPr lang="es-ES" b="1" dirty="0" err="1"/>
              <a:t>detecting</a:t>
            </a:r>
            <a:r>
              <a:rPr lang="es-ES" b="1" dirty="0"/>
              <a:t> </a:t>
            </a:r>
            <a:r>
              <a:rPr lang="es-ES" b="1" dirty="0" err="1"/>
              <a:t>forest</a:t>
            </a:r>
            <a:r>
              <a:rPr lang="es-ES" b="1" dirty="0"/>
              <a:t> los, </a:t>
            </a:r>
            <a:r>
              <a:rPr lang="es-ES" b="1" dirty="0" err="1"/>
              <a:t>that</a:t>
            </a:r>
            <a:r>
              <a:rPr lang="es-ES" b="1" dirty="0"/>
              <a:t> </a:t>
            </a:r>
            <a:r>
              <a:rPr lang="es-ES" b="1" dirty="0" err="1"/>
              <a:t>is</a:t>
            </a:r>
            <a:r>
              <a:rPr lang="es-ES" b="1" dirty="0"/>
              <a:t> a complete </a:t>
            </a:r>
            <a:r>
              <a:rPr lang="es-ES" b="1" dirty="0" err="1"/>
              <a:t>removal</a:t>
            </a:r>
            <a:r>
              <a:rPr lang="es-ES" b="1" dirty="0"/>
              <a:t> </a:t>
            </a:r>
            <a:r>
              <a:rPr lang="es-ES" b="1" dirty="0" err="1"/>
              <a:t>of</a:t>
            </a:r>
            <a:r>
              <a:rPr lang="es-ES" b="1" dirty="0"/>
              <a:t> </a:t>
            </a:r>
            <a:r>
              <a:rPr lang="es-ES" b="1" dirty="0" err="1"/>
              <a:t>canopy</a:t>
            </a:r>
            <a:r>
              <a:rPr lang="es-ES" b="1" dirty="0"/>
              <a:t> </a:t>
            </a:r>
            <a:r>
              <a:rPr lang="es-ES" b="1" dirty="0" err="1"/>
              <a:t>cover</a:t>
            </a:r>
            <a:r>
              <a:rPr lang="es-ES" b="1" dirty="0"/>
              <a:t>, </a:t>
            </a:r>
            <a:r>
              <a:rPr lang="es-ES" b="1" dirty="0" err="1"/>
              <a:t>but</a:t>
            </a:r>
            <a:r>
              <a:rPr lang="es-ES" b="1" dirty="0"/>
              <a:t> </a:t>
            </a:r>
            <a:r>
              <a:rPr lang="es-ES" b="1" dirty="0" err="1"/>
              <a:t>they</a:t>
            </a:r>
            <a:r>
              <a:rPr lang="es-ES" b="1" dirty="0"/>
              <a:t> </a:t>
            </a:r>
            <a:r>
              <a:rPr lang="es-ES" b="1" dirty="0" err="1"/>
              <a:t>often</a:t>
            </a:r>
            <a:r>
              <a:rPr lang="es-ES" b="1" dirty="0"/>
              <a:t> ignore </a:t>
            </a:r>
            <a:r>
              <a:rPr lang="es-ES" b="1" dirty="0" err="1"/>
              <a:t>forest</a:t>
            </a:r>
            <a:r>
              <a:rPr lang="es-ES" b="1" dirty="0"/>
              <a:t> </a:t>
            </a:r>
            <a:r>
              <a:rPr lang="es-ES" b="1" dirty="0" err="1"/>
              <a:t>degradatiom</a:t>
            </a:r>
            <a:r>
              <a:rPr lang="es-ES" b="1" dirty="0"/>
              <a:t>, </a:t>
            </a:r>
            <a:r>
              <a:rPr lang="es-ES" b="1" dirty="0" err="1"/>
              <a:t>that</a:t>
            </a:r>
            <a:r>
              <a:rPr lang="es-ES" b="1" dirty="0"/>
              <a:t> </a:t>
            </a:r>
            <a:r>
              <a:rPr lang="es-ES" b="1" dirty="0" err="1"/>
              <a:t>is</a:t>
            </a:r>
            <a:r>
              <a:rPr lang="es-ES" b="1" dirty="0"/>
              <a:t> a </a:t>
            </a:r>
            <a:r>
              <a:rPr lang="es-ES" b="1" dirty="0" err="1"/>
              <a:t>partial</a:t>
            </a:r>
            <a:r>
              <a:rPr lang="es-ES" b="1" dirty="0"/>
              <a:t> los </a:t>
            </a:r>
            <a:r>
              <a:rPr lang="es-ES" b="1" dirty="0" err="1"/>
              <a:t>of</a:t>
            </a:r>
            <a:r>
              <a:rPr lang="es-ES" b="1" dirty="0"/>
              <a:t> </a:t>
            </a:r>
            <a:r>
              <a:rPr lang="es-ES" b="1" dirty="0" err="1"/>
              <a:t>canopy</a:t>
            </a:r>
            <a:r>
              <a:rPr lang="es-ES" b="1" dirty="0"/>
              <a:t> </a:t>
            </a:r>
            <a:r>
              <a:rPr lang="es-ES" b="1" dirty="0" err="1"/>
              <a:t>cover</a:t>
            </a:r>
            <a:r>
              <a:rPr lang="es-ES" b="1" dirty="0"/>
              <a:t> (</a:t>
            </a:r>
            <a:r>
              <a:rPr lang="es-ES" b="1" dirty="0" err="1"/>
              <a:t>eg</a:t>
            </a:r>
            <a:r>
              <a:rPr lang="es-ES" b="1" dirty="0"/>
              <a:t>, </a:t>
            </a:r>
            <a:r>
              <a:rPr lang="es-ES" b="1" dirty="0" err="1"/>
              <a:t>forest</a:t>
            </a:r>
            <a:r>
              <a:rPr lang="es-ES" b="1" dirty="0"/>
              <a:t> </a:t>
            </a:r>
            <a:r>
              <a:rPr lang="es-ES" b="1" dirty="0" err="1"/>
              <a:t>fires</a:t>
            </a:r>
            <a:r>
              <a:rPr lang="es-ES" b="1" dirty="0"/>
              <a:t>, selective </a:t>
            </a:r>
            <a:r>
              <a:rPr lang="es-ES" b="1" dirty="0" err="1"/>
              <a:t>logging</a:t>
            </a:r>
            <a:r>
              <a:rPr lang="es-ES" b="1" dirty="0"/>
              <a:t>,…). </a:t>
            </a:r>
          </a:p>
          <a:p>
            <a:pPr marL="228600" indent="-228600">
              <a:buAutoNum type="arabicPeriod"/>
            </a:pPr>
            <a:r>
              <a:rPr lang="es-ES" b="1" dirty="0" err="1"/>
              <a:t>Also</a:t>
            </a:r>
            <a:r>
              <a:rPr lang="es-ES" b="1" dirty="0"/>
              <a:t> </a:t>
            </a:r>
            <a:r>
              <a:rPr lang="es-ES" b="1" dirty="0" err="1"/>
              <a:t>this</a:t>
            </a:r>
            <a:r>
              <a:rPr lang="es-ES" b="1" dirty="0"/>
              <a:t> </a:t>
            </a:r>
            <a:r>
              <a:rPr lang="es-ES" b="1" dirty="0" err="1"/>
              <a:t>prducts</a:t>
            </a:r>
            <a:r>
              <a:rPr lang="es-ES" b="1" dirty="0"/>
              <a:t> </a:t>
            </a:r>
            <a:r>
              <a:rPr lang="es-ES" b="1" dirty="0" err="1"/>
              <a:t>usually</a:t>
            </a:r>
            <a:r>
              <a:rPr lang="es-ES" b="1" dirty="0"/>
              <a:t> use </a:t>
            </a:r>
            <a:r>
              <a:rPr lang="es-ES" b="1" dirty="0" err="1"/>
              <a:t>just</a:t>
            </a:r>
            <a:r>
              <a:rPr lang="es-ES" b="1" dirty="0"/>
              <a:t> </a:t>
            </a:r>
            <a:r>
              <a:rPr lang="es-ES" b="1" dirty="0" err="1"/>
              <a:t>one</a:t>
            </a:r>
            <a:r>
              <a:rPr lang="es-ES" b="1" dirty="0"/>
              <a:t> </a:t>
            </a:r>
            <a:r>
              <a:rPr lang="es-ES" b="1" dirty="0" err="1"/>
              <a:t>image</a:t>
            </a:r>
            <a:r>
              <a:rPr lang="es-ES" b="1" dirty="0"/>
              <a:t> per </a:t>
            </a:r>
            <a:r>
              <a:rPr lang="es-ES" b="1" dirty="0" err="1"/>
              <a:t>year</a:t>
            </a:r>
            <a:r>
              <a:rPr lang="es-ES" b="1" dirty="0"/>
              <a:t> so </a:t>
            </a:r>
            <a:r>
              <a:rPr lang="es-ES" b="1" dirty="0" err="1"/>
              <a:t>they</a:t>
            </a:r>
            <a:r>
              <a:rPr lang="es-ES" b="1" dirty="0"/>
              <a:t> ignore </a:t>
            </a:r>
            <a:r>
              <a:rPr lang="es-ES" b="1" dirty="0" err="1"/>
              <a:t>disturbances</a:t>
            </a:r>
            <a:r>
              <a:rPr lang="es-ES" b="1" dirty="0"/>
              <a:t> </a:t>
            </a:r>
            <a:r>
              <a:rPr lang="es-ES" b="1" dirty="0" err="1"/>
              <a:t>of</a:t>
            </a:r>
            <a:r>
              <a:rPr lang="es-ES" b="1" dirty="0"/>
              <a:t> </a:t>
            </a:r>
            <a:r>
              <a:rPr lang="es-ES" b="1" dirty="0" err="1"/>
              <a:t>rapid</a:t>
            </a:r>
            <a:r>
              <a:rPr lang="es-ES" b="1" dirty="0"/>
              <a:t> </a:t>
            </a:r>
            <a:r>
              <a:rPr lang="es-ES" b="1" dirty="0" err="1"/>
              <a:t>recovery</a:t>
            </a:r>
            <a:r>
              <a:rPr lang="es-ES" b="1" dirty="0"/>
              <a:t>. </a:t>
            </a:r>
          </a:p>
          <a:p>
            <a:pPr marL="228600" indent="-228600">
              <a:buAutoNum type="arabicPeriod"/>
            </a:pPr>
            <a:endParaRPr lang="es-ES" b="1" dirty="0"/>
          </a:p>
          <a:p>
            <a:pPr marL="228600" indent="-228600">
              <a:buAutoNum type="arabicPeriod"/>
            </a:pPr>
            <a:r>
              <a:rPr lang="es-ES" b="1" dirty="0"/>
              <a:t>In </a:t>
            </a:r>
            <a:r>
              <a:rPr lang="es-ES" b="1" dirty="0" err="1"/>
              <a:t>the</a:t>
            </a:r>
            <a:r>
              <a:rPr lang="es-ES" b="1" dirty="0"/>
              <a:t> </a:t>
            </a:r>
            <a:r>
              <a:rPr lang="es-ES" b="1" dirty="0" err="1"/>
              <a:t>last</a:t>
            </a:r>
            <a:r>
              <a:rPr lang="es-ES" b="1" dirty="0"/>
              <a:t> </a:t>
            </a:r>
            <a:r>
              <a:rPr lang="es-ES" b="1" dirty="0" err="1"/>
              <a:t>years</a:t>
            </a:r>
            <a:r>
              <a:rPr lang="es-ES" b="1" dirty="0"/>
              <a:t>, new </a:t>
            </a:r>
            <a:r>
              <a:rPr lang="es-ES" b="1" dirty="0" err="1"/>
              <a:t>advances</a:t>
            </a:r>
            <a:r>
              <a:rPr lang="es-ES" b="1" dirty="0"/>
              <a:t> in RS, </a:t>
            </a:r>
            <a:r>
              <a:rPr lang="es-ES" b="1" dirty="0" err="1"/>
              <a:t>tadvances</a:t>
            </a:r>
            <a:r>
              <a:rPr lang="es-ES" b="1" dirty="0"/>
              <a:t> in </a:t>
            </a:r>
            <a:r>
              <a:rPr lang="es-ES" b="1" dirty="0" err="1"/>
              <a:t>cloud</a:t>
            </a:r>
            <a:r>
              <a:rPr lang="es-ES" b="1" dirty="0"/>
              <a:t> </a:t>
            </a:r>
            <a:r>
              <a:rPr lang="es-ES" b="1" dirty="0" err="1"/>
              <a:t>computing</a:t>
            </a:r>
            <a:r>
              <a:rPr lang="es-ES" b="1" dirty="0"/>
              <a:t> </a:t>
            </a:r>
            <a:r>
              <a:rPr lang="es-ES" b="1" dirty="0" err="1"/>
              <a:t>platforms</a:t>
            </a:r>
            <a:r>
              <a:rPr lang="es-ES" b="1" dirty="0"/>
              <a:t> and </a:t>
            </a:r>
            <a:r>
              <a:rPr lang="es-ES" b="1" dirty="0" err="1"/>
              <a:t>developpmetns</a:t>
            </a:r>
            <a:r>
              <a:rPr lang="es-ES" b="1" dirty="0"/>
              <a:t> </a:t>
            </a:r>
            <a:r>
              <a:rPr lang="es-ES" b="1" dirty="0" err="1"/>
              <a:t>of</a:t>
            </a:r>
            <a:r>
              <a:rPr lang="es-ES" b="1" dirty="0"/>
              <a:t> time series análisis </a:t>
            </a:r>
            <a:r>
              <a:rPr lang="es-ES" b="1" dirty="0" err="1"/>
              <a:t>algorithms</a:t>
            </a:r>
            <a:r>
              <a:rPr lang="es-ES" b="1" dirty="0"/>
              <a:t> are </a:t>
            </a:r>
            <a:r>
              <a:rPr lang="es-ES" b="1" dirty="0" err="1"/>
              <a:t>making</a:t>
            </a:r>
            <a:r>
              <a:rPr lang="es-ES" b="1" dirty="0"/>
              <a:t> </a:t>
            </a:r>
            <a:r>
              <a:rPr lang="es-ES" b="1" dirty="0" err="1"/>
              <a:t>easier</a:t>
            </a:r>
            <a:r>
              <a:rPr lang="es-ES" b="1" dirty="0"/>
              <a:t> </a:t>
            </a:r>
            <a:r>
              <a:rPr lang="es-ES" b="1" dirty="0" err="1"/>
              <a:t>to</a:t>
            </a:r>
            <a:r>
              <a:rPr lang="es-ES" b="1" dirty="0"/>
              <a:t> monitor </a:t>
            </a:r>
            <a:r>
              <a:rPr lang="es-ES" b="1" dirty="0" err="1"/>
              <a:t>forest</a:t>
            </a:r>
            <a:r>
              <a:rPr lang="es-ES" b="1" dirty="0"/>
              <a:t> </a:t>
            </a:r>
            <a:r>
              <a:rPr lang="es-ES" b="1" dirty="0" err="1"/>
              <a:t>degradation</a:t>
            </a:r>
            <a:r>
              <a:rPr lang="es-ES" b="1" dirty="0"/>
              <a:t>. </a:t>
            </a:r>
            <a:r>
              <a:rPr lang="es-ES" b="1" dirty="0" err="1"/>
              <a:t>Several</a:t>
            </a:r>
            <a:r>
              <a:rPr lang="es-ES" b="1" dirty="0"/>
              <a:t> </a:t>
            </a:r>
            <a:r>
              <a:rPr lang="es-ES" b="1" dirty="0" err="1"/>
              <a:t>studies</a:t>
            </a:r>
            <a:r>
              <a:rPr lang="es-ES" b="1" dirty="0"/>
              <a:t> </a:t>
            </a:r>
            <a:r>
              <a:rPr lang="es-ES" b="1" dirty="0" err="1"/>
              <a:t>have</a:t>
            </a:r>
            <a:r>
              <a:rPr lang="es-ES" b="1" dirty="0"/>
              <a:t> </a:t>
            </a:r>
            <a:r>
              <a:rPr lang="es-ES" b="1" dirty="0" err="1"/>
              <a:t>found</a:t>
            </a:r>
            <a:r>
              <a:rPr lang="es-ES" b="1" dirty="0"/>
              <a:t> </a:t>
            </a:r>
            <a:r>
              <a:rPr lang="es-ES" b="1" dirty="0" err="1"/>
              <a:t>that</a:t>
            </a:r>
            <a:r>
              <a:rPr lang="es-ES" b="1" dirty="0"/>
              <a:t> </a:t>
            </a:r>
            <a:r>
              <a:rPr lang="es-ES" b="1" dirty="0" err="1"/>
              <a:t>forest</a:t>
            </a:r>
            <a:r>
              <a:rPr lang="es-ES" b="1" dirty="0"/>
              <a:t> </a:t>
            </a:r>
            <a:r>
              <a:rPr lang="es-ES" b="1" dirty="0" err="1"/>
              <a:t>degradation</a:t>
            </a:r>
            <a:r>
              <a:rPr lang="es-ES" b="1" dirty="0"/>
              <a:t> </a:t>
            </a:r>
            <a:r>
              <a:rPr lang="es-ES" b="1" dirty="0" err="1"/>
              <a:t>plays</a:t>
            </a:r>
            <a:r>
              <a:rPr lang="es-ES" b="1" dirty="0"/>
              <a:t> and </a:t>
            </a:r>
            <a:r>
              <a:rPr lang="es-ES" b="1" dirty="0" err="1"/>
              <a:t>important</a:t>
            </a:r>
            <a:r>
              <a:rPr lang="es-ES" b="1" dirty="0"/>
              <a:t> role </a:t>
            </a:r>
            <a:r>
              <a:rPr lang="es-ES" b="1" dirty="0" err="1"/>
              <a:t>within</a:t>
            </a:r>
            <a:r>
              <a:rPr lang="es-ES" b="1" dirty="0"/>
              <a:t> </a:t>
            </a:r>
            <a:r>
              <a:rPr lang="es-ES" b="1" dirty="0" err="1"/>
              <a:t>the</a:t>
            </a:r>
            <a:r>
              <a:rPr lang="es-ES" b="1" dirty="0"/>
              <a:t> </a:t>
            </a:r>
            <a:r>
              <a:rPr lang="es-ES" b="1" dirty="0" err="1"/>
              <a:t>forest</a:t>
            </a:r>
            <a:r>
              <a:rPr lang="es-ES" b="1" dirty="0"/>
              <a:t> </a:t>
            </a:r>
            <a:r>
              <a:rPr lang="es-ES" b="1" dirty="0" err="1"/>
              <a:t>disturbances</a:t>
            </a:r>
            <a:r>
              <a:rPr lang="es-ES" b="1" dirty="0"/>
              <a:t> </a:t>
            </a:r>
            <a:r>
              <a:rPr lang="es-ES" b="1" dirty="0" err="1"/>
              <a:t>regimes</a:t>
            </a:r>
            <a:r>
              <a:rPr lang="es-ES" b="1" dirty="0"/>
              <a:t>, and </a:t>
            </a:r>
            <a:r>
              <a:rPr lang="es-ES" b="1" dirty="0" err="1"/>
              <a:t>that</a:t>
            </a:r>
            <a:r>
              <a:rPr lang="es-ES" b="1" dirty="0"/>
              <a:t> </a:t>
            </a:r>
            <a:r>
              <a:rPr lang="es-ES" b="1" dirty="0" err="1"/>
              <a:t>they</a:t>
            </a:r>
            <a:r>
              <a:rPr lang="es-ES" b="1" dirty="0"/>
              <a:t> </a:t>
            </a:r>
            <a:r>
              <a:rPr lang="es-ES" b="1" dirty="0" err="1"/>
              <a:t>have</a:t>
            </a:r>
            <a:r>
              <a:rPr lang="es-ES" b="1" dirty="0"/>
              <a:t> </a:t>
            </a:r>
            <a:r>
              <a:rPr lang="es-ES" b="1" dirty="0" err="1"/>
              <a:t>been</a:t>
            </a:r>
            <a:r>
              <a:rPr lang="es-ES" b="1" dirty="0"/>
              <a:t> </a:t>
            </a:r>
            <a:r>
              <a:rPr lang="es-ES" b="1" dirty="0" err="1"/>
              <a:t>previously</a:t>
            </a:r>
            <a:r>
              <a:rPr lang="es-ES" b="1" dirty="0"/>
              <a:t> </a:t>
            </a:r>
            <a:r>
              <a:rPr lang="es-ES" b="1" dirty="0" err="1"/>
              <a:t>underestimated</a:t>
            </a:r>
            <a:r>
              <a:rPr lang="es-ES" b="1" dirty="0"/>
              <a:t>. </a:t>
            </a:r>
            <a:r>
              <a:rPr lang="es-ES" b="1" dirty="0" err="1"/>
              <a:t>However</a:t>
            </a:r>
            <a:r>
              <a:rPr lang="es-ES" b="1" dirty="0"/>
              <a:t>, </a:t>
            </a:r>
            <a:r>
              <a:rPr lang="es-ES" b="1" dirty="0" err="1"/>
              <a:t>most</a:t>
            </a:r>
            <a:r>
              <a:rPr lang="es-ES" b="1" dirty="0"/>
              <a:t> </a:t>
            </a:r>
            <a:r>
              <a:rPr lang="es-ES" b="1" dirty="0" err="1"/>
              <a:t>of</a:t>
            </a:r>
            <a:r>
              <a:rPr lang="es-ES" b="1" dirty="0"/>
              <a:t> </a:t>
            </a:r>
            <a:r>
              <a:rPr lang="es-ES" b="1" dirty="0" err="1"/>
              <a:t>this</a:t>
            </a:r>
            <a:r>
              <a:rPr lang="es-ES" b="1" dirty="0"/>
              <a:t> </a:t>
            </a:r>
            <a:r>
              <a:rPr lang="es-ES" b="1" dirty="0" err="1"/>
              <a:t>studies</a:t>
            </a:r>
            <a:r>
              <a:rPr lang="es-ES" b="1" dirty="0"/>
              <a:t> </a:t>
            </a:r>
            <a:r>
              <a:rPr lang="es-ES" b="1" dirty="0" err="1"/>
              <a:t>have</a:t>
            </a:r>
            <a:r>
              <a:rPr lang="es-ES" b="1" dirty="0"/>
              <a:t> </a:t>
            </a:r>
            <a:r>
              <a:rPr lang="es-ES" b="1" dirty="0" err="1"/>
              <a:t>focused</a:t>
            </a:r>
            <a:r>
              <a:rPr lang="es-ES" b="1" dirty="0"/>
              <a:t> </a:t>
            </a:r>
            <a:r>
              <a:rPr lang="es-ES" b="1" dirty="0" err="1"/>
              <a:t>on</a:t>
            </a:r>
            <a:r>
              <a:rPr lang="es-ES" b="1" dirty="0"/>
              <a:t> tropical </a:t>
            </a:r>
            <a:r>
              <a:rPr lang="es-ES" b="1" dirty="0" err="1"/>
              <a:t>regions</a:t>
            </a:r>
            <a:r>
              <a:rPr lang="es-ES" b="1" dirty="0"/>
              <a:t>, </a:t>
            </a:r>
            <a:r>
              <a:rPr lang="es-ES" b="1" dirty="0" err="1"/>
              <a:t>where</a:t>
            </a:r>
            <a:r>
              <a:rPr lang="es-ES" b="1" dirty="0"/>
              <a:t> </a:t>
            </a:r>
            <a:r>
              <a:rPr lang="es-ES" b="1" dirty="0" err="1"/>
              <a:t>forest</a:t>
            </a:r>
            <a:r>
              <a:rPr lang="es-ES" b="1" dirty="0"/>
              <a:t> </a:t>
            </a:r>
            <a:r>
              <a:rPr lang="es-ES" b="1" dirty="0" err="1"/>
              <a:t>degradation</a:t>
            </a:r>
            <a:r>
              <a:rPr lang="es-ES" b="1" dirty="0"/>
              <a:t> </a:t>
            </a:r>
            <a:r>
              <a:rPr lang="es-ES" b="1" dirty="0" err="1"/>
              <a:t>is</a:t>
            </a:r>
            <a:r>
              <a:rPr lang="es-ES" b="1" dirty="0"/>
              <a:t> a </a:t>
            </a:r>
            <a:r>
              <a:rPr lang="es-ES" b="1" dirty="0" err="1"/>
              <a:t>key</a:t>
            </a:r>
            <a:r>
              <a:rPr lang="es-ES" b="1" dirty="0"/>
              <a:t> </a:t>
            </a:r>
            <a:r>
              <a:rPr lang="es-ES" b="1" dirty="0" err="1"/>
              <a:t>issue</a:t>
            </a:r>
            <a:r>
              <a:rPr lang="es-ES" b="1" dirty="0"/>
              <a:t>. </a:t>
            </a:r>
          </a:p>
          <a:p>
            <a:pPr marL="228600" indent="-228600">
              <a:buAutoNum type="arabicPeriod"/>
            </a:pPr>
            <a:endParaRPr lang="es-ES" dirty="0"/>
          </a:p>
          <a:p>
            <a:pPr marL="228600" indent="-228600">
              <a:buAutoNum type="arabicPeriod"/>
            </a:pPr>
            <a:endParaRPr lang="es-ES" dirty="0"/>
          </a:p>
          <a:p>
            <a:pPr marL="228600" indent="-228600">
              <a:buAutoNum type="arabicPeriod"/>
            </a:pPr>
            <a:r>
              <a:rPr lang="es-ES" dirty="0" err="1"/>
              <a:t>Matricardi</a:t>
            </a:r>
            <a:r>
              <a:rPr lang="es-ES" dirty="0"/>
              <a:t> et al., </a:t>
            </a:r>
            <a:r>
              <a:rPr lang="es-ES" dirty="0" err="1"/>
              <a:t>Science</a:t>
            </a:r>
            <a:r>
              <a:rPr lang="es-ES" dirty="0"/>
              <a:t> 369, 1378–1382 (2020) 11 </a:t>
            </a:r>
            <a:r>
              <a:rPr lang="es-ES" dirty="0" err="1"/>
              <a:t>September</a:t>
            </a:r>
            <a:r>
              <a:rPr lang="es-ES" dirty="0"/>
              <a:t> 2020 1 </a:t>
            </a:r>
            <a:r>
              <a:rPr lang="es-ES" dirty="0" err="1"/>
              <a:t>of</a:t>
            </a:r>
            <a:r>
              <a:rPr lang="es-ES" dirty="0"/>
              <a:t> 5 </a:t>
            </a:r>
          </a:p>
          <a:p>
            <a:pPr marL="228600" indent="-228600">
              <a:buAutoNum type="arabicPeriod"/>
            </a:pPr>
            <a:r>
              <a:rPr lang="es-ES" dirty="0" err="1"/>
              <a:t>Halbgewachs</a:t>
            </a:r>
            <a:r>
              <a:rPr lang="es-ES" dirty="0"/>
              <a:t>, M.; </a:t>
            </a:r>
            <a:r>
              <a:rPr lang="es-ES" dirty="0" err="1"/>
              <a:t>Wegmann</a:t>
            </a:r>
            <a:r>
              <a:rPr lang="es-ES" dirty="0"/>
              <a:t>, M.; da Ponte, E. A </a:t>
            </a:r>
            <a:r>
              <a:rPr lang="es-ES" dirty="0" err="1"/>
              <a:t>Spectral</a:t>
            </a:r>
            <a:r>
              <a:rPr lang="es-ES" dirty="0"/>
              <a:t> Mixture </a:t>
            </a:r>
            <a:r>
              <a:rPr lang="es-ES" dirty="0" err="1"/>
              <a:t>Analysis</a:t>
            </a:r>
            <a:r>
              <a:rPr lang="es-ES" dirty="0"/>
              <a:t> and </a:t>
            </a:r>
            <a:r>
              <a:rPr lang="es-ES" dirty="0" err="1"/>
              <a:t>Landscape</a:t>
            </a:r>
            <a:r>
              <a:rPr lang="es-ES" dirty="0"/>
              <a:t> </a:t>
            </a:r>
            <a:r>
              <a:rPr lang="es-ES" dirty="0" err="1"/>
              <a:t>Metrics</a:t>
            </a:r>
            <a:r>
              <a:rPr lang="es-ES" dirty="0"/>
              <a:t> </a:t>
            </a:r>
            <a:r>
              <a:rPr lang="es-ES" dirty="0" err="1"/>
              <a:t>Based</a:t>
            </a:r>
            <a:r>
              <a:rPr lang="es-ES" dirty="0"/>
              <a:t> Framework </a:t>
            </a:r>
            <a:r>
              <a:rPr lang="es-ES" dirty="0" err="1"/>
              <a:t>for</a:t>
            </a:r>
            <a:r>
              <a:rPr lang="es-ES" dirty="0"/>
              <a:t> </a:t>
            </a:r>
            <a:r>
              <a:rPr lang="es-ES" dirty="0" err="1"/>
              <a:t>Monitoring</a:t>
            </a:r>
            <a:r>
              <a:rPr lang="es-ES" dirty="0"/>
              <a:t> </a:t>
            </a:r>
            <a:r>
              <a:rPr lang="es-ES" dirty="0" err="1"/>
              <a:t>Spatiotemporal</a:t>
            </a:r>
            <a:r>
              <a:rPr lang="es-ES" dirty="0"/>
              <a:t> Forest </a:t>
            </a:r>
            <a:r>
              <a:rPr lang="es-ES" dirty="0" err="1"/>
              <a:t>Cover</a:t>
            </a:r>
            <a:r>
              <a:rPr lang="es-ES" dirty="0"/>
              <a:t> </a:t>
            </a:r>
            <a:r>
              <a:rPr lang="es-ES" dirty="0" err="1"/>
              <a:t>Changes</a:t>
            </a:r>
            <a:r>
              <a:rPr lang="es-ES" dirty="0"/>
              <a:t>: A Case </a:t>
            </a:r>
            <a:r>
              <a:rPr lang="es-ES" dirty="0" err="1"/>
              <a:t>Study</a:t>
            </a:r>
            <a:r>
              <a:rPr lang="es-ES" dirty="0"/>
              <a:t> in Mato Grosso, </a:t>
            </a:r>
            <a:r>
              <a:rPr lang="es-ES" dirty="0" err="1"/>
              <a:t>Brazil</a:t>
            </a:r>
            <a:r>
              <a:rPr lang="es-ES" dirty="0"/>
              <a:t>. </a:t>
            </a:r>
            <a:r>
              <a:rPr lang="es-ES" i="1" dirty="0"/>
              <a:t>Remote </a:t>
            </a:r>
            <a:r>
              <a:rPr lang="es-ES" i="1" dirty="0" err="1"/>
              <a:t>Sens</a:t>
            </a:r>
            <a:r>
              <a:rPr lang="es-ES" i="1" dirty="0"/>
              <a:t>.</a:t>
            </a:r>
            <a:r>
              <a:rPr lang="es-ES" dirty="0"/>
              <a:t> </a:t>
            </a:r>
            <a:r>
              <a:rPr lang="es-ES" b="1" dirty="0"/>
              <a:t>2022</a:t>
            </a:r>
            <a:r>
              <a:rPr lang="es-ES" dirty="0"/>
              <a:t>, </a:t>
            </a:r>
            <a:r>
              <a:rPr lang="es-ES" i="1" dirty="0"/>
              <a:t>14</a:t>
            </a:r>
            <a:r>
              <a:rPr lang="es-ES" dirty="0"/>
              <a:t>, 1907. https://doi.org/10.3390/rs14081907 </a:t>
            </a:r>
          </a:p>
          <a:p>
            <a:pPr marL="228600" indent="-228600">
              <a:buAutoNum type="arabicPeriod"/>
            </a:pPr>
            <a:r>
              <a:rPr lang="es-ES" dirty="0"/>
              <a:t>Hansen et al 2014</a:t>
            </a:r>
          </a:p>
          <a:p>
            <a:pPr marL="228600" indent="-228600">
              <a:buAutoNum type="arabicPeriod"/>
            </a:pPr>
            <a:r>
              <a:rPr lang="es-ES" dirty="0" err="1"/>
              <a:t>Send</a:t>
            </a:r>
            <a:r>
              <a:rPr lang="es-ES" dirty="0"/>
              <a:t> and </a:t>
            </a:r>
            <a:r>
              <a:rPr lang="es-ES" dirty="0" err="1"/>
              <a:t>seidl</a:t>
            </a:r>
            <a:r>
              <a:rPr lang="es-ES" dirty="0"/>
              <a:t> 2021</a:t>
            </a:r>
          </a:p>
          <a:p>
            <a:pPr marL="228600" indent="-228600">
              <a:buAutoNum type="arabicPeriod"/>
            </a:pPr>
            <a:endParaRPr lang="es-ES" dirty="0"/>
          </a:p>
          <a:p>
            <a:pPr marL="228600" indent="-228600">
              <a:buAutoNum type="arabicPeriod"/>
            </a:pPr>
            <a:r>
              <a:rPr lang="en-GB" sz="1200" dirty="0">
                <a:latin typeface="Aptos Display" panose="020B0004020202020204" pitchFamily="34" charset="0"/>
              </a:rPr>
              <a:t>(</a:t>
            </a:r>
            <a:r>
              <a:rPr lang="en-GB" sz="1200" dirty="0" err="1">
                <a:latin typeface="Aptos Display" panose="020B0004020202020204" pitchFamily="34" charset="0"/>
              </a:rPr>
              <a:t>Voggelman</a:t>
            </a:r>
            <a:r>
              <a:rPr lang="en-GB" sz="1200" dirty="0">
                <a:latin typeface="Aptos Display" panose="020B0004020202020204" pitchFamily="34" charset="0"/>
              </a:rPr>
              <a:t> et al. 2016)</a:t>
            </a:r>
            <a:endParaRPr lang="es-ES" dirty="0"/>
          </a:p>
          <a:p>
            <a:pPr marL="228600" indent="-228600">
              <a:buAutoNum type="arabicPeriod"/>
            </a:pPr>
            <a:r>
              <a:rPr lang="en-US" sz="1200" dirty="0" err="1">
                <a:latin typeface="Aptos" panose="020B0004020202020204" pitchFamily="34" charset="0"/>
              </a:rPr>
              <a:t>Halbgewachs</a:t>
            </a:r>
            <a:r>
              <a:rPr lang="en-US" sz="1200" dirty="0">
                <a:latin typeface="Aptos" panose="020B0004020202020204" pitchFamily="34" charset="0"/>
              </a:rPr>
              <a:t> et al., 2020)</a:t>
            </a:r>
          </a:p>
          <a:p>
            <a:pPr marL="228600" indent="-228600">
              <a:buAutoNum type="arabicPeriod"/>
            </a:pPr>
            <a:r>
              <a:rPr lang="es-ES" sz="1200" dirty="0" err="1">
                <a:latin typeface="Aptos" panose="020B0004020202020204" pitchFamily="34" charset="0"/>
              </a:rPr>
              <a:t>Matricardi</a:t>
            </a:r>
            <a:r>
              <a:rPr lang="es-ES" sz="1200" dirty="0">
                <a:latin typeface="Aptos" panose="020B0004020202020204" pitchFamily="34" charset="0"/>
              </a:rPr>
              <a:t> et al., 2020</a:t>
            </a:r>
            <a:endParaRPr lang="es-ES" dirty="0"/>
          </a:p>
        </p:txBody>
      </p:sp>
      <p:sp>
        <p:nvSpPr>
          <p:cNvPr id="4" name="Slide Number Placeholder 3"/>
          <p:cNvSpPr>
            <a:spLocks noGrp="1"/>
          </p:cNvSpPr>
          <p:nvPr>
            <p:ph type="sldNum" sz="quarter" idx="5"/>
          </p:nvPr>
        </p:nvSpPr>
        <p:spPr/>
        <p:txBody>
          <a:bodyPr/>
          <a:lstStyle/>
          <a:p>
            <a:fld id="{C7EB00AC-C2E5-449B-99C5-C8711C44B918}" type="slidenum">
              <a:rPr lang="es-ES" smtClean="0"/>
              <a:t>3</a:t>
            </a:fld>
            <a:endParaRPr lang="es-ES"/>
          </a:p>
        </p:txBody>
      </p:sp>
    </p:spTree>
    <p:extLst>
      <p:ext uri="{BB962C8B-B14F-4D97-AF65-F5344CB8AC3E}">
        <p14:creationId xmlns:p14="http://schemas.microsoft.com/office/powerpoint/2010/main" val="385078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 la mayoría de los países templados y mediterráneos, como España, el papel de degradación forestal en muchas partes del mundo está poco estudiado y apenas monitorizado.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 ello, el objetivo de nuestro estudio es caracterizar los regímenes de las perturbaciones forestales en España, incluyendo la degradación y la deforestación.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El primer objetivo específico, y lo que presentaré a continuación, es cartografiar la y degradación y deforestación en España en los últimos 35 años mediante el análisis de series temporales Landsat.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Temperate Forest make up about 25% of the world’s forested lands. (EU, 2020).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They provide  important ecosystem services at a local and a global scale, such as clean water, climate regulation and productive soils.</a:t>
            </a: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Also are essential contributors of society’s basic needs and economic and culture. Temperate forest are also the world’s major source of timber and wood product.</a:t>
            </a: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Temperate forests contain numerous important biodiversity hotspots with unique evolutionary histories and high levels of endemism.</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Display" panose="020B0004020202020204" pitchFamily="34" charset="0"/>
              </a:rPr>
              <a:t>(</a:t>
            </a:r>
            <a:r>
              <a:rPr lang="en-GB" sz="1200" dirty="0" err="1">
                <a:latin typeface="Aptos Display" panose="020B0004020202020204" pitchFamily="34" charset="0"/>
              </a:rPr>
              <a:t>Patacca</a:t>
            </a:r>
            <a:r>
              <a:rPr lang="en-GB" sz="1200" dirty="0">
                <a:latin typeface="Aptos Display" panose="020B0004020202020204" pitchFamily="34" charset="0"/>
              </a:rPr>
              <a:t> et al., 2022)</a:t>
            </a:r>
          </a:p>
          <a:p>
            <a:r>
              <a:rPr lang="es-ES" dirty="0" err="1"/>
              <a:t>Senf</a:t>
            </a:r>
            <a:r>
              <a:rPr lang="es-ES" dirty="0"/>
              <a:t> and </a:t>
            </a:r>
            <a:r>
              <a:rPr lang="es-ES" dirty="0" err="1"/>
              <a:t>seidl</a:t>
            </a:r>
            <a:r>
              <a:rPr lang="es-ES" dirty="0"/>
              <a:t> 2021</a:t>
            </a:r>
          </a:p>
          <a:p>
            <a:r>
              <a:rPr lang="es-ES" dirty="0" err="1"/>
              <a:t>Gomez</a:t>
            </a:r>
            <a:r>
              <a:rPr lang="es-ES" dirty="0"/>
              <a:t> 2019</a:t>
            </a:r>
          </a:p>
          <a:p>
            <a:r>
              <a:rPr lang="es-ES" dirty="0"/>
              <a:t>Astigarraga 2022</a:t>
            </a:r>
          </a:p>
        </p:txBody>
      </p:sp>
      <p:sp>
        <p:nvSpPr>
          <p:cNvPr id="4" name="Marcador de número de diapositiva 3"/>
          <p:cNvSpPr>
            <a:spLocks noGrp="1"/>
          </p:cNvSpPr>
          <p:nvPr>
            <p:ph type="sldNum" sz="quarter" idx="5"/>
          </p:nvPr>
        </p:nvSpPr>
        <p:spPr/>
        <p:txBody>
          <a:bodyPr/>
          <a:lstStyle/>
          <a:p>
            <a:fld id="{4241D38F-2AAF-494C-A424-8DC17FACF735}" type="slidenum">
              <a:rPr lang="es-ES" smtClean="0"/>
              <a:t>4</a:t>
            </a:fld>
            <a:endParaRPr lang="es-ES"/>
          </a:p>
        </p:txBody>
      </p:sp>
    </p:spTree>
    <p:extLst>
      <p:ext uri="{BB962C8B-B14F-4D97-AF65-F5344CB8AC3E}">
        <p14:creationId xmlns:p14="http://schemas.microsoft.com/office/powerpoint/2010/main" val="293410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nSpc>
                <a:spcPct val="107000"/>
              </a:lnSpc>
              <a:spcAft>
                <a:spcPts val="800"/>
              </a:spcAft>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Hemos elegido España como región de estudio porque presenta una diversidad forestal y un  gradiente altitudinal y climático muy interesantes y excepcionales  dentro del contexto europeo. Por lo que los resultados que obtengamos de este Proyecto pueden ser fácilmente adaptados a otras regiones mediterráneas e incluso templadas.</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rabicPeriod"/>
            </a:pPr>
            <a:endParaRPr lang="en-GB" sz="1800" b="0" u="none"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Temperate Forest make up about 25% of the world’s forested lands. (EU, 2020).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They provide  important ecosystem services at a local and a global scale, such as clean water, climate regulation and productive soils.</a:t>
            </a: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Also are essential contributors of society’s basic needs and economic and culture. Temperate forest are also the world’s major source of timber and wood product.</a:t>
            </a:r>
          </a:p>
          <a:p>
            <a:pPr>
              <a:lnSpc>
                <a:spcPct val="107000"/>
              </a:lnSpc>
              <a:spcAft>
                <a:spcPts val="800"/>
              </a:spcAft>
            </a:pPr>
            <a:r>
              <a:rPr lang="en-GB" sz="1800"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Temperate forests contain numerous important biodiversity hotspots with unique evolutionary histories and high levels of endemism.</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ptos Display" panose="020B0004020202020204" pitchFamily="34" charset="0"/>
              </a:rPr>
              <a:t>(</a:t>
            </a:r>
            <a:r>
              <a:rPr lang="en-GB" sz="1200" dirty="0" err="1">
                <a:latin typeface="Aptos Display" panose="020B0004020202020204" pitchFamily="34" charset="0"/>
              </a:rPr>
              <a:t>Patacca</a:t>
            </a:r>
            <a:r>
              <a:rPr lang="en-GB" sz="1200" dirty="0">
                <a:latin typeface="Aptos Display" panose="020B0004020202020204" pitchFamily="34" charset="0"/>
              </a:rPr>
              <a:t> et al., 2022)</a:t>
            </a:r>
          </a:p>
          <a:p>
            <a:r>
              <a:rPr lang="es-ES" dirty="0" err="1"/>
              <a:t>Senf</a:t>
            </a:r>
            <a:r>
              <a:rPr lang="es-ES" dirty="0"/>
              <a:t> and </a:t>
            </a:r>
            <a:r>
              <a:rPr lang="es-ES" dirty="0" err="1"/>
              <a:t>seidl</a:t>
            </a:r>
            <a:r>
              <a:rPr lang="es-ES" dirty="0"/>
              <a:t> 2021</a:t>
            </a:r>
          </a:p>
          <a:p>
            <a:r>
              <a:rPr lang="es-ES" dirty="0" err="1"/>
              <a:t>Gomez</a:t>
            </a:r>
            <a:r>
              <a:rPr lang="es-ES" dirty="0"/>
              <a:t> 2019</a:t>
            </a:r>
          </a:p>
          <a:p>
            <a:r>
              <a:rPr lang="es-ES" dirty="0"/>
              <a:t>Astigarraga 2022</a:t>
            </a:r>
          </a:p>
        </p:txBody>
      </p:sp>
      <p:sp>
        <p:nvSpPr>
          <p:cNvPr id="4" name="Marcador de número de diapositiva 3"/>
          <p:cNvSpPr>
            <a:spLocks noGrp="1"/>
          </p:cNvSpPr>
          <p:nvPr>
            <p:ph type="sldNum" sz="quarter" idx="5"/>
          </p:nvPr>
        </p:nvSpPr>
        <p:spPr/>
        <p:txBody>
          <a:bodyPr/>
          <a:lstStyle/>
          <a:p>
            <a:fld id="{4241D38F-2AAF-494C-A424-8DC17FACF735}" type="slidenum">
              <a:rPr lang="es-ES" smtClean="0"/>
              <a:t>5</a:t>
            </a:fld>
            <a:endParaRPr lang="es-ES"/>
          </a:p>
        </p:txBody>
      </p:sp>
    </p:spTree>
    <p:extLst>
      <p:ext uri="{BB962C8B-B14F-4D97-AF65-F5344CB8AC3E}">
        <p14:creationId xmlns:p14="http://schemas.microsoft.com/office/powerpoint/2010/main" val="309427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Para alcanzar nuestro objetivo de creación de mapas de degradación y deforestación, el primer paso fue la aclaración de términos. Qué definimos como bosque: en el campo de la teledetección es todo aquello que tenga una cobertura forestal mayor del 10 o 20% (en nuestro caso son 20%, coincidiendo con la definición del mapa forestal nacional), de la unidad de estudio mínimo (30m2), incluyendo plantaciones.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 Google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earth</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engine</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preprocesamos toda la serie temporal de Landsat colección 2 Nivel 2 (&lt; 90%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cloud</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cover</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 toda España, desde 1985 hasta junio de 2023. Con la colección de imágenes lista para analizar, implementamos un novedoso algoritmo llamado CCDC-SMA desarrollado por Chen et al., 2021.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diferencia de los algoritmos clásicos que utilizan las bandas originales de Landsat o el NDVI para detectar deforestación, este calcula el porcentaje de coberturas puras a nivel de subpíxel. Es decir, para cada pixel de 30x30 de cada imagen calcula la fracción de cobertura verde, no fotosintética, nubes, sombras y suelos. Calcula adicionalmente el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Normalized</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Difference</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Fraction</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Index</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Esto hace muy sensible a la detección de degradación.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 luego utiliza estos datos para ajustar modelos armónicos que predicen los valores para cualquier fecha. A medida que incorporamos nuevos datos, si estos se desvían del valor predicho más de 5 veces consecutivas, el modelo detecta un cambio en la cobertura forestal, y ajusta un nuevo modelo. Esto se realiza para toda la serie temporal.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 cada modelo ajustado, obtenemos una serie de coeficientes que le defines (como la probabilidad, la pendiente del harmónico, en tiempo de cambio) y estos datos luego son incorporados dentro de un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random</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forest</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para que clasifique los datos en 3 clases: degradación, deforestación y bosque estable.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principal diferencia entre el modelo original y el nuestro es que las librerías espectrales utilizadas para calcular la fracción de las coberturas puras eras representativas de bosques tropicales, sin embargo, nosotros creamos nuevas librerías espectrales para el bioma atlántico – que aplicamos a la vertiente norte de la península- y el mediterráneo, que aplicamos al mediterráneo.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buAutoNum type="arabicPeriod"/>
            </a:pPr>
            <a:endParaRPr lang="es-ES" dirty="0"/>
          </a:p>
        </p:txBody>
      </p:sp>
      <p:sp>
        <p:nvSpPr>
          <p:cNvPr id="4" name="Slide Number Placeholder 3"/>
          <p:cNvSpPr>
            <a:spLocks noGrp="1"/>
          </p:cNvSpPr>
          <p:nvPr>
            <p:ph type="sldNum" sz="quarter" idx="5"/>
          </p:nvPr>
        </p:nvSpPr>
        <p:spPr/>
        <p:txBody>
          <a:bodyPr/>
          <a:lstStyle/>
          <a:p>
            <a:fld id="{C7EB00AC-C2E5-449B-99C5-C8711C44B918}" type="slidenum">
              <a:rPr lang="es-ES" smtClean="0"/>
              <a:t>6</a:t>
            </a:fld>
            <a:endParaRPr lang="es-ES"/>
          </a:p>
        </p:txBody>
      </p:sp>
    </p:spTree>
    <p:extLst>
      <p:ext uri="{BB962C8B-B14F-4D97-AF65-F5344CB8AC3E}">
        <p14:creationId xmlns:p14="http://schemas.microsoft.com/office/powerpoint/2010/main" val="102237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 teledetección, para medir qué tan correcto es un mapa utilizamos los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accuracy</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assessments</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 evaluaciones de precisión. Se basan en comparar puntos de muestreo que sabemos que son reales con los datos del mapa producido. Para realizar la evaluación utilizamos el 2018 +/- 2 años como ventana temporal de referencia, y dos bases de datos. La primera, la base de datos de Eurostat LUCA de 2018, obtenida a partir de datos de campo. La segunda fue creada por nosotros a partir de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ortfotomapas</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del PNOA de 2016 a 2020 con una resolución espacial por debajo de 35 cm.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precisión global de todos los datos fue del ___ y la precisión balanceada del ___%. También calculamos la precisión en función de si las perturbaciones fueron degradación o deforestación, y en ambos casos obtuvimos una precisión balanceada por encima del 74%.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Slide Number Placeholder 3"/>
          <p:cNvSpPr>
            <a:spLocks noGrp="1"/>
          </p:cNvSpPr>
          <p:nvPr>
            <p:ph type="sldNum" sz="quarter" idx="5"/>
          </p:nvPr>
        </p:nvSpPr>
        <p:spPr/>
        <p:txBody>
          <a:bodyPr/>
          <a:lstStyle/>
          <a:p>
            <a:fld id="{C7EB00AC-C2E5-449B-99C5-C8711C44B918}" type="slidenum">
              <a:rPr lang="es-ES" smtClean="0"/>
              <a:t>7</a:t>
            </a:fld>
            <a:endParaRPr lang="es-ES"/>
          </a:p>
        </p:txBody>
      </p:sp>
    </p:spTree>
    <p:extLst>
      <p:ext uri="{BB962C8B-B14F-4D97-AF65-F5344CB8AC3E}">
        <p14:creationId xmlns:p14="http://schemas.microsoft.com/office/powerpoint/2010/main" val="4190980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pPr marL="342900" lvl="0" indent="-342900">
              <a:lnSpc>
                <a:spcPct val="107000"/>
              </a:lnSpc>
              <a:spcAft>
                <a:spcPts val="800"/>
              </a:spcAft>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 este gráfico vemos el área total perturbada por año. Observamos patrones muy similares a otros productos como el de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Senf</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 </a:t>
            </a:r>
            <a:r>
              <a:rPr lang="es-E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seidl</a:t>
            </a: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 2021, aunque nuestro producto muestra mayor extensión detectada. </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B00AC-C2E5-449B-99C5-C8711C44B918}" type="slidenum">
              <a:rPr lang="es-ES" smtClean="0"/>
              <a:t>8</a:t>
            </a:fld>
            <a:endParaRPr lang="es-ES"/>
          </a:p>
        </p:txBody>
      </p:sp>
    </p:spTree>
    <p:extLst>
      <p:ext uri="{BB962C8B-B14F-4D97-AF65-F5344CB8AC3E}">
        <p14:creationId xmlns:p14="http://schemas.microsoft.com/office/powerpoint/2010/main" val="443228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pPr marL="342900" lvl="0" indent="-342900">
              <a:lnSpc>
                <a:spcPct val="107000"/>
              </a:lnSpc>
              <a:spcAft>
                <a:spcPts val="800"/>
              </a:spcAft>
              <a:buFont typeface="+mj-lt"/>
              <a:buAutoNum type="arabicPeriod"/>
            </a:pPr>
            <a:r>
              <a:rPr lang="es-E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 línea con otros estudios, encontramos que la degradación forestal de 1988 a 2023 es x4 la extensión de la deforestación en España. En este mapa bivariado vemos que las zonas rojas se vieron mayoritariamente afectadas por la deforestación, pero no por la degradación, y viceversa para las azules. Las zonas más negras se vieron afectadas por ambos tipos de perturbaciones. Existe un patrón de zonas muy degradadas en el noroeste de la península, que puede explicarse por los incendios y las plantaciones. En el sureste, en cambio, encontramos una mayor proporción de zonas deforestadas, lo que puede explicarse por XXXXX ¡LEER MÁS INFO!</a:t>
            </a:r>
            <a:endParaRPr lang="es-E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7EB00AC-C2E5-449B-99C5-C8711C44B918}" type="slidenum">
              <a:rPr lang="es-ES" smtClean="0"/>
              <a:t>9</a:t>
            </a:fld>
            <a:endParaRPr lang="es-ES"/>
          </a:p>
        </p:txBody>
      </p:sp>
    </p:spTree>
    <p:extLst>
      <p:ext uri="{BB962C8B-B14F-4D97-AF65-F5344CB8AC3E}">
        <p14:creationId xmlns:p14="http://schemas.microsoft.com/office/powerpoint/2010/main" val="1431030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6B20C-EE0B-CC90-6834-8419658CB9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s-ES"/>
          </a:p>
        </p:txBody>
      </p:sp>
      <p:sp>
        <p:nvSpPr>
          <p:cNvPr id="3" name="Subtitle 2">
            <a:extLst>
              <a:ext uri="{FF2B5EF4-FFF2-40B4-BE49-F238E27FC236}">
                <a16:creationId xmlns:a16="http://schemas.microsoft.com/office/drawing/2014/main" id="{ADB2A3B0-F22B-B57E-1431-2460EF7A8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s-ES"/>
          </a:p>
        </p:txBody>
      </p:sp>
      <p:sp>
        <p:nvSpPr>
          <p:cNvPr id="4" name="Date Placeholder 3">
            <a:extLst>
              <a:ext uri="{FF2B5EF4-FFF2-40B4-BE49-F238E27FC236}">
                <a16:creationId xmlns:a16="http://schemas.microsoft.com/office/drawing/2014/main" id="{47E902EC-950A-FB3A-3BA7-D33F84B79BFB}"/>
              </a:ext>
            </a:extLst>
          </p:cNvPr>
          <p:cNvSpPr>
            <a:spLocks noGrp="1"/>
          </p:cNvSpPr>
          <p:nvPr>
            <p:ph type="dt" sz="half" idx="10"/>
          </p:nvPr>
        </p:nvSpPr>
        <p:spPr/>
        <p:txBody>
          <a:bodyPr/>
          <a:lstStyle/>
          <a:p>
            <a:fld id="{EC279881-F344-4926-AFF7-30129DA48DB2}" type="datetime1">
              <a:rPr lang="es-ES" smtClean="0"/>
              <a:t>15/11/2023</a:t>
            </a:fld>
            <a:endParaRPr lang="es-ES"/>
          </a:p>
        </p:txBody>
      </p:sp>
      <p:sp>
        <p:nvSpPr>
          <p:cNvPr id="5" name="Footer Placeholder 4">
            <a:extLst>
              <a:ext uri="{FF2B5EF4-FFF2-40B4-BE49-F238E27FC236}">
                <a16:creationId xmlns:a16="http://schemas.microsoft.com/office/drawing/2014/main" id="{275ED23D-7F5A-DB90-4CEA-A8A79621F70F}"/>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3E223F7B-931A-681D-3490-53A7B13EAC95}"/>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2029973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620D-DAB5-07D5-4A77-7B2D2E6DBA8F}"/>
              </a:ext>
            </a:extLst>
          </p:cNvPr>
          <p:cNvSpPr>
            <a:spLocks noGrp="1"/>
          </p:cNvSpPr>
          <p:nvPr>
            <p:ph type="title"/>
          </p:nvPr>
        </p:nvSpPr>
        <p:spPr/>
        <p:txBody>
          <a:bodyPr/>
          <a:lstStyle/>
          <a:p>
            <a:r>
              <a:rPr lang="en-GB"/>
              <a:t>Click to edit Master title style</a:t>
            </a:r>
            <a:endParaRPr lang="es-ES"/>
          </a:p>
        </p:txBody>
      </p:sp>
      <p:sp>
        <p:nvSpPr>
          <p:cNvPr id="3" name="Vertical Text Placeholder 2">
            <a:extLst>
              <a:ext uri="{FF2B5EF4-FFF2-40B4-BE49-F238E27FC236}">
                <a16:creationId xmlns:a16="http://schemas.microsoft.com/office/drawing/2014/main" id="{1A6D4AA0-6425-E71A-5879-4CBFA2047C6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Date Placeholder 3">
            <a:extLst>
              <a:ext uri="{FF2B5EF4-FFF2-40B4-BE49-F238E27FC236}">
                <a16:creationId xmlns:a16="http://schemas.microsoft.com/office/drawing/2014/main" id="{645A70A1-B36A-E9FD-7FEC-344403020935}"/>
              </a:ext>
            </a:extLst>
          </p:cNvPr>
          <p:cNvSpPr>
            <a:spLocks noGrp="1"/>
          </p:cNvSpPr>
          <p:nvPr>
            <p:ph type="dt" sz="half" idx="10"/>
          </p:nvPr>
        </p:nvSpPr>
        <p:spPr/>
        <p:txBody>
          <a:bodyPr/>
          <a:lstStyle/>
          <a:p>
            <a:fld id="{1CB7E115-C429-46DF-B599-7DD8797E371D}" type="datetime1">
              <a:rPr lang="es-ES" smtClean="0"/>
              <a:t>15/11/2023</a:t>
            </a:fld>
            <a:endParaRPr lang="es-ES"/>
          </a:p>
        </p:txBody>
      </p:sp>
      <p:sp>
        <p:nvSpPr>
          <p:cNvPr id="5" name="Footer Placeholder 4">
            <a:extLst>
              <a:ext uri="{FF2B5EF4-FFF2-40B4-BE49-F238E27FC236}">
                <a16:creationId xmlns:a16="http://schemas.microsoft.com/office/drawing/2014/main" id="{E8ED660F-799D-8653-10F7-C7344239DF44}"/>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F5C8763-06A9-22B1-059D-96B9799237E0}"/>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163673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DF2C5-981F-DC64-5914-AA7C2AD900F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s-ES"/>
          </a:p>
        </p:txBody>
      </p:sp>
      <p:sp>
        <p:nvSpPr>
          <p:cNvPr id="3" name="Vertical Text Placeholder 2">
            <a:extLst>
              <a:ext uri="{FF2B5EF4-FFF2-40B4-BE49-F238E27FC236}">
                <a16:creationId xmlns:a16="http://schemas.microsoft.com/office/drawing/2014/main" id="{0B596BD1-0950-F16F-C071-1911071428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Date Placeholder 3">
            <a:extLst>
              <a:ext uri="{FF2B5EF4-FFF2-40B4-BE49-F238E27FC236}">
                <a16:creationId xmlns:a16="http://schemas.microsoft.com/office/drawing/2014/main" id="{1BED2157-5505-C9C3-26D5-D2099B5E71C1}"/>
              </a:ext>
            </a:extLst>
          </p:cNvPr>
          <p:cNvSpPr>
            <a:spLocks noGrp="1"/>
          </p:cNvSpPr>
          <p:nvPr>
            <p:ph type="dt" sz="half" idx="10"/>
          </p:nvPr>
        </p:nvSpPr>
        <p:spPr/>
        <p:txBody>
          <a:bodyPr/>
          <a:lstStyle/>
          <a:p>
            <a:fld id="{E69CF8AC-9BDA-4D2B-A898-D41C8DC0F600}" type="datetime1">
              <a:rPr lang="es-ES" smtClean="0"/>
              <a:t>15/11/2023</a:t>
            </a:fld>
            <a:endParaRPr lang="es-ES"/>
          </a:p>
        </p:txBody>
      </p:sp>
      <p:sp>
        <p:nvSpPr>
          <p:cNvPr id="5" name="Footer Placeholder 4">
            <a:extLst>
              <a:ext uri="{FF2B5EF4-FFF2-40B4-BE49-F238E27FC236}">
                <a16:creationId xmlns:a16="http://schemas.microsoft.com/office/drawing/2014/main" id="{FB475B79-AD25-3FF9-6CDE-812A3578BE19}"/>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9A67744-5CDA-EB35-587A-6D3DD3D34C17}"/>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2209528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pic>
        <p:nvPicPr>
          <p:cNvPr id="29" name="Picture 28">
            <a:extLst>
              <a:ext uri="{FF2B5EF4-FFF2-40B4-BE49-F238E27FC236}">
                <a16:creationId xmlns:a16="http://schemas.microsoft.com/office/drawing/2014/main" id="{B53496BB-F247-4856-DD53-F5D53AD043CC}"/>
              </a:ext>
            </a:extLst>
          </p:cNvPr>
          <p:cNvPicPr>
            <a:picLocks noChangeAspect="1"/>
          </p:cNvPicPr>
          <p:nvPr userDrawn="1"/>
        </p:nvPicPr>
        <p:blipFill rotWithShape="1">
          <a:blip r:embed="rId2"/>
          <a:srcRect t="33059"/>
          <a:stretch/>
        </p:blipFill>
        <p:spPr>
          <a:xfrm>
            <a:off x="-41834" y="0"/>
            <a:ext cx="12280031" cy="6858000"/>
          </a:xfrm>
          <a:prstGeom prst="rect">
            <a:avLst/>
          </a:prstGeom>
        </p:spPr>
      </p:pic>
      <p:sp>
        <p:nvSpPr>
          <p:cNvPr id="14" name="Google Shape;14;p2"/>
          <p:cNvSpPr txBox="1">
            <a:spLocks noGrp="1"/>
          </p:cNvSpPr>
          <p:nvPr>
            <p:ph type="ctrTitle" hasCustomPrompt="1"/>
          </p:nvPr>
        </p:nvSpPr>
        <p:spPr>
          <a:xfrm>
            <a:off x="1163524" y="1189941"/>
            <a:ext cx="9650000" cy="2418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3">
                <a:latin typeface="+mn-lt"/>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dirty="0"/>
              <a:t>Title of your presentation</a:t>
            </a:r>
            <a:endParaRPr dirty="0"/>
          </a:p>
        </p:txBody>
      </p:sp>
      <p:pic>
        <p:nvPicPr>
          <p:cNvPr id="7" name="Google Shape;25;p3">
            <a:extLst>
              <a:ext uri="{FF2B5EF4-FFF2-40B4-BE49-F238E27FC236}">
                <a16:creationId xmlns:a16="http://schemas.microsoft.com/office/drawing/2014/main" id="{F4334887-3691-E9B6-8318-F94E7FBF3DDF}"/>
              </a:ext>
            </a:extLst>
          </p:cNvPr>
          <p:cNvPicPr preferRelativeResize="0"/>
          <p:nvPr userDrawn="1"/>
        </p:nvPicPr>
        <p:blipFill rotWithShape="1">
          <a:blip r:embed="rId3">
            <a:alphaModFix/>
            <a:duotone>
              <a:prstClr val="black"/>
              <a:srgbClr val="5E7F7D">
                <a:tint val="45000"/>
                <a:satMod val="400000"/>
              </a:srgbClr>
            </a:duotone>
          </a:blip>
          <a:srcRect t="58033"/>
          <a:stretch/>
        </p:blipFill>
        <p:spPr>
          <a:xfrm rot="-1639246">
            <a:off x="10504073" y="123374"/>
            <a:ext cx="2311668" cy="2208852"/>
          </a:xfrm>
          <a:prstGeom prst="rect">
            <a:avLst/>
          </a:prstGeom>
          <a:noFill/>
          <a:ln>
            <a:noFill/>
          </a:ln>
        </p:spPr>
      </p:pic>
      <p:pic>
        <p:nvPicPr>
          <p:cNvPr id="27" name="Picture 26">
            <a:extLst>
              <a:ext uri="{FF2B5EF4-FFF2-40B4-BE49-F238E27FC236}">
                <a16:creationId xmlns:a16="http://schemas.microsoft.com/office/drawing/2014/main" id="{9D13FDAA-08A2-8B8A-D86E-CB4688E78788}"/>
              </a:ext>
            </a:extLst>
          </p:cNvPr>
          <p:cNvPicPr>
            <a:picLocks noChangeAspect="1"/>
          </p:cNvPicPr>
          <p:nvPr userDrawn="1"/>
        </p:nvPicPr>
        <p:blipFill>
          <a:blip r:embed="rId4">
            <a:lum bright="70000" contrast="-70000"/>
          </a:blip>
          <a:stretch>
            <a:fillRect/>
          </a:stretch>
        </p:blipFill>
        <p:spPr>
          <a:xfrm>
            <a:off x="1" y="-59765"/>
            <a:ext cx="1293183" cy="1190121"/>
          </a:xfrm>
          <a:prstGeom prst="rect">
            <a:avLst/>
          </a:prstGeom>
        </p:spPr>
      </p:pic>
    </p:spTree>
    <p:extLst>
      <p:ext uri="{BB962C8B-B14F-4D97-AF65-F5344CB8AC3E}">
        <p14:creationId xmlns:p14="http://schemas.microsoft.com/office/powerpoint/2010/main" val="3325825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F44E-DE2C-70E7-A37B-B0876C18CE7F}"/>
              </a:ext>
            </a:extLst>
          </p:cNvPr>
          <p:cNvSpPr>
            <a:spLocks noGrp="1"/>
          </p:cNvSpPr>
          <p:nvPr>
            <p:ph type="title"/>
          </p:nvPr>
        </p:nvSpPr>
        <p:spPr/>
        <p:txBody>
          <a:bodyPr/>
          <a:lstStyle/>
          <a:p>
            <a:r>
              <a:rPr lang="en-GB"/>
              <a:t>Click to edit Master title style</a:t>
            </a:r>
            <a:endParaRPr lang="es-ES"/>
          </a:p>
        </p:txBody>
      </p:sp>
      <p:sp>
        <p:nvSpPr>
          <p:cNvPr id="3" name="Content Placeholder 2">
            <a:extLst>
              <a:ext uri="{FF2B5EF4-FFF2-40B4-BE49-F238E27FC236}">
                <a16:creationId xmlns:a16="http://schemas.microsoft.com/office/drawing/2014/main" id="{A1CF88B0-2947-1156-1497-1EA53CC05E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Date Placeholder 3">
            <a:extLst>
              <a:ext uri="{FF2B5EF4-FFF2-40B4-BE49-F238E27FC236}">
                <a16:creationId xmlns:a16="http://schemas.microsoft.com/office/drawing/2014/main" id="{2444A62B-C97A-4BE1-75D9-0FE83763D4CF}"/>
              </a:ext>
            </a:extLst>
          </p:cNvPr>
          <p:cNvSpPr>
            <a:spLocks noGrp="1"/>
          </p:cNvSpPr>
          <p:nvPr>
            <p:ph type="dt" sz="half" idx="10"/>
          </p:nvPr>
        </p:nvSpPr>
        <p:spPr/>
        <p:txBody>
          <a:bodyPr/>
          <a:lstStyle/>
          <a:p>
            <a:fld id="{27B003C1-FF88-4587-BF92-AA09B777EB57}" type="datetime1">
              <a:rPr lang="es-ES" smtClean="0"/>
              <a:t>15/11/2023</a:t>
            </a:fld>
            <a:endParaRPr lang="es-ES"/>
          </a:p>
        </p:txBody>
      </p:sp>
      <p:sp>
        <p:nvSpPr>
          <p:cNvPr id="5" name="Footer Placeholder 4">
            <a:extLst>
              <a:ext uri="{FF2B5EF4-FFF2-40B4-BE49-F238E27FC236}">
                <a16:creationId xmlns:a16="http://schemas.microsoft.com/office/drawing/2014/main" id="{9E722EB3-0906-96F7-44F6-551A87F7B6B9}"/>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F814447D-51C9-3890-5961-78BBF3429A4A}"/>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387167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CC1B5-12BE-810F-2466-8823CFE7C0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s-ES"/>
          </a:p>
        </p:txBody>
      </p:sp>
      <p:sp>
        <p:nvSpPr>
          <p:cNvPr id="3" name="Text Placeholder 2">
            <a:extLst>
              <a:ext uri="{FF2B5EF4-FFF2-40B4-BE49-F238E27FC236}">
                <a16:creationId xmlns:a16="http://schemas.microsoft.com/office/drawing/2014/main" id="{967E0B0F-44DA-9BCD-AA47-2E400FEACA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2064C9-AC24-FD8F-3E58-936DE783FF60}"/>
              </a:ext>
            </a:extLst>
          </p:cNvPr>
          <p:cNvSpPr>
            <a:spLocks noGrp="1"/>
          </p:cNvSpPr>
          <p:nvPr>
            <p:ph type="dt" sz="half" idx="10"/>
          </p:nvPr>
        </p:nvSpPr>
        <p:spPr/>
        <p:txBody>
          <a:bodyPr/>
          <a:lstStyle/>
          <a:p>
            <a:fld id="{37DECCF5-9822-4AC3-823E-17E4EFDE448F}" type="datetime1">
              <a:rPr lang="es-ES" smtClean="0"/>
              <a:t>15/11/2023</a:t>
            </a:fld>
            <a:endParaRPr lang="es-ES"/>
          </a:p>
        </p:txBody>
      </p:sp>
      <p:sp>
        <p:nvSpPr>
          <p:cNvPr id="5" name="Footer Placeholder 4">
            <a:extLst>
              <a:ext uri="{FF2B5EF4-FFF2-40B4-BE49-F238E27FC236}">
                <a16:creationId xmlns:a16="http://schemas.microsoft.com/office/drawing/2014/main" id="{BFE5076C-D1F9-D4C1-FDB2-693F7F8B0EA8}"/>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47B63E38-1C6B-F433-759C-18C7A3CFE707}"/>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2828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9A84-DE7F-E677-AE21-D92AE89CC47F}"/>
              </a:ext>
            </a:extLst>
          </p:cNvPr>
          <p:cNvSpPr>
            <a:spLocks noGrp="1"/>
          </p:cNvSpPr>
          <p:nvPr>
            <p:ph type="title"/>
          </p:nvPr>
        </p:nvSpPr>
        <p:spPr/>
        <p:txBody>
          <a:bodyPr/>
          <a:lstStyle/>
          <a:p>
            <a:r>
              <a:rPr lang="en-GB"/>
              <a:t>Click to edit Master title style</a:t>
            </a:r>
            <a:endParaRPr lang="es-ES"/>
          </a:p>
        </p:txBody>
      </p:sp>
      <p:sp>
        <p:nvSpPr>
          <p:cNvPr id="3" name="Content Placeholder 2">
            <a:extLst>
              <a:ext uri="{FF2B5EF4-FFF2-40B4-BE49-F238E27FC236}">
                <a16:creationId xmlns:a16="http://schemas.microsoft.com/office/drawing/2014/main" id="{1F3CAB69-E2B3-46B6-3F09-4D60FE6E8B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Content Placeholder 3">
            <a:extLst>
              <a:ext uri="{FF2B5EF4-FFF2-40B4-BE49-F238E27FC236}">
                <a16:creationId xmlns:a16="http://schemas.microsoft.com/office/drawing/2014/main" id="{107A5406-0AB2-5AC9-D739-27413615FE4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5" name="Date Placeholder 4">
            <a:extLst>
              <a:ext uri="{FF2B5EF4-FFF2-40B4-BE49-F238E27FC236}">
                <a16:creationId xmlns:a16="http://schemas.microsoft.com/office/drawing/2014/main" id="{239D4ECC-C481-D410-9566-3B3ADC722A75}"/>
              </a:ext>
            </a:extLst>
          </p:cNvPr>
          <p:cNvSpPr>
            <a:spLocks noGrp="1"/>
          </p:cNvSpPr>
          <p:nvPr>
            <p:ph type="dt" sz="half" idx="10"/>
          </p:nvPr>
        </p:nvSpPr>
        <p:spPr/>
        <p:txBody>
          <a:bodyPr/>
          <a:lstStyle/>
          <a:p>
            <a:fld id="{7D99DE5B-24BA-4F8C-AC22-C26015CCADE3}" type="datetime1">
              <a:rPr lang="es-ES" smtClean="0"/>
              <a:t>15/11/2023</a:t>
            </a:fld>
            <a:endParaRPr lang="es-ES"/>
          </a:p>
        </p:txBody>
      </p:sp>
      <p:sp>
        <p:nvSpPr>
          <p:cNvPr id="6" name="Footer Placeholder 5">
            <a:extLst>
              <a:ext uri="{FF2B5EF4-FFF2-40B4-BE49-F238E27FC236}">
                <a16:creationId xmlns:a16="http://schemas.microsoft.com/office/drawing/2014/main" id="{7D750F65-8FA9-DDBF-681B-182EF4CFF5B9}"/>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ABDD95E6-D033-C971-0094-B0829B16A1D5}"/>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125901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9498-F6EE-7E15-503A-901849AD3633}"/>
              </a:ext>
            </a:extLst>
          </p:cNvPr>
          <p:cNvSpPr>
            <a:spLocks noGrp="1"/>
          </p:cNvSpPr>
          <p:nvPr>
            <p:ph type="title"/>
          </p:nvPr>
        </p:nvSpPr>
        <p:spPr>
          <a:xfrm>
            <a:off x="839788" y="365125"/>
            <a:ext cx="10515600" cy="1325563"/>
          </a:xfrm>
        </p:spPr>
        <p:txBody>
          <a:bodyPr/>
          <a:lstStyle/>
          <a:p>
            <a:r>
              <a:rPr lang="en-GB"/>
              <a:t>Click to edit Master title style</a:t>
            </a:r>
            <a:endParaRPr lang="es-ES"/>
          </a:p>
        </p:txBody>
      </p:sp>
      <p:sp>
        <p:nvSpPr>
          <p:cNvPr id="3" name="Text Placeholder 2">
            <a:extLst>
              <a:ext uri="{FF2B5EF4-FFF2-40B4-BE49-F238E27FC236}">
                <a16:creationId xmlns:a16="http://schemas.microsoft.com/office/drawing/2014/main" id="{A15308F6-36B7-A949-D2D9-B640EC0B08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0038819-A832-EDF0-5B67-8CFB6B54EA6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5" name="Text Placeholder 4">
            <a:extLst>
              <a:ext uri="{FF2B5EF4-FFF2-40B4-BE49-F238E27FC236}">
                <a16:creationId xmlns:a16="http://schemas.microsoft.com/office/drawing/2014/main" id="{1728F2AE-94F6-E4C3-5E59-8EE063589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97AE5B-3B06-B7CA-DC4D-C833BD3BF38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7" name="Date Placeholder 6">
            <a:extLst>
              <a:ext uri="{FF2B5EF4-FFF2-40B4-BE49-F238E27FC236}">
                <a16:creationId xmlns:a16="http://schemas.microsoft.com/office/drawing/2014/main" id="{ECCFB2C4-F645-C508-8A1F-1EDFB772718C}"/>
              </a:ext>
            </a:extLst>
          </p:cNvPr>
          <p:cNvSpPr>
            <a:spLocks noGrp="1"/>
          </p:cNvSpPr>
          <p:nvPr>
            <p:ph type="dt" sz="half" idx="10"/>
          </p:nvPr>
        </p:nvSpPr>
        <p:spPr/>
        <p:txBody>
          <a:bodyPr/>
          <a:lstStyle/>
          <a:p>
            <a:fld id="{8560373D-303E-49B1-B157-32FDB8DEA720}" type="datetime1">
              <a:rPr lang="es-ES" smtClean="0"/>
              <a:t>15/11/2023</a:t>
            </a:fld>
            <a:endParaRPr lang="es-ES"/>
          </a:p>
        </p:txBody>
      </p:sp>
      <p:sp>
        <p:nvSpPr>
          <p:cNvPr id="8" name="Footer Placeholder 7">
            <a:extLst>
              <a:ext uri="{FF2B5EF4-FFF2-40B4-BE49-F238E27FC236}">
                <a16:creationId xmlns:a16="http://schemas.microsoft.com/office/drawing/2014/main" id="{829BF22A-ED4D-B839-893F-49E06DCB85B2}"/>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3EBD016E-11BA-706D-8E59-E7AECAFBEF8B}"/>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259872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799D-4CA2-6BF4-DA32-EBED06D0CE69}"/>
              </a:ext>
            </a:extLst>
          </p:cNvPr>
          <p:cNvSpPr>
            <a:spLocks noGrp="1"/>
          </p:cNvSpPr>
          <p:nvPr>
            <p:ph type="title"/>
          </p:nvPr>
        </p:nvSpPr>
        <p:spPr/>
        <p:txBody>
          <a:bodyPr/>
          <a:lstStyle/>
          <a:p>
            <a:r>
              <a:rPr lang="en-GB"/>
              <a:t>Click to edit Master title style</a:t>
            </a:r>
            <a:endParaRPr lang="es-ES"/>
          </a:p>
        </p:txBody>
      </p:sp>
      <p:sp>
        <p:nvSpPr>
          <p:cNvPr id="3" name="Date Placeholder 2">
            <a:extLst>
              <a:ext uri="{FF2B5EF4-FFF2-40B4-BE49-F238E27FC236}">
                <a16:creationId xmlns:a16="http://schemas.microsoft.com/office/drawing/2014/main" id="{82CED49D-E326-0864-5BBE-F7D4B3468B87}"/>
              </a:ext>
            </a:extLst>
          </p:cNvPr>
          <p:cNvSpPr>
            <a:spLocks noGrp="1"/>
          </p:cNvSpPr>
          <p:nvPr>
            <p:ph type="dt" sz="half" idx="10"/>
          </p:nvPr>
        </p:nvSpPr>
        <p:spPr/>
        <p:txBody>
          <a:bodyPr/>
          <a:lstStyle/>
          <a:p>
            <a:fld id="{7D019065-4BB7-4A14-AC5D-71226BD65521}" type="datetime1">
              <a:rPr lang="es-ES" smtClean="0"/>
              <a:t>15/11/2023</a:t>
            </a:fld>
            <a:endParaRPr lang="es-ES"/>
          </a:p>
        </p:txBody>
      </p:sp>
      <p:sp>
        <p:nvSpPr>
          <p:cNvPr id="4" name="Footer Placeholder 3">
            <a:extLst>
              <a:ext uri="{FF2B5EF4-FFF2-40B4-BE49-F238E27FC236}">
                <a16:creationId xmlns:a16="http://schemas.microsoft.com/office/drawing/2014/main" id="{878E7A57-76EC-72B4-3F64-2BBA94DAF843}"/>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09A72EAB-E4A8-5726-A7CA-B359777B1023}"/>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200351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9A6856-8C14-CC44-CF10-19294BA98F40}"/>
              </a:ext>
            </a:extLst>
          </p:cNvPr>
          <p:cNvSpPr>
            <a:spLocks noGrp="1"/>
          </p:cNvSpPr>
          <p:nvPr>
            <p:ph type="dt" sz="half" idx="10"/>
          </p:nvPr>
        </p:nvSpPr>
        <p:spPr/>
        <p:txBody>
          <a:bodyPr/>
          <a:lstStyle/>
          <a:p>
            <a:fld id="{548810B3-6CE7-4577-9833-B738C892DFAF}" type="datetime1">
              <a:rPr lang="es-ES" smtClean="0"/>
              <a:t>15/11/2023</a:t>
            </a:fld>
            <a:endParaRPr lang="es-ES"/>
          </a:p>
        </p:txBody>
      </p:sp>
      <p:sp>
        <p:nvSpPr>
          <p:cNvPr id="3" name="Footer Placeholder 2">
            <a:extLst>
              <a:ext uri="{FF2B5EF4-FFF2-40B4-BE49-F238E27FC236}">
                <a16:creationId xmlns:a16="http://schemas.microsoft.com/office/drawing/2014/main" id="{1D2E7886-1924-2FE1-503B-E0A09C504C2F}"/>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1436E78A-A9DB-E1AE-C9CE-42F752BA77ED}"/>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354601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84CE-A2B8-F848-E5A6-683346EDE4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
          </a:p>
        </p:txBody>
      </p:sp>
      <p:sp>
        <p:nvSpPr>
          <p:cNvPr id="3" name="Content Placeholder 2">
            <a:extLst>
              <a:ext uri="{FF2B5EF4-FFF2-40B4-BE49-F238E27FC236}">
                <a16:creationId xmlns:a16="http://schemas.microsoft.com/office/drawing/2014/main" id="{BFA35AAF-6D13-BFA2-B1CC-86B998F5E7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Text Placeholder 3">
            <a:extLst>
              <a:ext uri="{FF2B5EF4-FFF2-40B4-BE49-F238E27FC236}">
                <a16:creationId xmlns:a16="http://schemas.microsoft.com/office/drawing/2014/main" id="{D21055DC-42B2-84DF-C99D-503A18773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B82914-024D-9396-EE90-B533C071660B}"/>
              </a:ext>
            </a:extLst>
          </p:cNvPr>
          <p:cNvSpPr>
            <a:spLocks noGrp="1"/>
          </p:cNvSpPr>
          <p:nvPr>
            <p:ph type="dt" sz="half" idx="10"/>
          </p:nvPr>
        </p:nvSpPr>
        <p:spPr/>
        <p:txBody>
          <a:bodyPr/>
          <a:lstStyle/>
          <a:p>
            <a:fld id="{94030BA9-11EC-4338-8180-0B1F873437C4}" type="datetime1">
              <a:rPr lang="es-ES" smtClean="0"/>
              <a:t>15/11/2023</a:t>
            </a:fld>
            <a:endParaRPr lang="es-ES"/>
          </a:p>
        </p:txBody>
      </p:sp>
      <p:sp>
        <p:nvSpPr>
          <p:cNvPr id="6" name="Footer Placeholder 5">
            <a:extLst>
              <a:ext uri="{FF2B5EF4-FFF2-40B4-BE49-F238E27FC236}">
                <a16:creationId xmlns:a16="http://schemas.microsoft.com/office/drawing/2014/main" id="{55606433-A340-D4E8-7F0C-3DCD2E8D34E9}"/>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505852C8-0407-98D2-9775-A0B2DC6173BA}"/>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1099478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8351-0C89-4771-80CC-37AE4E2924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
          </a:p>
        </p:txBody>
      </p:sp>
      <p:sp>
        <p:nvSpPr>
          <p:cNvPr id="3" name="Picture Placeholder 2">
            <a:extLst>
              <a:ext uri="{FF2B5EF4-FFF2-40B4-BE49-F238E27FC236}">
                <a16:creationId xmlns:a16="http://schemas.microsoft.com/office/drawing/2014/main" id="{ED12523B-D27C-6859-0084-0F7A2D9DE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5D819980-2EEB-98DC-5B33-25A95185A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201EB6-3477-AD39-A0D6-4884A7B86E82}"/>
              </a:ext>
            </a:extLst>
          </p:cNvPr>
          <p:cNvSpPr>
            <a:spLocks noGrp="1"/>
          </p:cNvSpPr>
          <p:nvPr>
            <p:ph type="dt" sz="half" idx="10"/>
          </p:nvPr>
        </p:nvSpPr>
        <p:spPr/>
        <p:txBody>
          <a:bodyPr/>
          <a:lstStyle/>
          <a:p>
            <a:fld id="{605BFE37-214A-4CED-BFFA-C9C5EDC2F5E3}" type="datetime1">
              <a:rPr lang="es-ES" smtClean="0"/>
              <a:t>15/11/2023</a:t>
            </a:fld>
            <a:endParaRPr lang="es-ES"/>
          </a:p>
        </p:txBody>
      </p:sp>
      <p:sp>
        <p:nvSpPr>
          <p:cNvPr id="6" name="Footer Placeholder 5">
            <a:extLst>
              <a:ext uri="{FF2B5EF4-FFF2-40B4-BE49-F238E27FC236}">
                <a16:creationId xmlns:a16="http://schemas.microsoft.com/office/drawing/2014/main" id="{FB32BB44-96CE-A1A6-8876-964F4864F268}"/>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A3A5DE12-48CF-C6F0-0A0C-8E8BE7BB3EEB}"/>
              </a:ext>
            </a:extLst>
          </p:cNvPr>
          <p:cNvSpPr>
            <a:spLocks noGrp="1"/>
          </p:cNvSpPr>
          <p:nvPr>
            <p:ph type="sldNum" sz="quarter" idx="12"/>
          </p:nvPr>
        </p:nvSpPr>
        <p:spPr/>
        <p:txBody>
          <a:bodyPr/>
          <a:lstStyle/>
          <a:p>
            <a:fld id="{207F8B2A-2251-4ECB-9D15-850376B2F610}" type="slidenum">
              <a:rPr lang="es-ES" smtClean="0"/>
              <a:t>‹Nº›</a:t>
            </a:fld>
            <a:endParaRPr lang="es-ES"/>
          </a:p>
        </p:txBody>
      </p:sp>
    </p:spTree>
    <p:extLst>
      <p:ext uri="{BB962C8B-B14F-4D97-AF65-F5344CB8AC3E}">
        <p14:creationId xmlns:p14="http://schemas.microsoft.com/office/powerpoint/2010/main" val="58437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0F79B-CA72-7B49-3669-2D4D9A478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s-ES"/>
          </a:p>
        </p:txBody>
      </p:sp>
      <p:sp>
        <p:nvSpPr>
          <p:cNvPr id="3" name="Text Placeholder 2">
            <a:extLst>
              <a:ext uri="{FF2B5EF4-FFF2-40B4-BE49-F238E27FC236}">
                <a16:creationId xmlns:a16="http://schemas.microsoft.com/office/drawing/2014/main" id="{691F96D7-41F7-0752-88F1-08BF621A3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Date Placeholder 3">
            <a:extLst>
              <a:ext uri="{FF2B5EF4-FFF2-40B4-BE49-F238E27FC236}">
                <a16:creationId xmlns:a16="http://schemas.microsoft.com/office/drawing/2014/main" id="{6F9318FB-EC86-2AF7-F182-E8D5831D09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45BC15-193E-475B-9894-6DA155525BFD}" type="datetime1">
              <a:rPr lang="es-ES" smtClean="0"/>
              <a:t>15/11/2023</a:t>
            </a:fld>
            <a:endParaRPr lang="es-ES"/>
          </a:p>
        </p:txBody>
      </p:sp>
      <p:sp>
        <p:nvSpPr>
          <p:cNvPr id="5" name="Footer Placeholder 4">
            <a:extLst>
              <a:ext uri="{FF2B5EF4-FFF2-40B4-BE49-F238E27FC236}">
                <a16:creationId xmlns:a16="http://schemas.microsoft.com/office/drawing/2014/main" id="{36B61827-CF55-9591-B17B-A659F1F2E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D8A350FD-91D6-11B7-7348-85B1833870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F8B2A-2251-4ECB-9D15-850376B2F610}" type="slidenum">
              <a:rPr lang="es-ES" smtClean="0"/>
              <a:t>‹Nº›</a:t>
            </a:fld>
            <a:endParaRPr lang="es-ES"/>
          </a:p>
        </p:txBody>
      </p:sp>
    </p:spTree>
    <p:extLst>
      <p:ext uri="{BB962C8B-B14F-4D97-AF65-F5344CB8AC3E}">
        <p14:creationId xmlns:p14="http://schemas.microsoft.com/office/powerpoint/2010/main" val="1240886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sofia.miguelr@uah.es"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sofia.miguelr@uah.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hyperlink" Target="https://doi.org/10.5424/fs/2019281-14221" TargetMode="External"/><Relationship Id="rId13" Type="http://schemas.openxmlformats.org/officeDocument/2006/relationships/hyperlink" Target="https://doi.org/10.1038/s41893-020-00609-y" TargetMode="External"/><Relationship Id="rId3" Type="http://schemas.openxmlformats.org/officeDocument/2006/relationships/hyperlink" Target="https://doi.org/10.1111/gcb.15198" TargetMode="External"/><Relationship Id="rId7" Type="http://schemas.openxmlformats.org/officeDocument/2006/relationships/hyperlink" Target="https://doi.org/10.1038/s41467-021-21399-7" TargetMode="External"/><Relationship Id="rId12" Type="http://schemas.openxmlformats.org/officeDocument/2006/relationships/hyperlink" Target="https://doi.org/10.1111/gcb.16531" TargetMode="External"/><Relationship Id="rId2" Type="http://schemas.openxmlformats.org/officeDocument/2006/relationships/notesSlide" Target="../notesSlides/notesSlide14.xml"/><Relationship Id="rId16" Type="http://schemas.openxmlformats.org/officeDocument/2006/relationships/hyperlink" Target="https://doi.org/10.1016/j.rse.2014.01.011" TargetMode="External"/><Relationship Id="rId1" Type="http://schemas.openxmlformats.org/officeDocument/2006/relationships/slideLayout" Target="../slideLayouts/slideLayout2.xml"/><Relationship Id="rId6" Type="http://schemas.openxmlformats.org/officeDocument/2006/relationships/hyperlink" Target="https://doi.org/10.1016/j.rse.2021.112648" TargetMode="External"/><Relationship Id="rId11" Type="http://schemas.openxmlformats.org/officeDocument/2006/relationships/hyperlink" Target="https://doi.org/10.1126/science.abb3021" TargetMode="External"/><Relationship Id="rId5" Type="http://schemas.openxmlformats.org/officeDocument/2006/relationships/hyperlink" Target="https://doi.org/10.1016/j.rse.2023.113507" TargetMode="External"/><Relationship Id="rId15" Type="http://schemas.openxmlformats.org/officeDocument/2006/relationships/hyperlink" Target="https://doi.org/10.1016/j.rse.2016.02.060" TargetMode="External"/><Relationship Id="rId10" Type="http://schemas.openxmlformats.org/officeDocument/2006/relationships/hyperlink" Target="https://doi.org/10.1126/science.1244693" TargetMode="External"/><Relationship Id="rId4" Type="http://schemas.openxmlformats.org/officeDocument/2006/relationships/hyperlink" Target="https://doi.org/10.1016/j.rse.2018.11.011" TargetMode="External"/><Relationship Id="rId9" Type="http://schemas.openxmlformats.org/officeDocument/2006/relationships/hyperlink" Target="https://doi.org/10.3390/rs14081907" TargetMode="External"/><Relationship Id="rId14" Type="http://schemas.openxmlformats.org/officeDocument/2006/relationships/hyperlink" Target="https://doi.org/10.3390/rs5115493"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s://sofiamiromero.users.earthengine.app/view/spanish-atlas-of-forest-disturbances" TargetMode="External"/></Relationships>
</file>

<file path=ppt/slides/_rels/slide1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450.png"/><Relationship Id="rId18" Type="http://schemas.openxmlformats.org/officeDocument/2006/relationships/customXml" Target="../ink/ink8.xml"/><Relationship Id="rId3" Type="http://schemas.openxmlformats.org/officeDocument/2006/relationships/image" Target="../media/image47.emf"/><Relationship Id="rId7" Type="http://schemas.openxmlformats.org/officeDocument/2006/relationships/image" Target="../media/image420.png"/><Relationship Id="rId12" Type="http://schemas.openxmlformats.org/officeDocument/2006/relationships/customXml" Target="../ink/ink5.xml"/><Relationship Id="rId17" Type="http://schemas.openxmlformats.org/officeDocument/2006/relationships/image" Target="../media/image47.png"/><Relationship Id="rId2" Type="http://schemas.openxmlformats.org/officeDocument/2006/relationships/image" Target="../media/image46.emf"/><Relationship Id="rId16"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440.png"/><Relationship Id="rId5" Type="http://schemas.openxmlformats.org/officeDocument/2006/relationships/image" Target="../media/image410.png"/><Relationship Id="rId15" Type="http://schemas.openxmlformats.org/officeDocument/2006/relationships/image" Target="../media/image460.png"/><Relationship Id="rId10" Type="http://schemas.openxmlformats.org/officeDocument/2006/relationships/customXml" Target="../ink/ink4.xml"/><Relationship Id="rId19" Type="http://schemas.openxmlformats.org/officeDocument/2006/relationships/image" Target="../media/image48.png"/><Relationship Id="rId4" Type="http://schemas.openxmlformats.org/officeDocument/2006/relationships/customXml" Target="../ink/ink1.xml"/><Relationship Id="rId9" Type="http://schemas.openxmlformats.org/officeDocument/2006/relationships/image" Target="../media/image430.png"/><Relationship Id="rId14" Type="http://schemas.openxmlformats.org/officeDocument/2006/relationships/customXml" Target="../ink/ink6.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gif"/><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F_E0467D8.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a:stretch>
        </a:blipFill>
        <a:effectLst/>
      </p:bgPr>
    </p:bg>
    <p:spTree>
      <p:nvGrpSpPr>
        <p:cNvPr id="1" name="Shape 490"/>
        <p:cNvGrpSpPr/>
        <p:nvPr/>
      </p:nvGrpSpPr>
      <p:grpSpPr>
        <a:xfrm>
          <a:off x="0" y="0"/>
          <a:ext cx="0" cy="0"/>
          <a:chOff x="0" y="0"/>
          <a:chExt cx="0" cy="0"/>
        </a:xfrm>
      </p:grpSpPr>
      <p:sp>
        <p:nvSpPr>
          <p:cNvPr id="3" name="Title 2">
            <a:extLst>
              <a:ext uri="{FF2B5EF4-FFF2-40B4-BE49-F238E27FC236}">
                <a16:creationId xmlns:a16="http://schemas.microsoft.com/office/drawing/2014/main" id="{83E447C7-A3AB-C502-708D-1791D128B3C5}"/>
              </a:ext>
            </a:extLst>
          </p:cNvPr>
          <p:cNvSpPr>
            <a:spLocks noGrp="1"/>
          </p:cNvSpPr>
          <p:nvPr>
            <p:ph type="ctrTitle"/>
          </p:nvPr>
        </p:nvSpPr>
        <p:spPr>
          <a:xfrm>
            <a:off x="1243590" y="952979"/>
            <a:ext cx="10148368" cy="1629459"/>
          </a:xfrm>
          <a:effectLst>
            <a:softEdge rad="317500"/>
          </a:effectLst>
        </p:spPr>
        <p:txBody>
          <a:bodyPr/>
          <a:lstStyle/>
          <a:p>
            <a:r>
              <a:rPr lang="es-ES" sz="3600" b="1" kern="1100" spc="30" dirty="0">
                <a:latin typeface="Aptos Display" panose="020B0004020202020204" pitchFamily="34" charset="0"/>
              </a:rPr>
              <a:t>Monitorización de perturbaciones forestales en España (1988- 2023) mediante series temporales de satélites Landsat</a:t>
            </a:r>
            <a:endParaRPr lang="en-US" sz="3600" b="1" kern="1100" spc="30" dirty="0">
              <a:latin typeface="Aptos Display" panose="020B0004020202020204" pitchFamily="34" charset="0"/>
            </a:endParaRPr>
          </a:p>
        </p:txBody>
      </p:sp>
      <p:sp>
        <p:nvSpPr>
          <p:cNvPr id="10" name="TextBox 9">
            <a:extLst>
              <a:ext uri="{FF2B5EF4-FFF2-40B4-BE49-F238E27FC236}">
                <a16:creationId xmlns:a16="http://schemas.microsoft.com/office/drawing/2014/main" id="{61FB634C-0B27-AC49-212A-28C02BD67335}"/>
              </a:ext>
            </a:extLst>
          </p:cNvPr>
          <p:cNvSpPr txBox="1"/>
          <p:nvPr/>
        </p:nvSpPr>
        <p:spPr>
          <a:xfrm>
            <a:off x="2175778" y="2992732"/>
            <a:ext cx="7840444" cy="1513428"/>
          </a:xfrm>
          <a:prstGeom prst="rect">
            <a:avLst/>
          </a:prstGeom>
          <a:noFill/>
        </p:spPr>
        <p:txBody>
          <a:bodyPr wrap="square">
            <a:spAutoFit/>
          </a:bodyPr>
          <a:lstStyle/>
          <a:p>
            <a:pPr marL="228600" indent="-228600" algn="ctr">
              <a:lnSpc>
                <a:spcPct val="107000"/>
              </a:lnSpc>
              <a:spcAft>
                <a:spcPts val="800"/>
              </a:spcAft>
            </a:pPr>
            <a:r>
              <a:rPr lang="es-ES" sz="2400" b="1" kern="100" dirty="0">
                <a:effectLst/>
                <a:latin typeface="Aptos Display" panose="020B0004020202020204" pitchFamily="34" charset="0"/>
                <a:ea typeface="Calibri" panose="020F0502020204030204" pitchFamily="34" charset="0"/>
                <a:cs typeface="Times New Roman" panose="02020603050405020304" pitchFamily="18" charset="0"/>
              </a:rPr>
              <a:t>Sofía Miguel </a:t>
            </a:r>
            <a:r>
              <a:rPr lang="es-ES" sz="2000" b="1" kern="100" baseline="30000" dirty="0">
                <a:effectLst/>
                <a:latin typeface="Aptos Display" panose="020B0004020202020204" pitchFamily="34" charset="0"/>
                <a:ea typeface="Calibri" panose="020F0502020204030204" pitchFamily="34" charset="0"/>
                <a:cs typeface="Times New Roman" panose="02020603050405020304" pitchFamily="18" charset="0"/>
              </a:rPr>
              <a:t>i</a:t>
            </a:r>
            <a:r>
              <a:rPr lang="es-ES" sz="2000" b="1" kern="100" dirty="0">
                <a:effectLst/>
                <a:latin typeface="Aptos Display" panose="020B0004020202020204" pitchFamily="34" charset="0"/>
                <a:ea typeface="Calibri" panose="020F0502020204030204" pitchFamily="34" charset="0"/>
                <a:cs typeface="Times New Roman" panose="02020603050405020304" pitchFamily="18" charset="0"/>
              </a:rPr>
              <a:t>,</a:t>
            </a:r>
            <a:r>
              <a:rPr lang="es-ES" b="1" kern="100" dirty="0">
                <a:effectLst/>
                <a:latin typeface="Aptos Display" panose="020B0004020202020204" pitchFamily="34" charset="0"/>
                <a:ea typeface="Calibri" panose="020F0502020204030204" pitchFamily="34" charset="0"/>
                <a:cs typeface="Times New Roman" panose="02020603050405020304" pitchFamily="18" charset="0"/>
              </a:rPr>
              <a:t> Paloma Ruiz-Benito</a:t>
            </a:r>
            <a:r>
              <a:rPr lang="es-ES" sz="1600" b="1" kern="100" dirty="0">
                <a:effectLst/>
                <a:latin typeface="Aptos Display" panose="020B0004020202020204" pitchFamily="34" charset="0"/>
                <a:ea typeface="Calibri" panose="020F0502020204030204" pitchFamily="34" charset="0"/>
                <a:cs typeface="Times New Roman" panose="02020603050405020304" pitchFamily="18" charset="0"/>
              </a:rPr>
              <a:t> </a:t>
            </a:r>
            <a:r>
              <a:rPr lang="es-ES" sz="1600" b="1" kern="100" baseline="30000" dirty="0">
                <a:effectLst/>
                <a:latin typeface="Aptos Display" panose="020B0004020202020204" pitchFamily="34" charset="0"/>
                <a:ea typeface="Calibri" panose="020F0502020204030204" pitchFamily="34" charset="0"/>
                <a:cs typeface="Times New Roman" panose="02020603050405020304" pitchFamily="18" charset="0"/>
              </a:rPr>
              <a:t>i, </a:t>
            </a:r>
            <a:r>
              <a:rPr lang="es-ES" sz="1600" b="1" kern="100" baseline="30000" dirty="0" err="1">
                <a:effectLst/>
                <a:latin typeface="Aptos Display" panose="020B0004020202020204" pitchFamily="34" charset="0"/>
                <a:ea typeface="Calibri" panose="020F0502020204030204" pitchFamily="34" charset="0"/>
                <a:cs typeface="Times New Roman" panose="02020603050405020304" pitchFamily="18" charset="0"/>
              </a:rPr>
              <a:t>ii</a:t>
            </a:r>
            <a:r>
              <a:rPr lang="es-ES" sz="1600" b="1" kern="100" baseline="30000" dirty="0">
                <a:latin typeface="Aptos Display" panose="020B0004020202020204" pitchFamily="34" charset="0"/>
                <a:ea typeface="Calibri" panose="020F0502020204030204" pitchFamily="34" charset="0"/>
                <a:cs typeface="Times New Roman" panose="02020603050405020304" pitchFamily="18" charset="0"/>
              </a:rPr>
              <a:t> , </a:t>
            </a:r>
            <a:r>
              <a:rPr lang="es-ES" b="1" kern="100" dirty="0" err="1">
                <a:effectLst/>
                <a:latin typeface="Aptos Display" panose="020B0004020202020204" pitchFamily="34" charset="0"/>
                <a:ea typeface="Calibri" panose="020F0502020204030204" pitchFamily="34" charset="0"/>
                <a:cs typeface="Times New Roman" panose="02020603050405020304" pitchFamily="18" charset="0"/>
              </a:rPr>
              <a:t>Mihai</a:t>
            </a:r>
            <a:r>
              <a:rPr lang="es-ES" b="1" kern="100" dirty="0">
                <a:effectLst/>
                <a:latin typeface="Aptos Display" panose="020B0004020202020204" pitchFamily="34" charset="0"/>
                <a:ea typeface="Calibri" panose="020F0502020204030204" pitchFamily="34" charset="0"/>
                <a:cs typeface="Times New Roman" panose="02020603050405020304" pitchFamily="18" charset="0"/>
              </a:rPr>
              <a:t> </a:t>
            </a:r>
            <a:r>
              <a:rPr lang="es-ES" b="1" kern="100" dirty="0" err="1">
                <a:effectLst/>
                <a:latin typeface="Aptos Display" panose="020B0004020202020204" pitchFamily="34" charset="0"/>
                <a:ea typeface="Calibri" panose="020F0502020204030204" pitchFamily="34" charset="0"/>
                <a:cs typeface="Times New Roman" panose="02020603050405020304" pitchFamily="18" charset="0"/>
              </a:rPr>
              <a:t>Tanase</a:t>
            </a:r>
            <a:r>
              <a:rPr lang="es-ES" sz="1600" b="1" kern="100" dirty="0">
                <a:effectLst/>
                <a:latin typeface="Aptos Display" panose="020B0004020202020204" pitchFamily="34" charset="0"/>
                <a:ea typeface="Calibri" panose="020F0502020204030204" pitchFamily="34" charset="0"/>
                <a:cs typeface="Times New Roman" panose="02020603050405020304" pitchFamily="18" charset="0"/>
              </a:rPr>
              <a:t> </a:t>
            </a:r>
            <a:r>
              <a:rPr lang="es-ES" sz="1600" b="1" kern="100" baseline="30000" dirty="0">
                <a:effectLst/>
                <a:latin typeface="Aptos Display" panose="020B0004020202020204" pitchFamily="34" charset="0"/>
                <a:ea typeface="Calibri" panose="020F0502020204030204" pitchFamily="34" charset="0"/>
                <a:cs typeface="Times New Roman" panose="02020603050405020304" pitchFamily="18" charset="0"/>
              </a:rPr>
              <a:t>i</a:t>
            </a:r>
            <a:r>
              <a:rPr lang="es-ES" sz="2000" b="1" dirty="0">
                <a:latin typeface="Aptos Display" panose="020B0004020202020204" pitchFamily="34" charset="0"/>
              </a:rPr>
              <a:t>	</a:t>
            </a:r>
          </a:p>
          <a:p>
            <a:pPr algn="ctr"/>
            <a:endParaRPr lang="es-ES" sz="2000" dirty="0">
              <a:solidFill>
                <a:schemeClr val="bg2">
                  <a:lumMod val="25000"/>
                </a:schemeClr>
              </a:solidFill>
              <a:latin typeface="Aptos Display" panose="020B0004020202020204" pitchFamily="34" charset="0"/>
            </a:endParaRPr>
          </a:p>
          <a:p>
            <a:pPr algn="ctr"/>
            <a:r>
              <a:rPr lang="es-ES" sz="2000" dirty="0">
                <a:solidFill>
                  <a:schemeClr val="bg2">
                    <a:lumMod val="25000"/>
                  </a:schemeClr>
                </a:solidFill>
                <a:latin typeface="Aptos Display" panose="020B0004020202020204" pitchFamily="34" charset="0"/>
              </a:rPr>
              <a:t>V Simposio de Doctorandos de la UAH en Investigación con Tecnologías de la Información Geográfica (SITIG-UAH)</a:t>
            </a:r>
          </a:p>
        </p:txBody>
      </p:sp>
      <p:sp>
        <p:nvSpPr>
          <p:cNvPr id="12" name="TextBox 11">
            <a:extLst>
              <a:ext uri="{FF2B5EF4-FFF2-40B4-BE49-F238E27FC236}">
                <a16:creationId xmlns:a16="http://schemas.microsoft.com/office/drawing/2014/main" id="{BE53810F-3F12-9469-B380-447462195F1A}"/>
              </a:ext>
            </a:extLst>
          </p:cNvPr>
          <p:cNvSpPr txBox="1"/>
          <p:nvPr/>
        </p:nvSpPr>
        <p:spPr>
          <a:xfrm>
            <a:off x="5012483" y="5097186"/>
            <a:ext cx="2361583" cy="369332"/>
          </a:xfrm>
          <a:prstGeom prst="rect">
            <a:avLst/>
          </a:prstGeom>
          <a:noFill/>
        </p:spPr>
        <p:txBody>
          <a:bodyPr wrap="square">
            <a:spAutoFit/>
          </a:bodyPr>
          <a:lstStyle/>
          <a:p>
            <a:r>
              <a:rPr lang="en-US" b="1" dirty="0">
                <a:hlinkClick r:id="rId4"/>
              </a:rPr>
              <a:t>sofia.miguelr@uah.es</a:t>
            </a:r>
            <a:endParaRPr lang="en-US" b="1" dirty="0"/>
          </a:p>
        </p:txBody>
      </p:sp>
      <p:pic>
        <p:nvPicPr>
          <p:cNvPr id="14" name="Picture 13" descr="A black background with white text&#10;&#10;Description automatically generated">
            <a:extLst>
              <a:ext uri="{FF2B5EF4-FFF2-40B4-BE49-F238E27FC236}">
                <a16:creationId xmlns:a16="http://schemas.microsoft.com/office/drawing/2014/main" id="{4FEC2405-B59F-7FD0-EAD5-2CCFDCFF4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232" y="4916454"/>
            <a:ext cx="2772461" cy="808267"/>
          </a:xfrm>
          <a:prstGeom prst="rect">
            <a:avLst/>
          </a:prstGeom>
        </p:spPr>
      </p:pic>
      <p:sp>
        <p:nvSpPr>
          <p:cNvPr id="7" name="TextBox 6">
            <a:extLst>
              <a:ext uri="{FF2B5EF4-FFF2-40B4-BE49-F238E27FC236}">
                <a16:creationId xmlns:a16="http://schemas.microsoft.com/office/drawing/2014/main" id="{3D65462E-9E2B-CF03-61F8-DEFDA16828E9}"/>
              </a:ext>
            </a:extLst>
          </p:cNvPr>
          <p:cNvSpPr txBox="1"/>
          <p:nvPr/>
        </p:nvSpPr>
        <p:spPr>
          <a:xfrm>
            <a:off x="1838925" y="5972991"/>
            <a:ext cx="9452854" cy="646331"/>
          </a:xfrm>
          <a:prstGeom prst="rect">
            <a:avLst/>
          </a:prstGeom>
          <a:noFill/>
        </p:spPr>
        <p:txBody>
          <a:bodyPr wrap="square">
            <a:spAutoFit/>
          </a:bodyPr>
          <a:lstStyle/>
          <a:p>
            <a:endParaRPr lang="es-ES" sz="1400" dirty="0"/>
          </a:p>
          <a:p>
            <a:r>
              <a:rPr lang="es-ES" sz="1100" dirty="0"/>
              <a:t>i. </a:t>
            </a:r>
            <a:r>
              <a:rPr lang="es-ES" sz="1100" dirty="0" err="1"/>
              <a:t>Environmental</a:t>
            </a:r>
            <a:r>
              <a:rPr lang="es-ES" sz="1100" dirty="0"/>
              <a:t> Remote </a:t>
            </a:r>
            <a:r>
              <a:rPr lang="es-ES" sz="1100" dirty="0" err="1"/>
              <a:t>Sensing</a:t>
            </a:r>
            <a:r>
              <a:rPr lang="es-ES" sz="1100" dirty="0"/>
              <a:t> </a:t>
            </a:r>
            <a:r>
              <a:rPr lang="es-ES" sz="1100" dirty="0" err="1"/>
              <a:t>Research</a:t>
            </a:r>
            <a:r>
              <a:rPr lang="es-ES" sz="1100" dirty="0"/>
              <a:t> </a:t>
            </a:r>
            <a:r>
              <a:rPr lang="es-ES" sz="1100" dirty="0" err="1"/>
              <a:t>Group</a:t>
            </a:r>
            <a:r>
              <a:rPr lang="es-ES" sz="1100" dirty="0"/>
              <a:t>, </a:t>
            </a:r>
            <a:r>
              <a:rPr lang="es-ES" sz="1100" dirty="0" err="1"/>
              <a:t>Department</a:t>
            </a:r>
            <a:r>
              <a:rPr lang="es-ES" sz="1100" dirty="0"/>
              <a:t> </a:t>
            </a:r>
            <a:r>
              <a:rPr lang="es-ES" sz="1100" dirty="0" err="1"/>
              <a:t>of</a:t>
            </a:r>
            <a:r>
              <a:rPr lang="es-ES" sz="1100" dirty="0"/>
              <a:t> </a:t>
            </a:r>
            <a:r>
              <a:rPr lang="es-ES" sz="1100" dirty="0" err="1"/>
              <a:t>Geography</a:t>
            </a:r>
            <a:r>
              <a:rPr lang="es-ES" sz="1100" dirty="0"/>
              <a:t> and </a:t>
            </a:r>
            <a:r>
              <a:rPr lang="es-ES" sz="1100" dirty="0" err="1"/>
              <a:t>Geology</a:t>
            </a:r>
            <a:r>
              <a:rPr lang="es-ES" sz="1100" dirty="0"/>
              <a:t>, Universidad de Alcalá, </a:t>
            </a:r>
            <a:r>
              <a:rPr lang="en-US" sz="1100" dirty="0" err="1"/>
              <a:t>Alcalá</a:t>
            </a:r>
            <a:r>
              <a:rPr lang="en-US" sz="1100" dirty="0"/>
              <a:t> de Henares (Madrid), Spain</a:t>
            </a:r>
            <a:r>
              <a:rPr lang="es-ES" sz="1100" dirty="0"/>
              <a:t>. </a:t>
            </a:r>
            <a:r>
              <a:rPr lang="es-ES" sz="1100" dirty="0" err="1"/>
              <a:t>ii</a:t>
            </a:r>
            <a:r>
              <a:rPr lang="es-ES" sz="1100" dirty="0"/>
              <a:t>. </a:t>
            </a:r>
            <a:r>
              <a:rPr lang="en-US" sz="1100" dirty="0"/>
              <a:t>Forest Ecology and Restoration Group, Department of Life Sciences, Science Building, University of Alcala, Campus Universitario, 28805 </a:t>
            </a:r>
            <a:r>
              <a:rPr lang="en-US" sz="1100" dirty="0" err="1"/>
              <a:t>Alcalá</a:t>
            </a:r>
            <a:r>
              <a:rPr lang="en-US" sz="1100" dirty="0"/>
              <a:t> de Henares (Madrid), Spain.</a:t>
            </a:r>
            <a:endParaRPr lang="es-ES" sz="1100" dirty="0"/>
          </a:p>
        </p:txBody>
      </p:sp>
      <p:pic>
        <p:nvPicPr>
          <p:cNvPr id="5" name="Picture 4" descr="A logo with text on it&#10;&#10;Description automatically generated">
            <a:extLst>
              <a:ext uri="{FF2B5EF4-FFF2-40B4-BE49-F238E27FC236}">
                <a16:creationId xmlns:a16="http://schemas.microsoft.com/office/drawing/2014/main" id="{CB2DBDE6-FF1B-2AF2-3C87-115E364B36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349" y="4676450"/>
            <a:ext cx="2142857" cy="12285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10</a:t>
            </a:fld>
            <a:endParaRPr lang="es-ES"/>
          </a:p>
        </p:txBody>
      </p:sp>
      <p:sp>
        <p:nvSpPr>
          <p:cNvPr id="2" name="TextBox 1">
            <a:extLst>
              <a:ext uri="{FF2B5EF4-FFF2-40B4-BE49-F238E27FC236}">
                <a16:creationId xmlns:a16="http://schemas.microsoft.com/office/drawing/2014/main" id="{FEFEF7F2-5D09-CA39-D693-B4BCA37443F7}"/>
              </a:ext>
            </a:extLst>
          </p:cNvPr>
          <p:cNvSpPr txBox="1"/>
          <p:nvPr/>
        </p:nvSpPr>
        <p:spPr>
          <a:xfrm>
            <a:off x="312587" y="731232"/>
            <a:ext cx="7316938" cy="5300746"/>
          </a:xfrm>
          <a:prstGeom prst="rect">
            <a:avLst/>
          </a:prstGeom>
          <a:noFill/>
        </p:spPr>
        <p:txBody>
          <a:bodyPr wrap="square">
            <a:spAutoFit/>
          </a:bodyPr>
          <a:lstStyle/>
          <a:p>
            <a:pPr marL="342900" indent="-342900">
              <a:lnSpc>
                <a:spcPts val="3380"/>
              </a:lnSpc>
              <a:buFont typeface="+mj-lt"/>
              <a:buAutoNum type="arabicPeriod"/>
            </a:pPr>
            <a:r>
              <a:rPr lang="es-ES" sz="2400" dirty="0">
                <a:latin typeface="Aptos Display" panose="020B0004020202020204" pitchFamily="34" charset="0"/>
              </a:rPr>
              <a:t>Calibramos el algoritmo CCDC-SMA para el bioma mediterráneo y atlántico, creando nuevas bibliotecas espectrales para tres coberturas puras (GV, NPV y suelo). </a:t>
            </a:r>
          </a:p>
          <a:p>
            <a:pPr marL="342900" indent="-342900">
              <a:lnSpc>
                <a:spcPts val="3380"/>
              </a:lnSpc>
              <a:buFont typeface="+mj-lt"/>
              <a:buAutoNum type="arabicPeriod"/>
            </a:pPr>
            <a:endParaRPr lang="es-ES" sz="2400" dirty="0">
              <a:latin typeface="Aptos Display" panose="020B0004020202020204" pitchFamily="34" charset="0"/>
            </a:endParaRPr>
          </a:p>
          <a:p>
            <a:pPr marL="342900" indent="-342900">
              <a:lnSpc>
                <a:spcPts val="3380"/>
              </a:lnSpc>
              <a:buFont typeface="+mj-lt"/>
              <a:buAutoNum type="arabicPeriod"/>
            </a:pPr>
            <a:r>
              <a:rPr lang="es-ES" sz="2400" dirty="0">
                <a:latin typeface="Aptos Display" panose="020B0004020202020204" pitchFamily="34" charset="0"/>
              </a:rPr>
              <a:t>Precisiones satisfactorias tanto en la predicción de la degradación como deforestación; utilizando datos de referencia de campo y </a:t>
            </a:r>
            <a:r>
              <a:rPr lang="es-ES" sz="2400" dirty="0" err="1">
                <a:latin typeface="Aptos Display" panose="020B0004020202020204" pitchFamily="34" charset="0"/>
              </a:rPr>
              <a:t>ortofotomapas</a:t>
            </a:r>
            <a:r>
              <a:rPr lang="es-ES" sz="2400" dirty="0">
                <a:latin typeface="Aptos Display" panose="020B0004020202020204" pitchFamily="34" charset="0"/>
              </a:rPr>
              <a:t>. </a:t>
            </a:r>
          </a:p>
          <a:p>
            <a:pPr marL="342900" indent="-342900">
              <a:lnSpc>
                <a:spcPts val="3380"/>
              </a:lnSpc>
              <a:buFont typeface="+mj-lt"/>
              <a:buAutoNum type="arabicPeriod"/>
            </a:pPr>
            <a:endParaRPr lang="es-ES" sz="2400" dirty="0">
              <a:latin typeface="Aptos Display" panose="020B0004020202020204" pitchFamily="34" charset="0"/>
            </a:endParaRPr>
          </a:p>
          <a:p>
            <a:pPr marL="342900" indent="-342900">
              <a:lnSpc>
                <a:spcPts val="3380"/>
              </a:lnSpc>
              <a:buFont typeface="+mj-lt"/>
              <a:buAutoNum type="arabicPeriod"/>
            </a:pPr>
            <a:r>
              <a:rPr lang="es-ES" sz="2400" dirty="0">
                <a:latin typeface="Aptos Display" panose="020B0004020202020204" pitchFamily="34" charset="0"/>
              </a:rPr>
              <a:t>En línea con otras investigaciones (p. ej., Chen et al., 2021; Pearson et al., 2017) la degradación forestal en España supera significativamente la pérdida de bosque.</a:t>
            </a:r>
            <a:endParaRPr lang="en-US" sz="2400" dirty="0">
              <a:latin typeface="Aptos Display" panose="020B0004020202020204" pitchFamily="34" charset="0"/>
            </a:endParaRPr>
          </a:p>
        </p:txBody>
      </p:sp>
      <p:pic>
        <p:nvPicPr>
          <p:cNvPr id="3" name="Imagen 14" descr="Código QR&#10;&#10;Descripción generada automáticamente">
            <a:extLst>
              <a:ext uri="{FF2B5EF4-FFF2-40B4-BE49-F238E27FC236}">
                <a16:creationId xmlns:a16="http://schemas.microsoft.com/office/drawing/2014/main" id="{F0E8ED7C-2E7D-8AD2-0CDB-1C59E71338FC}"/>
              </a:ext>
            </a:extLst>
          </p:cNvPr>
          <p:cNvPicPr>
            <a:picLocks noChangeAspect="1"/>
          </p:cNvPicPr>
          <p:nvPr/>
        </p:nvPicPr>
        <p:blipFill rotWithShape="1">
          <a:blip r:embed="rId5"/>
          <a:srcRect t="1108" r="7" b="8608"/>
          <a:stretch/>
        </p:blipFill>
        <p:spPr>
          <a:xfrm>
            <a:off x="8364386" y="2407775"/>
            <a:ext cx="3165699" cy="2977779"/>
          </a:xfrm>
          <a:prstGeom prst="rect">
            <a:avLst/>
          </a:prstGeom>
        </p:spPr>
      </p:pic>
      <p:sp>
        <p:nvSpPr>
          <p:cNvPr id="8" name="TextBox 7">
            <a:extLst>
              <a:ext uri="{FF2B5EF4-FFF2-40B4-BE49-F238E27FC236}">
                <a16:creationId xmlns:a16="http://schemas.microsoft.com/office/drawing/2014/main" id="{725E81BF-91C2-54EF-3CBE-DF03B3320732}"/>
              </a:ext>
            </a:extLst>
          </p:cNvPr>
          <p:cNvSpPr txBox="1"/>
          <p:nvPr/>
        </p:nvSpPr>
        <p:spPr>
          <a:xfrm>
            <a:off x="7772400" y="735214"/>
            <a:ext cx="4419600" cy="954107"/>
          </a:xfrm>
          <a:prstGeom prst="rect">
            <a:avLst/>
          </a:prstGeom>
          <a:noFill/>
        </p:spPr>
        <p:txBody>
          <a:bodyPr wrap="square">
            <a:spAutoFit/>
          </a:bodyPr>
          <a:lstStyle/>
          <a:p>
            <a:pPr algn="ctr"/>
            <a:r>
              <a:rPr lang="en-US" sz="2800" b="1" dirty="0" err="1">
                <a:latin typeface="Aptos Display" panose="020B0004020202020204" pitchFamily="34" charset="0"/>
              </a:rPr>
              <a:t>Visualizador</a:t>
            </a:r>
            <a:r>
              <a:rPr lang="en-US" sz="2800" b="1" dirty="0">
                <a:latin typeface="Aptos Display" panose="020B0004020202020204" pitchFamily="34" charset="0"/>
              </a:rPr>
              <a:t> de </a:t>
            </a:r>
            <a:r>
              <a:rPr lang="en-US" sz="2800" b="1" dirty="0" err="1">
                <a:latin typeface="Aptos Display" panose="020B0004020202020204" pitchFamily="34" charset="0"/>
              </a:rPr>
              <a:t>perturbaciones</a:t>
            </a:r>
            <a:r>
              <a:rPr lang="en-US" sz="2800" b="1" dirty="0">
                <a:latin typeface="Aptos Display" panose="020B0004020202020204" pitchFamily="34" charset="0"/>
              </a:rPr>
              <a:t> </a:t>
            </a:r>
            <a:r>
              <a:rPr lang="en-US" sz="2800" b="1" dirty="0" err="1">
                <a:latin typeface="Aptos Display" panose="020B0004020202020204" pitchFamily="34" charset="0"/>
              </a:rPr>
              <a:t>forestales</a:t>
            </a:r>
            <a:endParaRPr lang="en-GB" sz="2800" b="1" dirty="0">
              <a:latin typeface="Aptos Display" panose="020B0004020202020204" pitchFamily="34" charset="0"/>
            </a:endParaRPr>
          </a:p>
        </p:txBody>
      </p:sp>
      <p:cxnSp>
        <p:nvCxnSpPr>
          <p:cNvPr id="10" name="Straight Connector 9">
            <a:extLst>
              <a:ext uri="{FF2B5EF4-FFF2-40B4-BE49-F238E27FC236}">
                <a16:creationId xmlns:a16="http://schemas.microsoft.com/office/drawing/2014/main" id="{B0ED6D0D-FF52-99E6-B2E3-C167D585B387}"/>
              </a:ext>
            </a:extLst>
          </p:cNvPr>
          <p:cNvCxnSpPr/>
          <p:nvPr/>
        </p:nvCxnSpPr>
        <p:spPr>
          <a:xfrm>
            <a:off x="7629525" y="456347"/>
            <a:ext cx="0" cy="6544528"/>
          </a:xfrm>
          <a:prstGeom prst="line">
            <a:avLst/>
          </a:prstGeom>
          <a:ln w="19050"/>
        </p:spPr>
        <p:style>
          <a:lnRef idx="1">
            <a:schemeClr val="dk1"/>
          </a:lnRef>
          <a:fillRef idx="0">
            <a:schemeClr val="dk1"/>
          </a:fillRef>
          <a:effectRef idx="0">
            <a:schemeClr val="dk1"/>
          </a:effectRef>
          <a:fontRef idx="minor">
            <a:schemeClr val="tx1"/>
          </a:fontRef>
        </p:style>
      </p:cxnSp>
      <p:pic>
        <p:nvPicPr>
          <p:cNvPr id="9" name="20231013-0741-44.0688419">
            <a:hlinkClick r:id="" action="ppaction://media"/>
            <a:extLst>
              <a:ext uri="{FF2B5EF4-FFF2-40B4-BE49-F238E27FC236}">
                <a16:creationId xmlns:a16="http://schemas.microsoft.com/office/drawing/2014/main" id="{2AA81516-4EA7-7D8F-40DA-DD13DF75AC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034" r="24558"/>
          <a:stretch/>
        </p:blipFill>
        <p:spPr>
          <a:xfrm>
            <a:off x="7870885" y="1689321"/>
            <a:ext cx="4222629" cy="4483097"/>
          </a:xfrm>
          <a:prstGeom prst="rect">
            <a:avLst/>
          </a:prstGeom>
        </p:spPr>
      </p:pic>
      <p:grpSp>
        <p:nvGrpSpPr>
          <p:cNvPr id="11" name="Group 10">
            <a:extLst>
              <a:ext uri="{FF2B5EF4-FFF2-40B4-BE49-F238E27FC236}">
                <a16:creationId xmlns:a16="http://schemas.microsoft.com/office/drawing/2014/main" id="{826FF1D6-CC9D-64BD-9778-56843ECBEB25}"/>
              </a:ext>
            </a:extLst>
          </p:cNvPr>
          <p:cNvGrpSpPr/>
          <p:nvPr/>
        </p:nvGrpSpPr>
        <p:grpSpPr>
          <a:xfrm>
            <a:off x="-72948" y="-5319"/>
            <a:ext cx="12337895" cy="466821"/>
            <a:chOff x="-131380" y="-927644"/>
            <a:chExt cx="12454760" cy="466821"/>
          </a:xfrm>
        </p:grpSpPr>
        <p:sp>
          <p:nvSpPr>
            <p:cNvPr id="12" name="Rectangle 11">
              <a:extLst>
                <a:ext uri="{FF2B5EF4-FFF2-40B4-BE49-F238E27FC236}">
                  <a16:creationId xmlns:a16="http://schemas.microsoft.com/office/drawing/2014/main" id="{2CBB0D0C-064B-AA75-88E7-CBAB888F5640}"/>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3" name="TextBox 12">
              <a:extLst>
                <a:ext uri="{FF2B5EF4-FFF2-40B4-BE49-F238E27FC236}">
                  <a16:creationId xmlns:a16="http://schemas.microsoft.com/office/drawing/2014/main" id="{554E5019-67D4-EE94-C328-ABC5E64C2914}"/>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50000"/>
                    </a:schemeClr>
                  </a:solidFill>
                </a:rPr>
                <a:t>Introducción</a:t>
              </a:r>
              <a:r>
                <a:rPr lang="es-ES" sz="1600" b="1" spc="300" dirty="0">
                  <a:solidFill>
                    <a:schemeClr val="bg1">
                      <a:lumMod val="95000"/>
                    </a:schemeClr>
                  </a:solidFill>
                </a:rPr>
                <a:t>		</a:t>
              </a:r>
              <a:r>
                <a:rPr lang="es-ES" sz="1600" b="1" spc="300" dirty="0">
                  <a:solidFill>
                    <a:schemeClr val="bg1">
                      <a:lumMod val="50000"/>
                    </a:schemeClr>
                  </a:solidFill>
                </a:rPr>
                <a:t>Métodos</a:t>
              </a:r>
              <a:r>
                <a:rPr lang="es-ES" sz="1600" b="1" spc="300" dirty="0">
                  <a:solidFill>
                    <a:schemeClr val="bg1">
                      <a:lumMod val="65000"/>
                    </a:schemeClr>
                  </a:solidFill>
                </a:rPr>
                <a:t>		</a:t>
              </a:r>
              <a:r>
                <a:rPr lang="es-ES" sz="1600" b="1" spc="300" dirty="0">
                  <a:solidFill>
                    <a:schemeClr val="bg1">
                      <a:lumMod val="50000"/>
                    </a:schemeClr>
                  </a:solidFill>
                </a:rPr>
                <a:t>Resultados</a:t>
              </a:r>
              <a:r>
                <a:rPr lang="es-ES" sz="1600" b="1" spc="300" dirty="0">
                  <a:solidFill>
                    <a:schemeClr val="bg1">
                      <a:lumMod val="65000"/>
                    </a:schemeClr>
                  </a:solidFill>
                </a:rPr>
                <a:t> 		</a:t>
              </a:r>
              <a:r>
                <a:rPr lang="es-ES" sz="1600" b="1" spc="300" dirty="0">
                  <a:solidFill>
                    <a:schemeClr val="bg1"/>
                  </a:solidFill>
                </a:rPr>
                <a:t>Conclusiones</a:t>
              </a:r>
            </a:p>
          </p:txBody>
        </p:sp>
      </p:grpSp>
    </p:spTree>
    <p:extLst>
      <p:ext uri="{BB962C8B-B14F-4D97-AF65-F5344CB8AC3E}">
        <p14:creationId xmlns:p14="http://schemas.microsoft.com/office/powerpoint/2010/main" val="3001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a:stretch>
        </a:blipFill>
        <a:effectLst/>
      </p:bgPr>
    </p:bg>
    <p:spTree>
      <p:nvGrpSpPr>
        <p:cNvPr id="1" name="Shape 490"/>
        <p:cNvGrpSpPr/>
        <p:nvPr/>
      </p:nvGrpSpPr>
      <p:grpSpPr>
        <a:xfrm>
          <a:off x="0" y="0"/>
          <a:ext cx="0" cy="0"/>
          <a:chOff x="0" y="0"/>
          <a:chExt cx="0" cy="0"/>
        </a:xfrm>
      </p:grpSpPr>
      <p:sp>
        <p:nvSpPr>
          <p:cNvPr id="12" name="TextBox 11">
            <a:extLst>
              <a:ext uri="{FF2B5EF4-FFF2-40B4-BE49-F238E27FC236}">
                <a16:creationId xmlns:a16="http://schemas.microsoft.com/office/drawing/2014/main" id="{BE53810F-3F12-9469-B380-447462195F1A}"/>
              </a:ext>
            </a:extLst>
          </p:cNvPr>
          <p:cNvSpPr txBox="1"/>
          <p:nvPr/>
        </p:nvSpPr>
        <p:spPr>
          <a:xfrm>
            <a:off x="4299430" y="4346187"/>
            <a:ext cx="3593141" cy="523220"/>
          </a:xfrm>
          <a:prstGeom prst="rect">
            <a:avLst/>
          </a:prstGeom>
          <a:noFill/>
        </p:spPr>
        <p:txBody>
          <a:bodyPr wrap="square">
            <a:spAutoFit/>
          </a:bodyPr>
          <a:lstStyle/>
          <a:p>
            <a:r>
              <a:rPr lang="en-US" sz="2800" b="1" dirty="0">
                <a:hlinkClick r:id="rId4"/>
              </a:rPr>
              <a:t>sofia.miguelr@uah.es</a:t>
            </a:r>
            <a:endParaRPr lang="en-US" sz="2800" b="1" dirty="0"/>
          </a:p>
        </p:txBody>
      </p:sp>
      <p:pic>
        <p:nvPicPr>
          <p:cNvPr id="14" name="Picture 13" descr="A black background with white text&#10;&#10;Description automatically generated">
            <a:extLst>
              <a:ext uri="{FF2B5EF4-FFF2-40B4-BE49-F238E27FC236}">
                <a16:creationId xmlns:a16="http://schemas.microsoft.com/office/drawing/2014/main" id="{4FEC2405-B59F-7FD0-EAD5-2CCFDCFF4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490" y="4512344"/>
            <a:ext cx="2680138" cy="781352"/>
          </a:xfrm>
          <a:prstGeom prst="rect">
            <a:avLst/>
          </a:prstGeom>
        </p:spPr>
      </p:pic>
      <p:sp>
        <p:nvSpPr>
          <p:cNvPr id="4" name="TextBox 3">
            <a:extLst>
              <a:ext uri="{FF2B5EF4-FFF2-40B4-BE49-F238E27FC236}">
                <a16:creationId xmlns:a16="http://schemas.microsoft.com/office/drawing/2014/main" id="{A0CFE460-7ABA-DB67-1E29-5AC095E5649A}"/>
              </a:ext>
            </a:extLst>
          </p:cNvPr>
          <p:cNvSpPr txBox="1"/>
          <p:nvPr/>
        </p:nvSpPr>
        <p:spPr>
          <a:xfrm>
            <a:off x="179735" y="5358093"/>
            <a:ext cx="3655425" cy="707886"/>
          </a:xfrm>
          <a:prstGeom prst="rect">
            <a:avLst/>
          </a:prstGeom>
          <a:noFill/>
        </p:spPr>
        <p:txBody>
          <a:bodyPr wrap="square">
            <a:spAutoFit/>
          </a:bodyPr>
          <a:lstStyle/>
          <a:p>
            <a:pPr algn="ctr"/>
            <a:r>
              <a:rPr lang="en-US" sz="2000" b="1" dirty="0">
                <a:latin typeface="Aptos Display" panose="020B0004020202020204" pitchFamily="34" charset="0"/>
              </a:rPr>
              <a:t>Forest loss and degradation in Spain - Map viewer</a:t>
            </a:r>
            <a:endParaRPr lang="en-GB" sz="2000" b="1" dirty="0">
              <a:latin typeface="Aptos Display" panose="020B0004020202020204" pitchFamily="34" charset="0"/>
            </a:endParaRPr>
          </a:p>
        </p:txBody>
      </p:sp>
      <p:sp>
        <p:nvSpPr>
          <p:cNvPr id="6" name="TextBox 5">
            <a:extLst>
              <a:ext uri="{FF2B5EF4-FFF2-40B4-BE49-F238E27FC236}">
                <a16:creationId xmlns:a16="http://schemas.microsoft.com/office/drawing/2014/main" id="{8AEA2BD5-E75B-266A-6624-AD904D5D187F}"/>
              </a:ext>
            </a:extLst>
          </p:cNvPr>
          <p:cNvSpPr txBox="1"/>
          <p:nvPr/>
        </p:nvSpPr>
        <p:spPr>
          <a:xfrm>
            <a:off x="3189193" y="2805227"/>
            <a:ext cx="5813614" cy="1205651"/>
          </a:xfrm>
          <a:prstGeom prst="rect">
            <a:avLst/>
          </a:prstGeom>
          <a:noFill/>
        </p:spPr>
        <p:txBody>
          <a:bodyPr wrap="square">
            <a:spAutoFit/>
          </a:bodyPr>
          <a:lstStyle/>
          <a:p>
            <a:pPr marL="228600" indent="-228600">
              <a:lnSpc>
                <a:spcPct val="107000"/>
              </a:lnSpc>
              <a:spcAft>
                <a:spcPts val="800"/>
              </a:spcAft>
            </a:pPr>
            <a:r>
              <a:rPr lang="es-ES" sz="2400" b="1" kern="100" dirty="0">
                <a:effectLst/>
                <a:latin typeface="Aptos Display" panose="020B0004020202020204" pitchFamily="34" charset="0"/>
                <a:ea typeface="Calibri" panose="020F0502020204030204" pitchFamily="34" charset="0"/>
                <a:cs typeface="Times New Roman" panose="02020603050405020304" pitchFamily="18" charset="0"/>
              </a:rPr>
              <a:t>Sofía Miguel </a:t>
            </a:r>
            <a:r>
              <a:rPr lang="es-ES" sz="2000" b="1" kern="100" baseline="30000" dirty="0">
                <a:effectLst/>
                <a:latin typeface="Aptos Display" panose="020B0004020202020204" pitchFamily="34" charset="0"/>
                <a:ea typeface="Calibri" panose="020F0502020204030204" pitchFamily="34" charset="0"/>
                <a:cs typeface="Times New Roman" panose="02020603050405020304" pitchFamily="18" charset="0"/>
              </a:rPr>
              <a:t>i</a:t>
            </a:r>
            <a:r>
              <a:rPr lang="es-ES" sz="2000" b="1" kern="100" dirty="0">
                <a:effectLst/>
                <a:latin typeface="Aptos Display" panose="020B0004020202020204" pitchFamily="34" charset="0"/>
                <a:ea typeface="Calibri" panose="020F0502020204030204" pitchFamily="34" charset="0"/>
                <a:cs typeface="Times New Roman" panose="02020603050405020304" pitchFamily="18" charset="0"/>
              </a:rPr>
              <a:t>, </a:t>
            </a:r>
            <a:r>
              <a:rPr lang="es-ES" b="1" kern="100" dirty="0" err="1">
                <a:effectLst/>
                <a:latin typeface="Aptos Display" panose="020B0004020202020204" pitchFamily="34" charset="0"/>
                <a:ea typeface="Calibri" panose="020F0502020204030204" pitchFamily="34" charset="0"/>
                <a:cs typeface="Times New Roman" panose="02020603050405020304" pitchFamily="18" charset="0"/>
              </a:rPr>
              <a:t>Mihai</a:t>
            </a:r>
            <a:r>
              <a:rPr lang="es-ES" b="1" kern="100" dirty="0">
                <a:effectLst/>
                <a:latin typeface="Aptos Display" panose="020B0004020202020204" pitchFamily="34" charset="0"/>
                <a:ea typeface="Calibri" panose="020F0502020204030204" pitchFamily="34" charset="0"/>
                <a:cs typeface="Times New Roman" panose="02020603050405020304" pitchFamily="18" charset="0"/>
              </a:rPr>
              <a:t> </a:t>
            </a:r>
            <a:r>
              <a:rPr lang="es-ES" b="1" kern="100" dirty="0" err="1">
                <a:effectLst/>
                <a:latin typeface="Aptos Display" panose="020B0004020202020204" pitchFamily="34" charset="0"/>
                <a:ea typeface="Calibri" panose="020F0502020204030204" pitchFamily="34" charset="0"/>
                <a:cs typeface="Times New Roman" panose="02020603050405020304" pitchFamily="18" charset="0"/>
              </a:rPr>
              <a:t>Tanase</a:t>
            </a:r>
            <a:r>
              <a:rPr lang="es-ES" sz="1600" b="1" kern="100" dirty="0">
                <a:effectLst/>
                <a:latin typeface="Aptos Display" panose="020B0004020202020204" pitchFamily="34" charset="0"/>
                <a:ea typeface="Calibri" panose="020F0502020204030204" pitchFamily="34" charset="0"/>
                <a:cs typeface="Times New Roman" panose="02020603050405020304" pitchFamily="18" charset="0"/>
              </a:rPr>
              <a:t> </a:t>
            </a:r>
            <a:r>
              <a:rPr lang="es-ES" sz="1600" b="1" kern="100" baseline="30000" dirty="0">
                <a:effectLst/>
                <a:latin typeface="Aptos Display" panose="020B0004020202020204" pitchFamily="34" charset="0"/>
                <a:ea typeface="Calibri" panose="020F0502020204030204" pitchFamily="34" charset="0"/>
                <a:cs typeface="Times New Roman" panose="02020603050405020304" pitchFamily="18" charset="0"/>
              </a:rPr>
              <a:t>i</a:t>
            </a:r>
            <a:r>
              <a:rPr lang="es-ES" b="1" kern="100" dirty="0">
                <a:effectLst/>
                <a:latin typeface="Aptos Display" panose="020B0004020202020204" pitchFamily="34" charset="0"/>
                <a:ea typeface="Calibri" panose="020F0502020204030204" pitchFamily="34" charset="0"/>
                <a:cs typeface="Times New Roman" panose="02020603050405020304" pitchFamily="18" charset="0"/>
              </a:rPr>
              <a:t>, Paloma Ruiz-Benito</a:t>
            </a:r>
            <a:r>
              <a:rPr lang="es-ES" sz="1600" b="1" kern="100" dirty="0">
                <a:effectLst/>
                <a:latin typeface="Aptos Display" panose="020B0004020202020204" pitchFamily="34" charset="0"/>
                <a:ea typeface="Calibri" panose="020F0502020204030204" pitchFamily="34" charset="0"/>
                <a:cs typeface="Times New Roman" panose="02020603050405020304" pitchFamily="18" charset="0"/>
              </a:rPr>
              <a:t> </a:t>
            </a:r>
            <a:r>
              <a:rPr lang="es-ES" sz="1600" b="1" kern="100" baseline="30000" dirty="0">
                <a:effectLst/>
                <a:latin typeface="Aptos Display" panose="020B0004020202020204" pitchFamily="34" charset="0"/>
                <a:ea typeface="Calibri" panose="020F0502020204030204" pitchFamily="34" charset="0"/>
                <a:cs typeface="Times New Roman" panose="02020603050405020304" pitchFamily="18" charset="0"/>
              </a:rPr>
              <a:t>i, </a:t>
            </a:r>
            <a:r>
              <a:rPr lang="es-ES" sz="1600" b="1" kern="100" baseline="30000" dirty="0" err="1">
                <a:effectLst/>
                <a:latin typeface="Aptos Display" panose="020B0004020202020204" pitchFamily="34" charset="0"/>
                <a:ea typeface="Calibri" panose="020F0502020204030204" pitchFamily="34" charset="0"/>
                <a:cs typeface="Times New Roman" panose="02020603050405020304" pitchFamily="18" charset="0"/>
              </a:rPr>
              <a:t>ii</a:t>
            </a:r>
            <a:endParaRPr lang="es-ES" b="1" kern="100" dirty="0">
              <a:effectLst/>
              <a:latin typeface="Aptos Display" panose="020B0004020202020204" pitchFamily="34" charset="0"/>
              <a:ea typeface="Calibri" panose="020F0502020204030204" pitchFamily="34" charset="0"/>
              <a:cs typeface="Times New Roman" panose="02020603050405020304" pitchFamily="18" charset="0"/>
            </a:endParaRPr>
          </a:p>
          <a:p>
            <a:pPr algn="ctr"/>
            <a:endParaRPr lang="en-US" sz="2000" b="1" dirty="0">
              <a:latin typeface="Aptos Display" panose="020B0004020202020204" pitchFamily="34" charset="0"/>
            </a:endParaRPr>
          </a:p>
          <a:p>
            <a:pPr algn="ctr"/>
            <a:r>
              <a:rPr lang="en-US" sz="2000" b="1" dirty="0">
                <a:latin typeface="Aptos Display" panose="020B0004020202020204" pitchFamily="34" charset="0"/>
              </a:rPr>
              <a:t>October 2023</a:t>
            </a:r>
          </a:p>
        </p:txBody>
      </p:sp>
      <p:sp>
        <p:nvSpPr>
          <p:cNvPr id="7" name="TextBox 6">
            <a:extLst>
              <a:ext uri="{FF2B5EF4-FFF2-40B4-BE49-F238E27FC236}">
                <a16:creationId xmlns:a16="http://schemas.microsoft.com/office/drawing/2014/main" id="{F6AEC4F5-B265-8E85-60E7-DF0CA43E0D4F}"/>
              </a:ext>
            </a:extLst>
          </p:cNvPr>
          <p:cNvSpPr txBox="1"/>
          <p:nvPr/>
        </p:nvSpPr>
        <p:spPr>
          <a:xfrm>
            <a:off x="1595734" y="6216622"/>
            <a:ext cx="9452854" cy="646331"/>
          </a:xfrm>
          <a:prstGeom prst="rect">
            <a:avLst/>
          </a:prstGeom>
          <a:noFill/>
        </p:spPr>
        <p:txBody>
          <a:bodyPr wrap="square">
            <a:spAutoFit/>
          </a:bodyPr>
          <a:lstStyle/>
          <a:p>
            <a:endParaRPr lang="es-ES" sz="1400" dirty="0"/>
          </a:p>
          <a:p>
            <a:r>
              <a:rPr lang="es-ES" sz="1100" dirty="0"/>
              <a:t>i. </a:t>
            </a:r>
            <a:r>
              <a:rPr lang="es-ES" sz="1100" dirty="0" err="1"/>
              <a:t>Environmental</a:t>
            </a:r>
            <a:r>
              <a:rPr lang="es-ES" sz="1100" dirty="0"/>
              <a:t> Remote </a:t>
            </a:r>
            <a:r>
              <a:rPr lang="es-ES" sz="1100" dirty="0" err="1"/>
              <a:t>Sensing</a:t>
            </a:r>
            <a:r>
              <a:rPr lang="es-ES" sz="1100" dirty="0"/>
              <a:t> </a:t>
            </a:r>
            <a:r>
              <a:rPr lang="es-ES" sz="1100" dirty="0" err="1"/>
              <a:t>Research</a:t>
            </a:r>
            <a:r>
              <a:rPr lang="es-ES" sz="1100" dirty="0"/>
              <a:t> </a:t>
            </a:r>
            <a:r>
              <a:rPr lang="es-ES" sz="1100" dirty="0" err="1"/>
              <a:t>Group</a:t>
            </a:r>
            <a:r>
              <a:rPr lang="es-ES" sz="1100" dirty="0"/>
              <a:t>, </a:t>
            </a:r>
            <a:r>
              <a:rPr lang="es-ES" sz="1100" dirty="0" err="1"/>
              <a:t>Department</a:t>
            </a:r>
            <a:r>
              <a:rPr lang="es-ES" sz="1100" dirty="0"/>
              <a:t> </a:t>
            </a:r>
            <a:r>
              <a:rPr lang="es-ES" sz="1100" dirty="0" err="1"/>
              <a:t>of</a:t>
            </a:r>
            <a:r>
              <a:rPr lang="es-ES" sz="1100" dirty="0"/>
              <a:t> </a:t>
            </a:r>
            <a:r>
              <a:rPr lang="es-ES" sz="1100" dirty="0" err="1"/>
              <a:t>Geography</a:t>
            </a:r>
            <a:r>
              <a:rPr lang="es-ES" sz="1100" dirty="0"/>
              <a:t> and </a:t>
            </a:r>
            <a:r>
              <a:rPr lang="es-ES" sz="1100" dirty="0" err="1"/>
              <a:t>Geology</a:t>
            </a:r>
            <a:r>
              <a:rPr lang="es-ES" sz="1100" dirty="0"/>
              <a:t>, Universidad de Alcalá, </a:t>
            </a:r>
            <a:r>
              <a:rPr lang="en-US" sz="1100" dirty="0" err="1"/>
              <a:t>Alcalá</a:t>
            </a:r>
            <a:r>
              <a:rPr lang="en-US" sz="1100" dirty="0"/>
              <a:t> de Henares (Madrid), Spain</a:t>
            </a:r>
            <a:r>
              <a:rPr lang="es-ES" sz="1100" dirty="0"/>
              <a:t>. </a:t>
            </a:r>
            <a:r>
              <a:rPr lang="es-ES" sz="1100" dirty="0" err="1"/>
              <a:t>ii</a:t>
            </a:r>
            <a:r>
              <a:rPr lang="es-ES" sz="1100" dirty="0"/>
              <a:t>. </a:t>
            </a:r>
            <a:r>
              <a:rPr lang="en-US" sz="1100" dirty="0"/>
              <a:t>Forest Ecology and Restoration Group, Department of Life Sciences, Science Building, University of Alcala, Campus Universitario, 28805 </a:t>
            </a:r>
            <a:r>
              <a:rPr lang="en-US" sz="1100" dirty="0" err="1"/>
              <a:t>Alcalá</a:t>
            </a:r>
            <a:r>
              <a:rPr lang="en-US" sz="1100" dirty="0"/>
              <a:t> de Henares (Madrid), Spain.</a:t>
            </a:r>
            <a:endParaRPr lang="es-ES" sz="1100" dirty="0"/>
          </a:p>
        </p:txBody>
      </p:sp>
      <p:sp>
        <p:nvSpPr>
          <p:cNvPr id="15" name="Title 2">
            <a:extLst>
              <a:ext uri="{FF2B5EF4-FFF2-40B4-BE49-F238E27FC236}">
                <a16:creationId xmlns:a16="http://schemas.microsoft.com/office/drawing/2014/main" id="{866503A2-448C-69EE-16E2-70D0EA23E3EB}"/>
              </a:ext>
            </a:extLst>
          </p:cNvPr>
          <p:cNvSpPr>
            <a:spLocks noGrp="1"/>
          </p:cNvSpPr>
          <p:nvPr>
            <p:ph type="ctrTitle"/>
          </p:nvPr>
        </p:nvSpPr>
        <p:spPr>
          <a:xfrm>
            <a:off x="1021816" y="864485"/>
            <a:ext cx="10148368" cy="1629459"/>
          </a:xfrm>
          <a:effectLst>
            <a:softEdge rad="317500"/>
          </a:effectLst>
        </p:spPr>
        <p:txBody>
          <a:bodyPr/>
          <a:lstStyle/>
          <a:p>
            <a:r>
              <a:rPr lang="es-ES" sz="3600" b="1" kern="1100" spc="30" dirty="0">
                <a:latin typeface="Aptos Display" panose="020B0004020202020204" pitchFamily="34" charset="0"/>
              </a:rPr>
              <a:t>Monitorización de perturbaciones forestales en España (1988- 2023) mediante series temporales de satélites Landsat</a:t>
            </a:r>
            <a:endParaRPr lang="en-US" sz="3600" b="1" kern="1100" spc="30" dirty="0">
              <a:latin typeface="Aptos Display" panose="020B0004020202020204" pitchFamily="34" charset="0"/>
            </a:endParaRPr>
          </a:p>
        </p:txBody>
      </p:sp>
      <p:pic>
        <p:nvPicPr>
          <p:cNvPr id="3" name="Picture 2" descr="A logo with text on it&#10;&#10;Description automatically generated">
            <a:extLst>
              <a:ext uri="{FF2B5EF4-FFF2-40B4-BE49-F238E27FC236}">
                <a16:creationId xmlns:a16="http://schemas.microsoft.com/office/drawing/2014/main" id="{5C6934AC-ABBD-4EBC-6D23-982E541E8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7327" y="2975132"/>
            <a:ext cx="2142857" cy="1228571"/>
          </a:xfrm>
          <a:prstGeom prst="rect">
            <a:avLst/>
          </a:prstGeom>
        </p:spPr>
      </p:pic>
      <p:pic>
        <p:nvPicPr>
          <p:cNvPr id="8" name="Picture 7" descr="A qr code with a white background&#10;&#10;Description automatically generated">
            <a:extLst>
              <a:ext uri="{FF2B5EF4-FFF2-40B4-BE49-F238E27FC236}">
                <a16:creationId xmlns:a16="http://schemas.microsoft.com/office/drawing/2014/main" id="{ECE2E95E-62E2-73E3-3646-B85A9916D7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800" y="3101056"/>
            <a:ext cx="2205294" cy="2205294"/>
          </a:xfrm>
          <a:prstGeom prst="rect">
            <a:avLst/>
          </a:prstGeom>
        </p:spPr>
      </p:pic>
    </p:spTree>
    <p:extLst>
      <p:ext uri="{BB962C8B-B14F-4D97-AF65-F5344CB8AC3E}">
        <p14:creationId xmlns:p14="http://schemas.microsoft.com/office/powerpoint/2010/main" val="393806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Content Placeholder 13" descr="A map of spain with different colors&#10;&#10;Description automatically generated">
            <a:extLst>
              <a:ext uri="{FF2B5EF4-FFF2-40B4-BE49-F238E27FC236}">
                <a16:creationId xmlns:a16="http://schemas.microsoft.com/office/drawing/2014/main" id="{DC089D81-19F8-0BD1-6247-0EA11C693E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9696" y="704308"/>
            <a:ext cx="8135846" cy="6097305"/>
          </a:xfrm>
        </p:spPr>
      </p:pic>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12</a:t>
            </a:fld>
            <a:endParaRPr lang="es-ES"/>
          </a:p>
        </p:txBody>
      </p:sp>
      <p:grpSp>
        <p:nvGrpSpPr>
          <p:cNvPr id="5" name="Group 4">
            <a:extLst>
              <a:ext uri="{FF2B5EF4-FFF2-40B4-BE49-F238E27FC236}">
                <a16:creationId xmlns:a16="http://schemas.microsoft.com/office/drawing/2014/main" id="{9FD7DB7B-7D27-0BC5-998A-E912AA03451E}"/>
              </a:ext>
            </a:extLst>
          </p:cNvPr>
          <p:cNvGrpSpPr/>
          <p:nvPr/>
        </p:nvGrpSpPr>
        <p:grpSpPr>
          <a:xfrm>
            <a:off x="-72948" y="-5319"/>
            <a:ext cx="12337895" cy="466821"/>
            <a:chOff x="-131380" y="-927644"/>
            <a:chExt cx="12454760" cy="466821"/>
          </a:xfrm>
        </p:grpSpPr>
        <p:sp>
          <p:nvSpPr>
            <p:cNvPr id="6" name="Rectangle 5">
              <a:extLst>
                <a:ext uri="{FF2B5EF4-FFF2-40B4-BE49-F238E27FC236}">
                  <a16:creationId xmlns:a16="http://schemas.microsoft.com/office/drawing/2014/main" id="{DE731251-333F-8DAD-7694-C6A32E7BD689}"/>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TextBox 6">
              <a:extLst>
                <a:ext uri="{FF2B5EF4-FFF2-40B4-BE49-F238E27FC236}">
                  <a16:creationId xmlns:a16="http://schemas.microsoft.com/office/drawing/2014/main" id="{0CE9D769-D38A-DBD9-66D5-2B73D4499BC5}"/>
                </a:ext>
              </a:extLst>
            </p:cNvPr>
            <p:cNvSpPr txBox="1"/>
            <p:nvPr/>
          </p:nvSpPr>
          <p:spPr>
            <a:xfrm>
              <a:off x="883800" y="-799377"/>
              <a:ext cx="10023372" cy="338554"/>
            </a:xfrm>
            <a:prstGeom prst="rect">
              <a:avLst/>
            </a:prstGeom>
            <a:noFill/>
          </p:spPr>
          <p:txBody>
            <a:bodyPr wrap="none" rtlCol="0">
              <a:spAutoFit/>
            </a:bodyPr>
            <a:lstStyle/>
            <a:p>
              <a:r>
                <a:rPr lang="es-ES" sz="1600" b="1" spc="300" dirty="0" err="1">
                  <a:solidFill>
                    <a:schemeClr val="bg1">
                      <a:lumMod val="50000"/>
                    </a:schemeClr>
                  </a:solidFill>
                </a:rPr>
                <a:t>Introduction</a:t>
              </a:r>
              <a:r>
                <a:rPr lang="es-ES" sz="1600" b="1" spc="300" dirty="0">
                  <a:solidFill>
                    <a:schemeClr val="bg1">
                      <a:lumMod val="95000"/>
                    </a:schemeClr>
                  </a:solidFill>
                </a:rPr>
                <a:t>		</a:t>
              </a:r>
              <a:r>
                <a:rPr lang="es-ES" sz="1600" b="1" spc="300" dirty="0" err="1">
                  <a:solidFill>
                    <a:schemeClr val="bg1">
                      <a:lumMod val="65000"/>
                    </a:schemeClr>
                  </a:solidFill>
                </a:rPr>
                <a:t>Methods</a:t>
              </a:r>
              <a:r>
                <a:rPr lang="es-ES" sz="1600" b="1" spc="300" dirty="0">
                  <a:solidFill>
                    <a:schemeClr val="bg1">
                      <a:lumMod val="65000"/>
                    </a:schemeClr>
                  </a:solidFill>
                </a:rPr>
                <a:t>		</a:t>
              </a:r>
              <a:r>
                <a:rPr lang="es-ES" sz="1600" b="1" spc="300" dirty="0" err="1">
                  <a:solidFill>
                    <a:schemeClr val="bg1"/>
                  </a:solidFill>
                </a:rPr>
                <a:t>Results</a:t>
              </a:r>
              <a:r>
                <a:rPr lang="es-ES" sz="1600" b="1" spc="300" dirty="0">
                  <a:solidFill>
                    <a:schemeClr val="bg1">
                      <a:lumMod val="65000"/>
                    </a:schemeClr>
                  </a:solidFill>
                </a:rPr>
                <a:t> 		</a:t>
              </a:r>
              <a:r>
                <a:rPr lang="es-ES" sz="1600" b="1" spc="300" dirty="0" err="1">
                  <a:solidFill>
                    <a:schemeClr val="bg1">
                      <a:lumMod val="65000"/>
                    </a:schemeClr>
                  </a:solidFill>
                </a:rPr>
                <a:t>Conclusions</a:t>
              </a:r>
              <a:endParaRPr lang="es-ES" sz="1600" b="1" spc="300" dirty="0">
                <a:solidFill>
                  <a:schemeClr val="bg1">
                    <a:lumMod val="65000"/>
                  </a:schemeClr>
                </a:solidFill>
              </a:endParaRPr>
            </a:p>
          </p:txBody>
        </p:sp>
      </p:grpSp>
      <p:graphicFrame>
        <p:nvGraphicFramePr>
          <p:cNvPr id="10" name="Gráfico 2">
            <a:extLst>
              <a:ext uri="{FF2B5EF4-FFF2-40B4-BE49-F238E27FC236}">
                <a16:creationId xmlns:a16="http://schemas.microsoft.com/office/drawing/2014/main" id="{764971A0-7F50-4C48-DB29-D8650494167C}"/>
              </a:ext>
            </a:extLst>
          </p:cNvPr>
          <p:cNvGraphicFramePr>
            <a:graphicFrameLocks/>
          </p:cNvGraphicFramePr>
          <p:nvPr/>
        </p:nvGraphicFramePr>
        <p:xfrm>
          <a:off x="390130" y="2766326"/>
          <a:ext cx="5010324" cy="3405695"/>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Arrow Connector 15">
            <a:extLst>
              <a:ext uri="{FF2B5EF4-FFF2-40B4-BE49-F238E27FC236}">
                <a16:creationId xmlns:a16="http://schemas.microsoft.com/office/drawing/2014/main" id="{4E593191-567D-34E7-1295-54258F552811}"/>
              </a:ext>
            </a:extLst>
          </p:cNvPr>
          <p:cNvCxnSpPr>
            <a:cxnSpLocks/>
          </p:cNvCxnSpPr>
          <p:nvPr/>
        </p:nvCxnSpPr>
        <p:spPr>
          <a:xfrm flipV="1">
            <a:off x="10344480" y="4686326"/>
            <a:ext cx="0" cy="11747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1A96E0A-8260-CD86-438F-06C3FC74D004}"/>
              </a:ext>
            </a:extLst>
          </p:cNvPr>
          <p:cNvCxnSpPr>
            <a:cxnSpLocks/>
          </p:cNvCxnSpPr>
          <p:nvPr/>
        </p:nvCxnSpPr>
        <p:spPr>
          <a:xfrm>
            <a:off x="10464382" y="5969026"/>
            <a:ext cx="11652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CD7D85BA-990D-5E3A-A92E-FCE169BEC256}"/>
              </a:ext>
            </a:extLst>
          </p:cNvPr>
          <p:cNvSpPr txBox="1"/>
          <p:nvPr/>
        </p:nvSpPr>
        <p:spPr>
          <a:xfrm>
            <a:off x="10193637" y="5784360"/>
            <a:ext cx="312906"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0</a:t>
            </a:r>
          </a:p>
        </p:txBody>
      </p:sp>
      <p:sp>
        <p:nvSpPr>
          <p:cNvPr id="23" name="TextBox 22">
            <a:extLst>
              <a:ext uri="{FF2B5EF4-FFF2-40B4-BE49-F238E27FC236}">
                <a16:creationId xmlns:a16="http://schemas.microsoft.com/office/drawing/2014/main" id="{24DE9A57-7E78-58A7-4033-37C33C62645D}"/>
              </a:ext>
            </a:extLst>
          </p:cNvPr>
          <p:cNvSpPr txBox="1"/>
          <p:nvPr/>
        </p:nvSpPr>
        <p:spPr>
          <a:xfrm>
            <a:off x="11614073" y="5784360"/>
            <a:ext cx="646331"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50%</a:t>
            </a:r>
          </a:p>
        </p:txBody>
      </p:sp>
      <p:sp>
        <p:nvSpPr>
          <p:cNvPr id="24" name="TextBox 23">
            <a:extLst>
              <a:ext uri="{FF2B5EF4-FFF2-40B4-BE49-F238E27FC236}">
                <a16:creationId xmlns:a16="http://schemas.microsoft.com/office/drawing/2014/main" id="{23DF92E1-AFA9-10F3-EF55-999A4A8F5BB3}"/>
              </a:ext>
            </a:extLst>
          </p:cNvPr>
          <p:cNvSpPr txBox="1"/>
          <p:nvPr/>
        </p:nvSpPr>
        <p:spPr>
          <a:xfrm>
            <a:off x="9914013" y="4388599"/>
            <a:ext cx="646331" cy="369332"/>
          </a:xfrm>
          <a:prstGeom prst="rect">
            <a:avLst/>
          </a:prstGeom>
          <a:noFill/>
        </p:spPr>
        <p:txBody>
          <a:bodyPr wrap="none" rtlCol="0">
            <a:spAutoFit/>
          </a:bodyPr>
          <a:lstStyle/>
          <a:p>
            <a:r>
              <a:rPr lang="es-ES" dirty="0">
                <a:latin typeface="Arial" panose="020B0604020202020204" pitchFamily="34" charset="0"/>
                <a:cs typeface="Arial" panose="020B0604020202020204" pitchFamily="34" charset="0"/>
              </a:rPr>
              <a:t>50%</a:t>
            </a:r>
          </a:p>
        </p:txBody>
      </p:sp>
      <p:sp>
        <p:nvSpPr>
          <p:cNvPr id="25" name="TextBox 24">
            <a:extLst>
              <a:ext uri="{FF2B5EF4-FFF2-40B4-BE49-F238E27FC236}">
                <a16:creationId xmlns:a16="http://schemas.microsoft.com/office/drawing/2014/main" id="{059B59F5-1146-3698-B1E9-0B73E1F572ED}"/>
              </a:ext>
            </a:extLst>
          </p:cNvPr>
          <p:cNvSpPr txBox="1"/>
          <p:nvPr/>
        </p:nvSpPr>
        <p:spPr>
          <a:xfrm>
            <a:off x="10534262" y="5948292"/>
            <a:ext cx="954107" cy="261610"/>
          </a:xfrm>
          <a:prstGeom prst="rect">
            <a:avLst/>
          </a:prstGeom>
          <a:noFill/>
        </p:spPr>
        <p:txBody>
          <a:bodyPr wrap="none" rtlCol="0">
            <a:spAutoFit/>
          </a:bodyPr>
          <a:lstStyle/>
          <a:p>
            <a:r>
              <a:rPr lang="es-ES" sz="1100" dirty="0" err="1">
                <a:latin typeface="Arial" panose="020B0604020202020204" pitchFamily="34" charset="0"/>
                <a:cs typeface="Arial" panose="020B0604020202020204" pitchFamily="34" charset="0"/>
              </a:rPr>
              <a:t>Degradation</a:t>
            </a:r>
            <a:endParaRPr lang="es-ES" sz="11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299D53B-BA5C-B4E4-1368-BF497BE6B2DF}"/>
              </a:ext>
            </a:extLst>
          </p:cNvPr>
          <p:cNvSpPr txBox="1"/>
          <p:nvPr/>
        </p:nvSpPr>
        <p:spPr>
          <a:xfrm rot="16200000">
            <a:off x="9699982" y="5232670"/>
            <a:ext cx="1023037" cy="261610"/>
          </a:xfrm>
          <a:prstGeom prst="rect">
            <a:avLst/>
          </a:prstGeom>
          <a:noFill/>
        </p:spPr>
        <p:txBody>
          <a:bodyPr wrap="none" rtlCol="0">
            <a:spAutoFit/>
          </a:bodyPr>
          <a:lstStyle/>
          <a:p>
            <a:r>
              <a:rPr lang="es-ES" sz="1100" dirty="0" err="1">
                <a:latin typeface="Arial" panose="020B0604020202020204" pitchFamily="34" charset="0"/>
                <a:cs typeface="Arial" panose="020B0604020202020204" pitchFamily="34" charset="0"/>
              </a:rPr>
              <a:t>Deforestation</a:t>
            </a:r>
            <a:endParaRPr lang="es-ES" sz="11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9B7A175-AFA0-50B0-E679-B6AFA04D0BFC}"/>
              </a:ext>
            </a:extLst>
          </p:cNvPr>
          <p:cNvSpPr txBox="1"/>
          <p:nvPr/>
        </p:nvSpPr>
        <p:spPr>
          <a:xfrm>
            <a:off x="390130" y="881667"/>
            <a:ext cx="4585908" cy="1384995"/>
          </a:xfrm>
          <a:prstGeom prst="rect">
            <a:avLst/>
          </a:prstGeom>
          <a:noFill/>
        </p:spPr>
        <p:txBody>
          <a:bodyPr wrap="square">
            <a:spAutoFit/>
          </a:bodyPr>
          <a:lstStyle/>
          <a:p>
            <a:r>
              <a:rPr lang="en-US" sz="2800" b="1" dirty="0">
                <a:latin typeface="Aptos Display" panose="020B0004020202020204" pitchFamily="34" charset="0"/>
              </a:rPr>
              <a:t>Percentage of forest cover affected by forest loss and degradation </a:t>
            </a:r>
            <a:endParaRPr lang="en-GB" sz="2800" b="1" dirty="0">
              <a:latin typeface="Aptos Display" panose="020B0004020202020204" pitchFamily="34" charset="0"/>
            </a:endParaRPr>
          </a:p>
        </p:txBody>
      </p:sp>
      <p:sp>
        <p:nvSpPr>
          <p:cNvPr id="2" name="Rectangle 1">
            <a:extLst>
              <a:ext uri="{FF2B5EF4-FFF2-40B4-BE49-F238E27FC236}">
                <a16:creationId xmlns:a16="http://schemas.microsoft.com/office/drawing/2014/main" id="{F685D3A6-BA1C-2C67-1F0C-06DAB449CB40}"/>
              </a:ext>
            </a:extLst>
          </p:cNvPr>
          <p:cNvSpPr/>
          <p:nvPr/>
        </p:nvSpPr>
        <p:spPr>
          <a:xfrm>
            <a:off x="7888573" y="548778"/>
            <a:ext cx="4199544" cy="605888"/>
          </a:xfrm>
          <a:custGeom>
            <a:avLst/>
            <a:gdLst>
              <a:gd name="connsiteX0" fmla="*/ 0 w 4199544"/>
              <a:gd name="connsiteY0" fmla="*/ 0 h 605888"/>
              <a:gd name="connsiteX1" fmla="*/ 741919 w 4199544"/>
              <a:gd name="connsiteY1" fmla="*/ 0 h 605888"/>
              <a:gd name="connsiteX2" fmla="*/ 1525834 w 4199544"/>
              <a:gd name="connsiteY2" fmla="*/ 0 h 605888"/>
              <a:gd name="connsiteX3" fmla="*/ 2225758 w 4199544"/>
              <a:gd name="connsiteY3" fmla="*/ 0 h 605888"/>
              <a:gd name="connsiteX4" fmla="*/ 2841691 w 4199544"/>
              <a:gd name="connsiteY4" fmla="*/ 0 h 605888"/>
              <a:gd name="connsiteX5" fmla="*/ 3457625 w 4199544"/>
              <a:gd name="connsiteY5" fmla="*/ 0 h 605888"/>
              <a:gd name="connsiteX6" fmla="*/ 4199544 w 4199544"/>
              <a:gd name="connsiteY6" fmla="*/ 0 h 605888"/>
              <a:gd name="connsiteX7" fmla="*/ 4199544 w 4199544"/>
              <a:gd name="connsiteY7" fmla="*/ 605888 h 605888"/>
              <a:gd name="connsiteX8" fmla="*/ 3583611 w 4199544"/>
              <a:gd name="connsiteY8" fmla="*/ 605888 h 605888"/>
              <a:gd name="connsiteX9" fmla="*/ 2841691 w 4199544"/>
              <a:gd name="connsiteY9" fmla="*/ 605888 h 605888"/>
              <a:gd name="connsiteX10" fmla="*/ 2225758 w 4199544"/>
              <a:gd name="connsiteY10" fmla="*/ 605888 h 605888"/>
              <a:gd name="connsiteX11" fmla="*/ 1441843 w 4199544"/>
              <a:gd name="connsiteY11" fmla="*/ 605888 h 605888"/>
              <a:gd name="connsiteX12" fmla="*/ 783915 w 4199544"/>
              <a:gd name="connsiteY12" fmla="*/ 605888 h 605888"/>
              <a:gd name="connsiteX13" fmla="*/ 0 w 4199544"/>
              <a:gd name="connsiteY13" fmla="*/ 605888 h 605888"/>
              <a:gd name="connsiteX14" fmla="*/ 0 w 4199544"/>
              <a:gd name="connsiteY14" fmla="*/ 0 h 60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9544" h="605888" extrusionOk="0">
                <a:moveTo>
                  <a:pt x="0" y="0"/>
                </a:moveTo>
                <a:cubicBezTo>
                  <a:pt x="327220" y="-33586"/>
                  <a:pt x="517990" y="27796"/>
                  <a:pt x="741919" y="0"/>
                </a:cubicBezTo>
                <a:cubicBezTo>
                  <a:pt x="965848" y="-27796"/>
                  <a:pt x="1224350" y="34598"/>
                  <a:pt x="1525834" y="0"/>
                </a:cubicBezTo>
                <a:cubicBezTo>
                  <a:pt x="1827319" y="-34598"/>
                  <a:pt x="2067643" y="-4844"/>
                  <a:pt x="2225758" y="0"/>
                </a:cubicBezTo>
                <a:cubicBezTo>
                  <a:pt x="2383873" y="4844"/>
                  <a:pt x="2554771" y="-937"/>
                  <a:pt x="2841691" y="0"/>
                </a:cubicBezTo>
                <a:cubicBezTo>
                  <a:pt x="3128611" y="937"/>
                  <a:pt x="3300758" y="6438"/>
                  <a:pt x="3457625" y="0"/>
                </a:cubicBezTo>
                <a:cubicBezTo>
                  <a:pt x="3614492" y="-6438"/>
                  <a:pt x="3980912" y="12008"/>
                  <a:pt x="4199544" y="0"/>
                </a:cubicBezTo>
                <a:cubicBezTo>
                  <a:pt x="4204055" y="295539"/>
                  <a:pt x="4227400" y="470752"/>
                  <a:pt x="4199544" y="605888"/>
                </a:cubicBezTo>
                <a:cubicBezTo>
                  <a:pt x="4020545" y="577406"/>
                  <a:pt x="3804833" y="617426"/>
                  <a:pt x="3583611" y="605888"/>
                </a:cubicBezTo>
                <a:cubicBezTo>
                  <a:pt x="3362389" y="594350"/>
                  <a:pt x="3025175" y="598579"/>
                  <a:pt x="2841691" y="605888"/>
                </a:cubicBezTo>
                <a:cubicBezTo>
                  <a:pt x="2658207" y="613197"/>
                  <a:pt x="2383723" y="590747"/>
                  <a:pt x="2225758" y="605888"/>
                </a:cubicBezTo>
                <a:cubicBezTo>
                  <a:pt x="2067793" y="621029"/>
                  <a:pt x="1612351" y="626537"/>
                  <a:pt x="1441843" y="605888"/>
                </a:cubicBezTo>
                <a:cubicBezTo>
                  <a:pt x="1271335" y="585239"/>
                  <a:pt x="937077" y="634389"/>
                  <a:pt x="783915" y="605888"/>
                </a:cubicBezTo>
                <a:cubicBezTo>
                  <a:pt x="630753" y="577387"/>
                  <a:pt x="290372" y="577089"/>
                  <a:pt x="0" y="605888"/>
                </a:cubicBezTo>
                <a:cubicBezTo>
                  <a:pt x="-15182" y="476695"/>
                  <a:pt x="7322" y="221079"/>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ptos" panose="020B0004020202020204" pitchFamily="34" charset="0"/>
              </a:rPr>
              <a:t>High </a:t>
            </a:r>
            <a:r>
              <a:rPr lang="es-ES" dirty="0" err="1">
                <a:solidFill>
                  <a:schemeClr val="tx1"/>
                </a:solidFill>
                <a:latin typeface="Aptos" panose="020B0004020202020204" pitchFamily="34" charset="0"/>
              </a:rPr>
              <a:t>frequency</a:t>
            </a:r>
            <a:r>
              <a:rPr lang="es-ES" dirty="0">
                <a:solidFill>
                  <a:schemeClr val="tx1"/>
                </a:solidFill>
                <a:latin typeface="Aptos" panose="020B0004020202020204" pitchFamily="34" charset="0"/>
              </a:rPr>
              <a:t> </a:t>
            </a:r>
            <a:r>
              <a:rPr lang="es-ES" dirty="0" err="1">
                <a:solidFill>
                  <a:schemeClr val="tx1"/>
                </a:solidFill>
                <a:latin typeface="Aptos" panose="020B0004020202020204" pitchFamily="34" charset="0"/>
              </a:rPr>
              <a:t>of</a:t>
            </a:r>
            <a:r>
              <a:rPr lang="es-ES" dirty="0">
                <a:solidFill>
                  <a:schemeClr val="tx1"/>
                </a:solidFill>
                <a:latin typeface="Aptos" panose="020B0004020202020204" pitchFamily="34" charset="0"/>
              </a:rPr>
              <a:t> </a:t>
            </a:r>
            <a:r>
              <a:rPr lang="es-ES" dirty="0" err="1">
                <a:solidFill>
                  <a:schemeClr val="tx1"/>
                </a:solidFill>
                <a:latin typeface="Aptos" panose="020B0004020202020204" pitchFamily="34" charset="0"/>
              </a:rPr>
              <a:t>fires</a:t>
            </a:r>
            <a:r>
              <a:rPr lang="es-ES" dirty="0">
                <a:solidFill>
                  <a:schemeClr val="tx1"/>
                </a:solidFill>
                <a:latin typeface="Aptos" panose="020B0004020202020204" pitchFamily="34" charset="0"/>
              </a:rPr>
              <a:t> and </a:t>
            </a:r>
            <a:r>
              <a:rPr lang="es-ES" dirty="0" err="1">
                <a:solidFill>
                  <a:schemeClr val="tx1"/>
                </a:solidFill>
                <a:latin typeface="Aptos" panose="020B0004020202020204" pitchFamily="34" charset="0"/>
              </a:rPr>
              <a:t>clear</a:t>
            </a:r>
            <a:r>
              <a:rPr lang="es-ES" dirty="0">
                <a:solidFill>
                  <a:schemeClr val="tx1"/>
                </a:solidFill>
                <a:latin typeface="Aptos" panose="020B0004020202020204" pitchFamily="34" charset="0"/>
              </a:rPr>
              <a:t> </a:t>
            </a:r>
            <a:r>
              <a:rPr lang="es-ES" dirty="0" err="1">
                <a:solidFill>
                  <a:schemeClr val="tx1"/>
                </a:solidFill>
                <a:latin typeface="Aptos" panose="020B0004020202020204" pitchFamily="34" charset="0"/>
              </a:rPr>
              <a:t>cutting</a:t>
            </a:r>
            <a:r>
              <a:rPr lang="es-ES" dirty="0">
                <a:solidFill>
                  <a:schemeClr val="tx1"/>
                </a:solidFill>
                <a:latin typeface="Aptos" panose="020B0004020202020204" pitchFamily="34" charset="0"/>
              </a:rPr>
              <a:t>, </a:t>
            </a:r>
            <a:r>
              <a:rPr lang="es-ES" dirty="0" err="1">
                <a:solidFill>
                  <a:schemeClr val="tx1"/>
                </a:solidFill>
                <a:latin typeface="Aptos" panose="020B0004020202020204" pitchFamily="34" charset="0"/>
              </a:rPr>
              <a:t>followed</a:t>
            </a:r>
            <a:r>
              <a:rPr lang="es-ES" dirty="0">
                <a:solidFill>
                  <a:schemeClr val="tx1"/>
                </a:solidFill>
                <a:latin typeface="Aptos" panose="020B0004020202020204" pitchFamily="34" charset="0"/>
              </a:rPr>
              <a:t> </a:t>
            </a:r>
            <a:r>
              <a:rPr lang="es-ES" dirty="0" err="1">
                <a:solidFill>
                  <a:schemeClr val="tx1"/>
                </a:solidFill>
                <a:latin typeface="Aptos" panose="020B0004020202020204" pitchFamily="34" charset="0"/>
              </a:rPr>
              <a:t>by</a:t>
            </a:r>
            <a:r>
              <a:rPr lang="es-ES" dirty="0">
                <a:solidFill>
                  <a:schemeClr val="tx1"/>
                </a:solidFill>
                <a:latin typeface="Aptos" panose="020B0004020202020204" pitchFamily="34" charset="0"/>
              </a:rPr>
              <a:t> </a:t>
            </a:r>
            <a:r>
              <a:rPr lang="es-ES" dirty="0" err="1">
                <a:solidFill>
                  <a:schemeClr val="tx1"/>
                </a:solidFill>
                <a:latin typeface="Aptos" panose="020B0004020202020204" pitchFamily="34" charset="0"/>
              </a:rPr>
              <a:t>subsequent</a:t>
            </a:r>
            <a:r>
              <a:rPr lang="es-ES" dirty="0">
                <a:solidFill>
                  <a:schemeClr val="tx1"/>
                </a:solidFill>
                <a:latin typeface="Aptos" panose="020B0004020202020204" pitchFamily="34" charset="0"/>
              </a:rPr>
              <a:t> </a:t>
            </a:r>
            <a:r>
              <a:rPr lang="es-ES" dirty="0" err="1">
                <a:solidFill>
                  <a:schemeClr val="tx1"/>
                </a:solidFill>
                <a:latin typeface="Aptos" panose="020B0004020202020204" pitchFamily="34" charset="0"/>
              </a:rPr>
              <a:t>growing</a:t>
            </a:r>
            <a:endParaRPr lang="es-ES" dirty="0">
              <a:solidFill>
                <a:schemeClr val="tx1"/>
              </a:solidFill>
              <a:latin typeface="Aptos" panose="020B0004020202020204" pitchFamily="34" charset="0"/>
            </a:endParaRPr>
          </a:p>
        </p:txBody>
      </p:sp>
      <p:cxnSp>
        <p:nvCxnSpPr>
          <p:cNvPr id="8" name="Straight Arrow Connector 7">
            <a:extLst>
              <a:ext uri="{FF2B5EF4-FFF2-40B4-BE49-F238E27FC236}">
                <a16:creationId xmlns:a16="http://schemas.microsoft.com/office/drawing/2014/main" id="{DDBC784E-1A08-3A1E-742E-B45913C692FB}"/>
              </a:ext>
            </a:extLst>
          </p:cNvPr>
          <p:cNvCxnSpPr>
            <a:cxnSpLocks/>
          </p:cNvCxnSpPr>
          <p:nvPr/>
        </p:nvCxnSpPr>
        <p:spPr>
          <a:xfrm flipH="1">
            <a:off x="6041626" y="881667"/>
            <a:ext cx="1717730" cy="16032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F169981-4F6E-0CE5-114D-89B2F9CA8951}"/>
              </a:ext>
            </a:extLst>
          </p:cNvPr>
          <p:cNvCxnSpPr>
            <a:cxnSpLocks/>
          </p:cNvCxnSpPr>
          <p:nvPr/>
        </p:nvCxnSpPr>
        <p:spPr>
          <a:xfrm>
            <a:off x="10489129" y="1292597"/>
            <a:ext cx="204622" cy="58853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896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Imagen 22" descr="Mapa&#10;&#10;Descripción generada automáticamente">
            <a:extLst>
              <a:ext uri="{FF2B5EF4-FFF2-40B4-BE49-F238E27FC236}">
                <a16:creationId xmlns:a16="http://schemas.microsoft.com/office/drawing/2014/main" id="{BCF4F58F-3816-CF37-1283-5CD3825DE59F}"/>
              </a:ext>
            </a:extLst>
          </p:cNvPr>
          <p:cNvPicPr>
            <a:picLocks noChangeAspect="1"/>
          </p:cNvPicPr>
          <p:nvPr/>
        </p:nvPicPr>
        <p:blipFill rotWithShape="1">
          <a:blip r:embed="rId3"/>
          <a:srcRect t="65057" r="63030" b="-1928"/>
          <a:stretch/>
        </p:blipFill>
        <p:spPr>
          <a:xfrm>
            <a:off x="5726380" y="292225"/>
            <a:ext cx="6538567" cy="8157351"/>
          </a:xfrm>
          <a:prstGeom prst="rect">
            <a:avLst/>
          </a:prstGeom>
        </p:spPr>
      </p:pic>
      <p:sp>
        <p:nvSpPr>
          <p:cNvPr id="15" name="Slide Number Placeholder 14">
            <a:extLst>
              <a:ext uri="{FF2B5EF4-FFF2-40B4-BE49-F238E27FC236}">
                <a16:creationId xmlns:a16="http://schemas.microsoft.com/office/drawing/2014/main" id="{E36875C1-03DA-0F3C-862B-53270FBEBA93}"/>
              </a:ext>
            </a:extLst>
          </p:cNvPr>
          <p:cNvSpPr>
            <a:spLocks noGrp="1"/>
          </p:cNvSpPr>
          <p:nvPr>
            <p:ph type="sldNum" sz="quarter" idx="12"/>
          </p:nvPr>
        </p:nvSpPr>
        <p:spPr/>
        <p:txBody>
          <a:bodyPr/>
          <a:lstStyle/>
          <a:p>
            <a:fld id="{3A913D7D-0C0A-4183-B912-B5BEE01F9881}" type="slidenum">
              <a:rPr lang="es-ES" smtClean="0"/>
              <a:t>13</a:t>
            </a:fld>
            <a:endParaRPr lang="es-ES" dirty="0"/>
          </a:p>
        </p:txBody>
      </p:sp>
      <p:grpSp>
        <p:nvGrpSpPr>
          <p:cNvPr id="21" name="Group 20">
            <a:extLst>
              <a:ext uri="{FF2B5EF4-FFF2-40B4-BE49-F238E27FC236}">
                <a16:creationId xmlns:a16="http://schemas.microsoft.com/office/drawing/2014/main" id="{7B9D8B3C-10F8-52D8-FEC2-D4F05D2CC7F0}"/>
              </a:ext>
            </a:extLst>
          </p:cNvPr>
          <p:cNvGrpSpPr/>
          <p:nvPr/>
        </p:nvGrpSpPr>
        <p:grpSpPr>
          <a:xfrm>
            <a:off x="-72948" y="-5319"/>
            <a:ext cx="12337895" cy="466821"/>
            <a:chOff x="-131380" y="-927644"/>
            <a:chExt cx="12454760" cy="466821"/>
          </a:xfrm>
        </p:grpSpPr>
        <p:sp>
          <p:nvSpPr>
            <p:cNvPr id="19" name="Rectangle 18">
              <a:extLst>
                <a:ext uri="{FF2B5EF4-FFF2-40B4-BE49-F238E27FC236}">
                  <a16:creationId xmlns:a16="http://schemas.microsoft.com/office/drawing/2014/main" id="{AE0B9A30-35EF-AF9F-C3BC-6CD23885F634}"/>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TextBox 19">
              <a:extLst>
                <a:ext uri="{FF2B5EF4-FFF2-40B4-BE49-F238E27FC236}">
                  <a16:creationId xmlns:a16="http://schemas.microsoft.com/office/drawing/2014/main" id="{135F4F8F-7716-EC73-9A27-74E09DB46F91}"/>
                </a:ext>
              </a:extLst>
            </p:cNvPr>
            <p:cNvSpPr txBox="1"/>
            <p:nvPr/>
          </p:nvSpPr>
          <p:spPr>
            <a:xfrm>
              <a:off x="883800" y="-799377"/>
              <a:ext cx="10023372" cy="338554"/>
            </a:xfrm>
            <a:prstGeom prst="rect">
              <a:avLst/>
            </a:prstGeom>
            <a:noFill/>
          </p:spPr>
          <p:txBody>
            <a:bodyPr wrap="none" rtlCol="0">
              <a:spAutoFit/>
            </a:bodyPr>
            <a:lstStyle/>
            <a:p>
              <a:r>
                <a:rPr lang="es-ES" sz="1600" b="1" spc="300" dirty="0" err="1">
                  <a:solidFill>
                    <a:schemeClr val="bg1">
                      <a:lumMod val="95000"/>
                    </a:schemeClr>
                  </a:solidFill>
                </a:rPr>
                <a:t>Introduction</a:t>
              </a:r>
              <a:r>
                <a:rPr lang="es-ES" sz="1600" b="1" spc="300" dirty="0">
                  <a:solidFill>
                    <a:schemeClr val="bg1">
                      <a:lumMod val="95000"/>
                    </a:schemeClr>
                  </a:solidFill>
                </a:rPr>
                <a:t>		</a:t>
              </a:r>
              <a:r>
                <a:rPr lang="es-ES" sz="1600" b="1" spc="300" dirty="0" err="1">
                  <a:solidFill>
                    <a:schemeClr val="bg1">
                      <a:lumMod val="65000"/>
                    </a:schemeClr>
                  </a:solidFill>
                </a:rPr>
                <a:t>Methods</a:t>
              </a:r>
              <a:r>
                <a:rPr lang="es-ES" sz="1600" b="1" spc="300" dirty="0">
                  <a:solidFill>
                    <a:schemeClr val="bg1">
                      <a:lumMod val="65000"/>
                    </a:schemeClr>
                  </a:solidFill>
                </a:rPr>
                <a:t>		</a:t>
              </a:r>
              <a:r>
                <a:rPr lang="es-ES" sz="1600" b="1" spc="300" dirty="0" err="1">
                  <a:solidFill>
                    <a:schemeClr val="bg1">
                      <a:lumMod val="65000"/>
                    </a:schemeClr>
                  </a:solidFill>
                </a:rPr>
                <a:t>Results</a:t>
              </a:r>
              <a:r>
                <a:rPr lang="es-ES" sz="1600" b="1" spc="300" dirty="0">
                  <a:solidFill>
                    <a:schemeClr val="bg1">
                      <a:lumMod val="65000"/>
                    </a:schemeClr>
                  </a:solidFill>
                </a:rPr>
                <a:t> 		</a:t>
              </a:r>
              <a:r>
                <a:rPr lang="es-ES" sz="1600" b="1" spc="300" dirty="0" err="1">
                  <a:solidFill>
                    <a:schemeClr val="bg1">
                      <a:lumMod val="65000"/>
                    </a:schemeClr>
                  </a:solidFill>
                </a:rPr>
                <a:t>Conclusions</a:t>
              </a:r>
              <a:endParaRPr lang="es-ES" sz="1600" b="1" spc="300" dirty="0">
                <a:solidFill>
                  <a:schemeClr val="bg1">
                    <a:lumMod val="65000"/>
                  </a:schemeClr>
                </a:solidFill>
              </a:endParaRPr>
            </a:p>
          </p:txBody>
        </p:sp>
      </p:grpSp>
      <p:grpSp>
        <p:nvGrpSpPr>
          <p:cNvPr id="2" name="Group 1">
            <a:extLst>
              <a:ext uri="{FF2B5EF4-FFF2-40B4-BE49-F238E27FC236}">
                <a16:creationId xmlns:a16="http://schemas.microsoft.com/office/drawing/2014/main" id="{6C750A26-EFDC-20BA-380D-D42211000592}"/>
              </a:ext>
            </a:extLst>
          </p:cNvPr>
          <p:cNvGrpSpPr/>
          <p:nvPr/>
        </p:nvGrpSpPr>
        <p:grpSpPr>
          <a:xfrm>
            <a:off x="233728" y="847855"/>
            <a:ext cx="5356962" cy="3368532"/>
            <a:chOff x="728160" y="1038925"/>
            <a:chExt cx="4290880" cy="1531570"/>
          </a:xfrm>
        </p:grpSpPr>
        <p:sp>
          <p:nvSpPr>
            <p:cNvPr id="3" name="TextBox 2">
              <a:extLst>
                <a:ext uri="{FF2B5EF4-FFF2-40B4-BE49-F238E27FC236}">
                  <a16:creationId xmlns:a16="http://schemas.microsoft.com/office/drawing/2014/main" id="{86725FF6-3C8F-FB1D-C3FF-22BDF2327DF9}"/>
                </a:ext>
              </a:extLst>
            </p:cNvPr>
            <p:cNvSpPr txBox="1"/>
            <p:nvPr/>
          </p:nvSpPr>
          <p:spPr>
            <a:xfrm>
              <a:off x="851325" y="1632919"/>
              <a:ext cx="4167715" cy="937576"/>
            </a:xfrm>
            <a:custGeom>
              <a:avLst/>
              <a:gdLst>
                <a:gd name="connsiteX0" fmla="*/ 0 w 4167715"/>
                <a:gd name="connsiteY0" fmla="*/ 0 h 937576"/>
                <a:gd name="connsiteX1" fmla="*/ 652942 w 4167715"/>
                <a:gd name="connsiteY1" fmla="*/ 0 h 937576"/>
                <a:gd name="connsiteX2" fmla="*/ 1222530 w 4167715"/>
                <a:gd name="connsiteY2" fmla="*/ 0 h 937576"/>
                <a:gd name="connsiteX3" fmla="*/ 1958826 w 4167715"/>
                <a:gd name="connsiteY3" fmla="*/ 0 h 937576"/>
                <a:gd name="connsiteX4" fmla="*/ 2736800 w 4167715"/>
                <a:gd name="connsiteY4" fmla="*/ 0 h 937576"/>
                <a:gd name="connsiteX5" fmla="*/ 3306387 w 4167715"/>
                <a:gd name="connsiteY5" fmla="*/ 0 h 937576"/>
                <a:gd name="connsiteX6" fmla="*/ 4167715 w 4167715"/>
                <a:gd name="connsiteY6" fmla="*/ 0 h 937576"/>
                <a:gd name="connsiteX7" fmla="*/ 4167715 w 4167715"/>
                <a:gd name="connsiteY7" fmla="*/ 468788 h 937576"/>
                <a:gd name="connsiteX8" fmla="*/ 4167715 w 4167715"/>
                <a:gd name="connsiteY8" fmla="*/ 937576 h 937576"/>
                <a:gd name="connsiteX9" fmla="*/ 3556450 w 4167715"/>
                <a:gd name="connsiteY9" fmla="*/ 937576 h 937576"/>
                <a:gd name="connsiteX10" fmla="*/ 2986862 w 4167715"/>
                <a:gd name="connsiteY10" fmla="*/ 937576 h 937576"/>
                <a:gd name="connsiteX11" fmla="*/ 2333920 w 4167715"/>
                <a:gd name="connsiteY11" fmla="*/ 937576 h 937576"/>
                <a:gd name="connsiteX12" fmla="*/ 1722656 w 4167715"/>
                <a:gd name="connsiteY12" fmla="*/ 937576 h 937576"/>
                <a:gd name="connsiteX13" fmla="*/ 1111391 w 4167715"/>
                <a:gd name="connsiteY13" fmla="*/ 937576 h 937576"/>
                <a:gd name="connsiteX14" fmla="*/ 0 w 4167715"/>
                <a:gd name="connsiteY14" fmla="*/ 937576 h 937576"/>
                <a:gd name="connsiteX15" fmla="*/ 0 w 4167715"/>
                <a:gd name="connsiteY15" fmla="*/ 468788 h 937576"/>
                <a:gd name="connsiteX16" fmla="*/ 0 w 4167715"/>
                <a:gd name="connsiteY16" fmla="*/ 0 h 9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67715" h="937576" extrusionOk="0">
                  <a:moveTo>
                    <a:pt x="0" y="0"/>
                  </a:moveTo>
                  <a:cubicBezTo>
                    <a:pt x="172595" y="14337"/>
                    <a:pt x="513989" y="-12281"/>
                    <a:pt x="652942" y="0"/>
                  </a:cubicBezTo>
                  <a:cubicBezTo>
                    <a:pt x="791895" y="12281"/>
                    <a:pt x="945901" y="25611"/>
                    <a:pt x="1222530" y="0"/>
                  </a:cubicBezTo>
                  <a:cubicBezTo>
                    <a:pt x="1499159" y="-25611"/>
                    <a:pt x="1607342" y="-28715"/>
                    <a:pt x="1958826" y="0"/>
                  </a:cubicBezTo>
                  <a:cubicBezTo>
                    <a:pt x="2310310" y="28715"/>
                    <a:pt x="2470413" y="-12877"/>
                    <a:pt x="2736800" y="0"/>
                  </a:cubicBezTo>
                  <a:cubicBezTo>
                    <a:pt x="3003187" y="12877"/>
                    <a:pt x="3152827" y="-16104"/>
                    <a:pt x="3306387" y="0"/>
                  </a:cubicBezTo>
                  <a:cubicBezTo>
                    <a:pt x="3459947" y="16104"/>
                    <a:pt x="3958175" y="4109"/>
                    <a:pt x="4167715" y="0"/>
                  </a:cubicBezTo>
                  <a:cubicBezTo>
                    <a:pt x="4162653" y="144553"/>
                    <a:pt x="4181032" y="250040"/>
                    <a:pt x="4167715" y="468788"/>
                  </a:cubicBezTo>
                  <a:cubicBezTo>
                    <a:pt x="4154398" y="687536"/>
                    <a:pt x="4175772" y="736200"/>
                    <a:pt x="4167715" y="937576"/>
                  </a:cubicBezTo>
                  <a:cubicBezTo>
                    <a:pt x="3955646" y="948264"/>
                    <a:pt x="3706534" y="961117"/>
                    <a:pt x="3556450" y="937576"/>
                  </a:cubicBezTo>
                  <a:cubicBezTo>
                    <a:pt x="3406367" y="914035"/>
                    <a:pt x="3159483" y="919888"/>
                    <a:pt x="2986862" y="937576"/>
                  </a:cubicBezTo>
                  <a:cubicBezTo>
                    <a:pt x="2814241" y="955264"/>
                    <a:pt x="2637010" y="925226"/>
                    <a:pt x="2333920" y="937576"/>
                  </a:cubicBezTo>
                  <a:cubicBezTo>
                    <a:pt x="2030830" y="949926"/>
                    <a:pt x="1874952" y="945571"/>
                    <a:pt x="1722656" y="937576"/>
                  </a:cubicBezTo>
                  <a:cubicBezTo>
                    <a:pt x="1570360" y="929581"/>
                    <a:pt x="1337966" y="927886"/>
                    <a:pt x="1111391" y="937576"/>
                  </a:cubicBezTo>
                  <a:cubicBezTo>
                    <a:pt x="884816" y="947266"/>
                    <a:pt x="445089" y="959610"/>
                    <a:pt x="0" y="937576"/>
                  </a:cubicBezTo>
                  <a:cubicBezTo>
                    <a:pt x="14699" y="805358"/>
                    <a:pt x="-15476" y="610091"/>
                    <a:pt x="0" y="468788"/>
                  </a:cubicBezTo>
                  <a:cubicBezTo>
                    <a:pt x="15476" y="327485"/>
                    <a:pt x="-2773" y="209468"/>
                    <a:pt x="0" y="0"/>
                  </a:cubicBezTo>
                  <a:close/>
                </a:path>
              </a:pathLst>
            </a:custGeom>
            <a:noFill/>
            <a:ln w="57150">
              <a:solidFill>
                <a:srgbClr val="CC0000"/>
              </a:solidFill>
              <a:extLst>
                <a:ext uri="{C807C97D-BFC1-408E-A445-0C87EB9F89A2}">
                  <ask:lineSketchStyleProps xmlns:ask="http://schemas.microsoft.com/office/drawing/2018/sketchyshapes" sd="2215597123">
                    <a:prstGeom prst="rect">
                      <a:avLst/>
                    </a:prstGeom>
                    <ask:type>
                      <ask:lineSketchFreehand/>
                    </ask:type>
                  </ask:lineSketchStyleProps>
                </a:ext>
              </a:extLst>
            </a:ln>
          </p:spPr>
          <p:txBody>
            <a:bodyPr wrap="square">
              <a:spAutoFit/>
            </a:bodyPr>
            <a:lstStyle/>
            <a:p>
              <a:r>
                <a:rPr lang="en-US" sz="3200" dirty="0">
                  <a:latin typeface="Aptos" panose="020B0004020202020204" pitchFamily="34" charset="0"/>
                </a:rPr>
                <a:t>The extent of forest degradation in many parts of the world  is understudied and poorly monitored</a:t>
              </a:r>
              <a:endParaRPr lang="en-US" sz="3200" dirty="0">
                <a:latin typeface="Aptos" panose="020B00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C6EFBB-403C-AFDC-05F8-EBB3851DBA77}"/>
                </a:ext>
              </a:extLst>
            </p:cNvPr>
            <p:cNvSpPr txBox="1"/>
            <p:nvPr/>
          </p:nvSpPr>
          <p:spPr>
            <a:xfrm>
              <a:off x="728160" y="1038925"/>
              <a:ext cx="429088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Knowledge gap</a:t>
              </a:r>
            </a:p>
          </p:txBody>
        </p:sp>
      </p:grpSp>
      <p:pic>
        <p:nvPicPr>
          <p:cNvPr id="26" name="Picture 25">
            <a:extLst>
              <a:ext uri="{FF2B5EF4-FFF2-40B4-BE49-F238E27FC236}">
                <a16:creationId xmlns:a16="http://schemas.microsoft.com/office/drawing/2014/main" id="{942CC49F-1EE4-3442-7B00-3379D8C8564D}"/>
              </a:ext>
            </a:extLst>
          </p:cNvPr>
          <p:cNvPicPr>
            <a:picLocks noChangeAspect="1"/>
          </p:cNvPicPr>
          <p:nvPr/>
        </p:nvPicPr>
        <p:blipFill>
          <a:blip r:embed="rId4"/>
          <a:stretch>
            <a:fillRect/>
          </a:stretch>
        </p:blipFill>
        <p:spPr>
          <a:xfrm>
            <a:off x="294496" y="1728942"/>
            <a:ext cx="5356962" cy="4207294"/>
          </a:xfrm>
          <a:prstGeom prst="rect">
            <a:avLst/>
          </a:prstGeom>
        </p:spPr>
      </p:pic>
      <p:sp>
        <p:nvSpPr>
          <p:cNvPr id="27" name="TextBox 26">
            <a:extLst>
              <a:ext uri="{FF2B5EF4-FFF2-40B4-BE49-F238E27FC236}">
                <a16:creationId xmlns:a16="http://schemas.microsoft.com/office/drawing/2014/main" id="{B0395966-480B-B23C-5862-29E296BF91F8}"/>
              </a:ext>
            </a:extLst>
          </p:cNvPr>
          <p:cNvSpPr txBox="1"/>
          <p:nvPr/>
        </p:nvSpPr>
        <p:spPr>
          <a:xfrm>
            <a:off x="239619" y="6246249"/>
            <a:ext cx="5664869" cy="369332"/>
          </a:xfrm>
          <a:prstGeom prst="rect">
            <a:avLst/>
          </a:prstGeom>
          <a:noFill/>
        </p:spPr>
        <p:txBody>
          <a:bodyPr wrap="square">
            <a:spAutoFit/>
          </a:bodyPr>
          <a:lstStyle/>
          <a:p>
            <a:r>
              <a:rPr lang="en-US" dirty="0">
                <a:latin typeface="Aptos Display" panose="020B0004020202020204" pitchFamily="34" charset="0"/>
              </a:rPr>
              <a:t> Forest types map. </a:t>
            </a:r>
            <a:r>
              <a:rPr lang="en-US" b="1" dirty="0">
                <a:latin typeface="Aptos Display" panose="020B0004020202020204" pitchFamily="34" charset="0"/>
              </a:rPr>
              <a:t>Navarro-</a:t>
            </a:r>
            <a:r>
              <a:rPr lang="en-US" b="1" dirty="0" err="1">
                <a:latin typeface="Aptos Display" panose="020B0004020202020204" pitchFamily="34" charset="0"/>
              </a:rPr>
              <a:t>Cerrillo</a:t>
            </a:r>
            <a:r>
              <a:rPr lang="en-US" b="1" dirty="0">
                <a:latin typeface="Aptos Display" panose="020B0004020202020204" pitchFamily="34" charset="0"/>
              </a:rPr>
              <a:t> et al., 2022</a:t>
            </a:r>
            <a:endParaRPr lang="es-ES" b="1" dirty="0">
              <a:latin typeface="Aptos Display" panose="020B0004020202020204" pitchFamily="34" charset="0"/>
            </a:endParaRPr>
          </a:p>
        </p:txBody>
      </p:sp>
    </p:spTree>
    <p:extLst>
      <p:ext uri="{BB962C8B-B14F-4D97-AF65-F5344CB8AC3E}">
        <p14:creationId xmlns:p14="http://schemas.microsoft.com/office/powerpoint/2010/main" val="4118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14</a:t>
            </a:fld>
            <a:endParaRPr lang="es-ES"/>
          </a:p>
        </p:txBody>
      </p:sp>
      <p:grpSp>
        <p:nvGrpSpPr>
          <p:cNvPr id="5" name="Group 4">
            <a:extLst>
              <a:ext uri="{FF2B5EF4-FFF2-40B4-BE49-F238E27FC236}">
                <a16:creationId xmlns:a16="http://schemas.microsoft.com/office/drawing/2014/main" id="{9FD7DB7B-7D27-0BC5-998A-E912AA03451E}"/>
              </a:ext>
            </a:extLst>
          </p:cNvPr>
          <p:cNvGrpSpPr/>
          <p:nvPr/>
        </p:nvGrpSpPr>
        <p:grpSpPr>
          <a:xfrm>
            <a:off x="-72948" y="-5319"/>
            <a:ext cx="12337895" cy="466821"/>
            <a:chOff x="-131380" y="-927644"/>
            <a:chExt cx="12454760" cy="466821"/>
          </a:xfrm>
        </p:grpSpPr>
        <p:sp>
          <p:nvSpPr>
            <p:cNvPr id="6" name="Rectangle 5">
              <a:extLst>
                <a:ext uri="{FF2B5EF4-FFF2-40B4-BE49-F238E27FC236}">
                  <a16:creationId xmlns:a16="http://schemas.microsoft.com/office/drawing/2014/main" id="{DE731251-333F-8DAD-7694-C6A32E7BD689}"/>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TextBox 6">
              <a:extLst>
                <a:ext uri="{FF2B5EF4-FFF2-40B4-BE49-F238E27FC236}">
                  <a16:creationId xmlns:a16="http://schemas.microsoft.com/office/drawing/2014/main" id="{0CE9D769-D38A-DBD9-66D5-2B73D4499BC5}"/>
                </a:ext>
              </a:extLst>
            </p:cNvPr>
            <p:cNvSpPr txBox="1"/>
            <p:nvPr/>
          </p:nvSpPr>
          <p:spPr>
            <a:xfrm>
              <a:off x="883800" y="-799377"/>
              <a:ext cx="10023372" cy="338554"/>
            </a:xfrm>
            <a:prstGeom prst="rect">
              <a:avLst/>
            </a:prstGeom>
            <a:noFill/>
          </p:spPr>
          <p:txBody>
            <a:bodyPr wrap="none" rtlCol="0">
              <a:spAutoFit/>
            </a:bodyPr>
            <a:lstStyle/>
            <a:p>
              <a:r>
                <a:rPr lang="es-ES" sz="1600" b="1" spc="300" dirty="0" err="1">
                  <a:solidFill>
                    <a:schemeClr val="bg1">
                      <a:lumMod val="50000"/>
                    </a:schemeClr>
                  </a:solidFill>
                </a:rPr>
                <a:t>Introduction</a:t>
              </a:r>
              <a:r>
                <a:rPr lang="es-ES" sz="1600" b="1" spc="300" dirty="0">
                  <a:solidFill>
                    <a:schemeClr val="bg1">
                      <a:lumMod val="50000"/>
                    </a:schemeClr>
                  </a:solidFill>
                </a:rPr>
                <a:t>		</a:t>
              </a:r>
              <a:r>
                <a:rPr lang="es-ES" sz="1600" b="1" spc="300" dirty="0" err="1">
                  <a:solidFill>
                    <a:schemeClr val="bg1">
                      <a:lumMod val="50000"/>
                    </a:schemeClr>
                  </a:solidFill>
                </a:rPr>
                <a:t>Methods</a:t>
              </a:r>
              <a:r>
                <a:rPr lang="es-ES" sz="1600" b="1" spc="300" dirty="0">
                  <a:solidFill>
                    <a:schemeClr val="bg1">
                      <a:lumMod val="50000"/>
                    </a:schemeClr>
                  </a:solidFill>
                </a:rPr>
                <a:t>		</a:t>
              </a:r>
              <a:r>
                <a:rPr lang="es-ES" sz="1600" b="1" spc="300" dirty="0" err="1">
                  <a:solidFill>
                    <a:schemeClr val="bg1">
                      <a:lumMod val="50000"/>
                    </a:schemeClr>
                  </a:solidFill>
                </a:rPr>
                <a:t>Results</a:t>
              </a:r>
              <a:r>
                <a:rPr lang="es-ES" sz="1600" b="1" spc="300" dirty="0">
                  <a:solidFill>
                    <a:schemeClr val="bg1">
                      <a:lumMod val="50000"/>
                    </a:schemeClr>
                  </a:solidFill>
                </a:rPr>
                <a:t> 		</a:t>
              </a:r>
              <a:r>
                <a:rPr lang="es-ES" sz="1600" b="1" spc="300" dirty="0" err="1">
                  <a:solidFill>
                    <a:schemeClr val="bg1">
                      <a:lumMod val="50000"/>
                    </a:schemeClr>
                  </a:solidFill>
                </a:rPr>
                <a:t>Conclusions</a:t>
              </a:r>
              <a:endParaRPr lang="es-ES" sz="1600" b="1" spc="300" dirty="0">
                <a:solidFill>
                  <a:schemeClr val="bg1">
                    <a:lumMod val="50000"/>
                  </a:schemeClr>
                </a:solidFill>
              </a:endParaRPr>
            </a:p>
          </p:txBody>
        </p:sp>
      </p:grpSp>
      <p:sp>
        <p:nvSpPr>
          <p:cNvPr id="2" name="TextBox 1">
            <a:extLst>
              <a:ext uri="{FF2B5EF4-FFF2-40B4-BE49-F238E27FC236}">
                <a16:creationId xmlns:a16="http://schemas.microsoft.com/office/drawing/2014/main" id="{FEFEF7F2-5D09-CA39-D693-B4BCA37443F7}"/>
              </a:ext>
            </a:extLst>
          </p:cNvPr>
          <p:cNvSpPr txBox="1"/>
          <p:nvPr/>
        </p:nvSpPr>
        <p:spPr>
          <a:xfrm>
            <a:off x="264203" y="456347"/>
            <a:ext cx="11663591" cy="593047"/>
          </a:xfrm>
          <a:prstGeom prst="rect">
            <a:avLst/>
          </a:prstGeom>
          <a:noFill/>
        </p:spPr>
        <p:txBody>
          <a:bodyPr wrap="square">
            <a:spAutoFit/>
          </a:bodyPr>
          <a:lstStyle/>
          <a:p>
            <a:pPr>
              <a:lnSpc>
                <a:spcPct val="150000"/>
              </a:lnSpc>
            </a:pPr>
            <a:r>
              <a:rPr lang="en-US" sz="2400" b="1" dirty="0">
                <a:latin typeface="Aptos Display" panose="020B0004020202020204" pitchFamily="34" charset="0"/>
              </a:rPr>
              <a:t>References</a:t>
            </a:r>
          </a:p>
        </p:txBody>
      </p:sp>
      <p:sp>
        <p:nvSpPr>
          <p:cNvPr id="8" name="TextBox 7">
            <a:extLst>
              <a:ext uri="{FF2B5EF4-FFF2-40B4-BE49-F238E27FC236}">
                <a16:creationId xmlns:a16="http://schemas.microsoft.com/office/drawing/2014/main" id="{80145D7C-8A86-9670-0851-317EB6D78C7D}"/>
              </a:ext>
            </a:extLst>
          </p:cNvPr>
          <p:cNvSpPr txBox="1"/>
          <p:nvPr/>
        </p:nvSpPr>
        <p:spPr>
          <a:xfrm>
            <a:off x="264204" y="1049394"/>
            <a:ext cx="11762696" cy="5947397"/>
          </a:xfrm>
          <a:prstGeom prst="rect">
            <a:avLst/>
          </a:prstGeom>
          <a:noFill/>
        </p:spPr>
        <p:txBody>
          <a:bodyPr wrap="square">
            <a:spAutoFit/>
          </a:bodyPr>
          <a:lstStyle/>
          <a:p>
            <a:pPr marL="228600" indent="-228600">
              <a:lnSpc>
                <a:spcPts val="1120"/>
              </a:lnSpc>
              <a:spcAft>
                <a:spcPts val="800"/>
              </a:spcAft>
              <a:buFont typeface="+mj-lt"/>
              <a:buAutoNum type="arabicPeriod"/>
            </a:pPr>
            <a:r>
              <a:rPr lang="es-ES" sz="1200" kern="100" dirty="0">
                <a:effectLst/>
                <a:latin typeface="Aptos" panose="020B0004020202020204" pitchFamily="34" charset="0"/>
                <a:ea typeface="Calibri" panose="020F0502020204030204" pitchFamily="34" charset="0"/>
                <a:cs typeface="Calibri" panose="020F0502020204030204" pitchFamily="34" charset="0"/>
              </a:rPr>
              <a:t>Astigarraga, Julen, Enrique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Andivia</a:t>
            </a:r>
            <a:r>
              <a:rPr lang="es-ES" sz="1200" kern="100" dirty="0">
                <a:effectLst/>
                <a:latin typeface="Aptos" panose="020B0004020202020204" pitchFamily="34" charset="0"/>
                <a:ea typeface="Calibri" panose="020F0502020204030204" pitchFamily="34" charset="0"/>
                <a:cs typeface="Calibri" panose="020F0502020204030204" pitchFamily="34" charset="0"/>
              </a:rPr>
              <a:t>, Miguel A. Zavala, Antonio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Gazol</a:t>
            </a:r>
            <a:r>
              <a:rPr lang="es-ES" sz="1200" kern="100" dirty="0">
                <a:effectLst/>
                <a:latin typeface="Aptos" panose="020B0004020202020204" pitchFamily="34" charset="0"/>
                <a:ea typeface="Calibri" panose="020F0502020204030204" pitchFamily="34" charset="0"/>
                <a:cs typeface="Calibri" panose="020F0502020204030204" pitchFamily="34" charset="0"/>
              </a:rPr>
              <a:t>, Verónica Cruz-Alonso, Sergio M. Vicente-Serrano, y Paloma Ruiz-Benito. </a:t>
            </a:r>
            <a:r>
              <a:rPr lang="en-GB" sz="1200" kern="100" dirty="0">
                <a:effectLst/>
                <a:latin typeface="Aptos" panose="020B0004020202020204" pitchFamily="34" charset="0"/>
                <a:ea typeface="Calibri" panose="020F0502020204030204" pitchFamily="34" charset="0"/>
                <a:cs typeface="Calibri" panose="020F0502020204030204" pitchFamily="34" charset="0"/>
              </a:rPr>
              <a:t>«Evidence of non-stationary relationships between climate and forest responses: Increased sensitivity to climate change in Iberian forests». </a:t>
            </a:r>
            <a:r>
              <a:rPr lang="es-ES" sz="1200" i="1" kern="100" dirty="0">
                <a:effectLst/>
                <a:latin typeface="Aptos" panose="020B0004020202020204" pitchFamily="34" charset="0"/>
                <a:ea typeface="Calibri" panose="020F0502020204030204" pitchFamily="34" charset="0"/>
                <a:cs typeface="Calibri" panose="020F0502020204030204" pitchFamily="34" charset="0"/>
              </a:rPr>
              <a:t>Global Change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Biology</a:t>
            </a:r>
            <a:r>
              <a:rPr lang="es-ES" sz="1200" kern="100" dirty="0">
                <a:effectLst/>
                <a:latin typeface="Aptos" panose="020B0004020202020204" pitchFamily="34" charset="0"/>
                <a:ea typeface="Calibri" panose="020F0502020204030204" pitchFamily="34" charset="0"/>
                <a:cs typeface="Calibri" panose="020F0502020204030204" pitchFamily="34" charset="0"/>
              </a:rPr>
              <a:t> 26,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n.</a:t>
            </a:r>
            <a:r>
              <a:rPr lang="es-ES"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s-ES" sz="1200" kern="100" dirty="0">
                <a:effectLst/>
                <a:latin typeface="Aptos" panose="020B0004020202020204" pitchFamily="34" charset="0"/>
                <a:ea typeface="Calibri" panose="020F0502020204030204" pitchFamily="34" charset="0"/>
                <a:cs typeface="Calibri" panose="020F0502020204030204" pitchFamily="34" charset="0"/>
              </a:rPr>
              <a:t> 9 (1 de septiembre de 2020): 5063-76. </a:t>
            </a:r>
            <a:r>
              <a:rPr lang="es-ES" sz="1200" kern="100" dirty="0">
                <a:effectLst/>
                <a:latin typeface="Aptos" panose="020B0004020202020204" pitchFamily="34" charset="0"/>
                <a:ea typeface="Calibri" panose="020F0502020204030204" pitchFamily="34" charset="0"/>
                <a:cs typeface="Calibri" panose="020F0502020204030204" pitchFamily="34" charset="0"/>
                <a:hlinkClick r:id="rId3"/>
              </a:rPr>
              <a:t>https://doi.org/10.1111/gcb.15198</a:t>
            </a:r>
            <a:r>
              <a:rPr lang="es-ES" sz="1200" kern="100" dirty="0">
                <a:effectLst/>
                <a:latin typeface="Aptos" panose="020B0004020202020204" pitchFamily="34" charset="0"/>
                <a:ea typeface="Calibri" panose="020F0502020204030204" pitchFamily="34" charset="0"/>
                <a:cs typeface="Calibri" panose="020F0502020204030204" pitchFamily="34" charset="0"/>
              </a:rPr>
              <a:t>.</a:t>
            </a:r>
            <a:endParaRPr lang="es-ES" sz="1200" kern="100" dirty="0">
              <a:latin typeface="Aptos" panose="020B0004020202020204" pitchFamily="34" charset="0"/>
              <a:ea typeface="Calibri" panose="020F0502020204030204" pitchFamily="34" charset="0"/>
              <a:cs typeface="Calibri" panose="020F0502020204030204" pitchFamily="34" charset="0"/>
            </a:endParaRPr>
          </a:p>
          <a:p>
            <a:pPr marL="228600" indent="-228600">
              <a:lnSpc>
                <a:spcPts val="1120"/>
              </a:lnSpc>
              <a:spcAft>
                <a:spcPts val="800"/>
              </a:spcAft>
              <a:buFont typeface="+mj-lt"/>
              <a:buAutoNum type="arabicPeriod"/>
            </a:pPr>
            <a:r>
              <a:rPr lang="en-GB" sz="1200" kern="100" dirty="0">
                <a:effectLst/>
                <a:latin typeface="Aptos" panose="020B0004020202020204" pitchFamily="34" charset="0"/>
                <a:ea typeface="Calibri" panose="020F0502020204030204" pitchFamily="34" charset="0"/>
                <a:cs typeface="Calibri" panose="020F0502020204030204" pitchFamily="34" charset="0"/>
              </a:rPr>
              <a:t>Bullock, Eric L., Curtis E. Woodcock, y Pontus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Olofsson</a:t>
            </a:r>
            <a:r>
              <a:rPr lang="en-GB" sz="1200" kern="100" dirty="0">
                <a:effectLst/>
                <a:latin typeface="Aptos" panose="020B0004020202020204" pitchFamily="34" charset="0"/>
                <a:ea typeface="Calibri" panose="020F0502020204030204" pitchFamily="34" charset="0"/>
                <a:cs typeface="Calibri" panose="020F0502020204030204" pitchFamily="34" charset="0"/>
              </a:rPr>
              <a:t>. «Monitoring tropical forest degradation using spectral unmixing and Landsat time series analysis». </a:t>
            </a:r>
            <a:r>
              <a:rPr lang="en-GB" sz="1200" i="1" kern="100" dirty="0">
                <a:effectLst/>
                <a:latin typeface="Aptos" panose="020B0004020202020204" pitchFamily="34" charset="0"/>
                <a:ea typeface="Calibri" panose="020F0502020204030204" pitchFamily="34" charset="0"/>
                <a:cs typeface="Calibri" panose="020F0502020204030204" pitchFamily="34" charset="0"/>
              </a:rPr>
              <a:t>Remote Sensing of Environment</a:t>
            </a:r>
            <a:r>
              <a:rPr lang="en-GB" sz="1200" kern="100" dirty="0">
                <a:effectLst/>
                <a:latin typeface="Aptos" panose="020B0004020202020204" pitchFamily="34" charset="0"/>
                <a:ea typeface="Calibri" panose="020F0502020204030204" pitchFamily="34" charset="0"/>
                <a:cs typeface="Calibri" panose="020F0502020204030204" pitchFamily="34" charset="0"/>
              </a:rPr>
              <a:t> 238 (1 de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marzo</a:t>
            </a:r>
            <a:r>
              <a:rPr lang="en-GB" sz="1200" kern="100" dirty="0">
                <a:effectLst/>
                <a:latin typeface="Aptos" panose="020B0004020202020204" pitchFamily="34" charset="0"/>
                <a:ea typeface="Calibri" panose="020F0502020204030204" pitchFamily="34" charset="0"/>
                <a:cs typeface="Calibri" panose="020F0502020204030204" pitchFamily="34" charset="0"/>
              </a:rPr>
              <a:t> de 2020). </a:t>
            </a:r>
            <a:r>
              <a:rPr lang="en-GB" sz="1200" kern="100" dirty="0">
                <a:effectLst/>
                <a:latin typeface="Aptos" panose="020B0004020202020204" pitchFamily="34" charset="0"/>
                <a:ea typeface="Calibri" panose="020F0502020204030204" pitchFamily="34" charset="0"/>
                <a:cs typeface="Calibri" panose="020F0502020204030204" pitchFamily="34" charset="0"/>
                <a:hlinkClick r:id="rId4"/>
              </a:rPr>
              <a:t>https://doi.org/10.1016/j.rse.2018.11.011</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a:effectLst/>
                <a:latin typeface="Aptos" panose="020B0004020202020204" pitchFamily="34" charset="0"/>
                <a:ea typeface="Calibri" panose="020F0502020204030204" pitchFamily="34" charset="0"/>
                <a:cs typeface="Calibri" panose="020F0502020204030204" pitchFamily="34" charset="0"/>
              </a:rPr>
              <a:t>Chen,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Shijuan</a:t>
            </a:r>
            <a:r>
              <a:rPr lang="en-GB" sz="1200" kern="100" dirty="0">
                <a:effectLst/>
                <a:latin typeface="Aptos" panose="020B0004020202020204" pitchFamily="34" charset="0"/>
                <a:ea typeface="Calibri" panose="020F0502020204030204" pitchFamily="34" charset="0"/>
                <a:cs typeface="Calibri" panose="020F0502020204030204" pitchFamily="34" charset="0"/>
              </a:rPr>
              <a:t>, Pontus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Olofsson</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Thatheva</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Saphangthong</a:t>
            </a:r>
            <a:r>
              <a:rPr lang="en-GB" sz="1200" kern="100" dirty="0">
                <a:effectLst/>
                <a:latin typeface="Aptos" panose="020B0004020202020204" pitchFamily="34" charset="0"/>
                <a:ea typeface="Calibri" panose="020F0502020204030204" pitchFamily="34" charset="0"/>
                <a:cs typeface="Calibri" panose="020F0502020204030204" pitchFamily="34" charset="0"/>
              </a:rPr>
              <a:t>, y Curtis E. Woodcock. «Monitoring Shifting Cultivation in Laos with Landsat Time Series». </a:t>
            </a:r>
            <a:r>
              <a:rPr lang="en-GB" sz="1200" i="1" kern="100" dirty="0">
                <a:effectLst/>
                <a:latin typeface="Aptos" panose="020B0004020202020204" pitchFamily="34" charset="0"/>
                <a:ea typeface="Calibri" panose="020F0502020204030204" pitchFamily="34" charset="0"/>
                <a:cs typeface="Calibri" panose="020F0502020204030204" pitchFamily="34" charset="0"/>
              </a:rPr>
              <a:t>Remote Sensing of Environment</a:t>
            </a:r>
            <a:r>
              <a:rPr lang="en-GB" sz="1200" kern="100" dirty="0">
                <a:effectLst/>
                <a:latin typeface="Aptos" panose="020B0004020202020204" pitchFamily="34" charset="0"/>
                <a:ea typeface="Calibri" panose="020F0502020204030204" pitchFamily="34" charset="0"/>
                <a:cs typeface="Calibri" panose="020F0502020204030204" pitchFamily="34" charset="0"/>
              </a:rPr>
              <a:t> 288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abril</a:t>
            </a:r>
            <a:r>
              <a:rPr lang="en-GB" sz="1200" kern="100" dirty="0">
                <a:effectLst/>
                <a:latin typeface="Aptos" panose="020B0004020202020204" pitchFamily="34" charset="0"/>
                <a:ea typeface="Calibri" panose="020F0502020204030204" pitchFamily="34" charset="0"/>
                <a:cs typeface="Calibri" panose="020F0502020204030204" pitchFamily="34" charset="0"/>
              </a:rPr>
              <a:t> de 2023): 113507. </a:t>
            </a:r>
            <a:r>
              <a:rPr lang="en-GB" sz="1200" kern="100" dirty="0">
                <a:effectLst/>
                <a:latin typeface="Aptos" panose="020B0004020202020204" pitchFamily="34" charset="0"/>
                <a:ea typeface="Calibri" panose="020F0502020204030204" pitchFamily="34" charset="0"/>
                <a:cs typeface="Calibri" panose="020F0502020204030204" pitchFamily="34" charset="0"/>
                <a:hlinkClick r:id="rId5"/>
              </a:rPr>
              <a:t>https://doi.org/10.1016/j.rse.2023.113507</a:t>
            </a:r>
            <a:r>
              <a:rPr lang="en-GB" sz="1200" kern="100" dirty="0">
                <a:effectLst/>
                <a:latin typeface="Aptos" panose="020B0004020202020204" pitchFamily="34" charset="0"/>
                <a:ea typeface="Calibri" panose="020F0502020204030204" pitchFamily="34" charset="0"/>
                <a:cs typeface="Calibri" panose="020F0502020204030204" pitchFamily="34" charset="0"/>
              </a:rPr>
              <a:t>.</a:t>
            </a:r>
            <a:r>
              <a:rPr lang="en-GB" sz="1200" kern="100" dirty="0">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a:effectLst/>
                <a:latin typeface="Aptos" panose="020B0004020202020204" pitchFamily="34" charset="0"/>
                <a:ea typeface="Calibri" panose="020F0502020204030204" pitchFamily="34" charset="0"/>
                <a:cs typeface="Calibri" panose="020F0502020204030204" pitchFamily="34" charset="0"/>
              </a:rPr>
              <a:t>Chen,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Shijuan</a:t>
            </a:r>
            <a:r>
              <a:rPr lang="en-GB" sz="1200" kern="100" dirty="0">
                <a:effectLst/>
                <a:latin typeface="Aptos" panose="020B0004020202020204" pitchFamily="34" charset="0"/>
                <a:ea typeface="Calibri" panose="020F0502020204030204" pitchFamily="34" charset="0"/>
                <a:cs typeface="Calibri" panose="020F0502020204030204" pitchFamily="34" charset="0"/>
              </a:rPr>
              <a:t>, Curtis E. Woodcock, Eric L. Bullock, Paulo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Arévalo</a:t>
            </a:r>
            <a:r>
              <a:rPr lang="en-GB" sz="1200" kern="100" dirty="0">
                <a:effectLst/>
                <a:latin typeface="Aptos" panose="020B0004020202020204" pitchFamily="34" charset="0"/>
                <a:ea typeface="Calibri" panose="020F0502020204030204" pitchFamily="34" charset="0"/>
                <a:cs typeface="Calibri" panose="020F0502020204030204" pitchFamily="34" charset="0"/>
              </a:rPr>
              <a:t>, Paata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Torchinava</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Siqi</a:t>
            </a:r>
            <a:r>
              <a:rPr lang="en-GB" sz="1200" kern="100" dirty="0">
                <a:effectLst/>
                <a:latin typeface="Aptos" panose="020B0004020202020204" pitchFamily="34" charset="0"/>
                <a:ea typeface="Calibri" panose="020F0502020204030204" pitchFamily="34" charset="0"/>
                <a:cs typeface="Calibri" panose="020F0502020204030204" pitchFamily="34" charset="0"/>
              </a:rPr>
              <a:t> Peng, y Pontus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Olofsson</a:t>
            </a:r>
            <a:r>
              <a:rPr lang="en-GB" sz="1200" kern="100" dirty="0">
                <a:effectLst/>
                <a:latin typeface="Aptos" panose="020B0004020202020204" pitchFamily="34" charset="0"/>
                <a:ea typeface="Calibri" panose="020F0502020204030204" pitchFamily="34" charset="0"/>
                <a:cs typeface="Calibri" panose="020F0502020204030204" pitchFamily="34" charset="0"/>
              </a:rPr>
              <a:t>. «Monitoring temperate forest degradation on Google Earth Engine using Landsat time series analysis». </a:t>
            </a:r>
            <a:r>
              <a:rPr lang="en-GB" sz="1200" i="1" kern="100" dirty="0">
                <a:effectLst/>
                <a:latin typeface="Aptos" panose="020B0004020202020204" pitchFamily="34" charset="0"/>
                <a:ea typeface="Calibri" panose="020F0502020204030204" pitchFamily="34" charset="0"/>
                <a:cs typeface="Calibri" panose="020F0502020204030204" pitchFamily="34" charset="0"/>
              </a:rPr>
              <a:t>Remote Sensing of Environment</a:t>
            </a:r>
            <a:r>
              <a:rPr lang="en-GB" sz="1200" kern="100" dirty="0">
                <a:effectLst/>
                <a:latin typeface="Aptos" panose="020B0004020202020204" pitchFamily="34" charset="0"/>
                <a:ea typeface="Calibri" panose="020F0502020204030204" pitchFamily="34" charset="0"/>
                <a:cs typeface="Calibri" panose="020F0502020204030204" pitchFamily="34" charset="0"/>
              </a:rPr>
              <a:t> 265 (1 de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noviembre</a:t>
            </a:r>
            <a:r>
              <a:rPr lang="en-GB" sz="1200" kern="100" dirty="0">
                <a:effectLst/>
                <a:latin typeface="Aptos" panose="020B0004020202020204" pitchFamily="34" charset="0"/>
                <a:ea typeface="Calibri" panose="020F0502020204030204" pitchFamily="34" charset="0"/>
                <a:cs typeface="Calibri" panose="020F0502020204030204" pitchFamily="34" charset="0"/>
              </a:rPr>
              <a:t> de 2021). </a:t>
            </a:r>
            <a:r>
              <a:rPr lang="en-GB" sz="1200" kern="100" dirty="0">
                <a:effectLst/>
                <a:latin typeface="Aptos" panose="020B0004020202020204" pitchFamily="34" charset="0"/>
                <a:ea typeface="Calibri" panose="020F0502020204030204" pitchFamily="34" charset="0"/>
                <a:cs typeface="Calibri" panose="020F0502020204030204" pitchFamily="34" charset="0"/>
                <a:hlinkClick r:id="rId6"/>
              </a:rPr>
              <a:t>https://doi.org/10.1016/j.rse.2021.112648</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err="1">
                <a:effectLst/>
                <a:latin typeface="Aptos" panose="020B0004020202020204" pitchFamily="34" charset="0"/>
                <a:ea typeface="Calibri" panose="020F0502020204030204" pitchFamily="34" charset="0"/>
                <a:cs typeface="Calibri" panose="020F0502020204030204" pitchFamily="34" charset="0"/>
              </a:rPr>
              <a:t>Forzieri</a:t>
            </a:r>
            <a:r>
              <a:rPr lang="en-GB" sz="1200" kern="100" dirty="0">
                <a:effectLst/>
                <a:latin typeface="Aptos" panose="020B0004020202020204" pitchFamily="34" charset="0"/>
                <a:ea typeface="Calibri" panose="020F0502020204030204" pitchFamily="34" charset="0"/>
                <a:cs typeface="Calibri" panose="020F0502020204030204" pitchFamily="34" charset="0"/>
              </a:rPr>
              <a:t>, Giovanni, Marco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Girardello</a:t>
            </a:r>
            <a:r>
              <a:rPr lang="en-GB" sz="1200" kern="100" dirty="0">
                <a:effectLst/>
                <a:latin typeface="Aptos" panose="020B0004020202020204" pitchFamily="34" charset="0"/>
                <a:ea typeface="Calibri" panose="020F0502020204030204" pitchFamily="34" charset="0"/>
                <a:cs typeface="Calibri" panose="020F0502020204030204" pitchFamily="34" charset="0"/>
              </a:rPr>
              <a:t>, Guido Ceccherini, Jonathan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Spinoni</a:t>
            </a:r>
            <a:r>
              <a:rPr lang="en-GB" sz="1200" kern="100" dirty="0">
                <a:effectLst/>
                <a:latin typeface="Aptos" panose="020B0004020202020204" pitchFamily="34" charset="0"/>
                <a:ea typeface="Calibri" panose="020F0502020204030204" pitchFamily="34" charset="0"/>
                <a:cs typeface="Calibri" panose="020F0502020204030204" pitchFamily="34" charset="0"/>
              </a:rPr>
              <a:t>, Luc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Feyen</a:t>
            </a:r>
            <a:r>
              <a:rPr lang="en-GB" sz="1200" kern="100" dirty="0">
                <a:effectLst/>
                <a:latin typeface="Aptos" panose="020B0004020202020204" pitchFamily="34" charset="0"/>
                <a:ea typeface="Calibri" panose="020F0502020204030204" pitchFamily="34" charset="0"/>
                <a:cs typeface="Calibri" panose="020F0502020204030204" pitchFamily="34" charset="0"/>
              </a:rPr>
              <a:t>, Henrik Hartmann, Pieter S.A. Beck, et al. «Emergent vulnerability to climate-driven disturbances in European forests». </a:t>
            </a:r>
            <a:r>
              <a:rPr lang="en-GB" sz="1200" i="1" kern="100" dirty="0">
                <a:effectLst/>
                <a:latin typeface="Aptos" panose="020B0004020202020204" pitchFamily="34" charset="0"/>
                <a:ea typeface="Calibri" panose="020F0502020204030204" pitchFamily="34" charset="0"/>
                <a:cs typeface="Calibri" panose="020F0502020204030204" pitchFamily="34" charset="0"/>
              </a:rPr>
              <a:t>Nature Communications</a:t>
            </a:r>
            <a:r>
              <a:rPr lang="en-GB" sz="1200" kern="100" dirty="0">
                <a:effectLst/>
                <a:latin typeface="Aptos" panose="020B0004020202020204" pitchFamily="34" charset="0"/>
                <a:ea typeface="Calibri" panose="020F0502020204030204" pitchFamily="34" charset="0"/>
                <a:cs typeface="Calibri" panose="020F0502020204030204" pitchFamily="34" charset="0"/>
              </a:rPr>
              <a:t> 12,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n.</a:t>
            </a:r>
            <a:r>
              <a:rPr lang="en-GB"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n-GB" sz="1200" kern="100" dirty="0">
                <a:effectLst/>
                <a:latin typeface="Aptos" panose="020B0004020202020204" pitchFamily="34" charset="0"/>
                <a:ea typeface="Calibri" panose="020F0502020204030204" pitchFamily="34" charset="0"/>
                <a:cs typeface="Calibri" panose="020F0502020204030204" pitchFamily="34" charset="0"/>
              </a:rPr>
              <a:t> 1 (1 de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diciembre</a:t>
            </a:r>
            <a:r>
              <a:rPr lang="en-GB" sz="1200" kern="100" dirty="0">
                <a:effectLst/>
                <a:latin typeface="Aptos" panose="020B0004020202020204" pitchFamily="34" charset="0"/>
                <a:ea typeface="Calibri" panose="020F0502020204030204" pitchFamily="34" charset="0"/>
                <a:cs typeface="Calibri" panose="020F0502020204030204" pitchFamily="34" charset="0"/>
              </a:rPr>
              <a:t> de 2021). </a:t>
            </a:r>
            <a:r>
              <a:rPr lang="en-GB" sz="1200" kern="100" dirty="0">
                <a:effectLst/>
                <a:latin typeface="Aptos" panose="020B0004020202020204" pitchFamily="34" charset="0"/>
                <a:ea typeface="Calibri" panose="020F0502020204030204" pitchFamily="34" charset="0"/>
                <a:cs typeface="Calibri" panose="020F0502020204030204" pitchFamily="34" charset="0"/>
                <a:hlinkClick r:id="rId7"/>
              </a:rPr>
              <a:t>https://doi.org/10.1038/s41467-021-21399-7</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s-ES" sz="1200" kern="100" dirty="0">
                <a:effectLst/>
                <a:latin typeface="Aptos" panose="020B0004020202020204" pitchFamily="34" charset="0"/>
                <a:ea typeface="Calibri" panose="020F0502020204030204" pitchFamily="34" charset="0"/>
                <a:cs typeface="Calibri" panose="020F0502020204030204" pitchFamily="34" charset="0"/>
              </a:rPr>
              <a:t>Gómez, Cristina, Pablo Alejandro, Txomin Hermosilla, Fernando Montes, Cristina Pascual, Luis Ángel Ruiz, Flor Álvarez-Taboada,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Mihai</a:t>
            </a:r>
            <a:r>
              <a:rPr lang="es-ES" sz="1200" kern="100" dirty="0">
                <a:effectLst/>
                <a:latin typeface="Aptos" panose="020B0004020202020204" pitchFamily="34" charset="0"/>
                <a:ea typeface="Calibri" panose="020F0502020204030204" pitchFamily="34" charset="0"/>
                <a:cs typeface="Calibri" panose="020F0502020204030204" pitchFamily="34" charset="0"/>
              </a:rPr>
              <a:t> A.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Tanase</a:t>
            </a:r>
            <a:r>
              <a:rPr lang="es-ES" sz="1200" kern="100" dirty="0">
                <a:effectLst/>
                <a:latin typeface="Aptos" panose="020B0004020202020204" pitchFamily="34" charset="0"/>
                <a:ea typeface="Calibri" panose="020F0502020204030204" pitchFamily="34" charset="0"/>
                <a:cs typeface="Calibri" panose="020F0502020204030204" pitchFamily="34" charset="0"/>
              </a:rPr>
              <a:t>, y Rubén Valbuena. </a:t>
            </a:r>
            <a:r>
              <a:rPr lang="en-GB" sz="1200" kern="100" dirty="0">
                <a:effectLst/>
                <a:latin typeface="Aptos" panose="020B0004020202020204" pitchFamily="34" charset="0"/>
                <a:ea typeface="Calibri" panose="020F0502020204030204" pitchFamily="34" charset="0"/>
                <a:cs typeface="Calibri" panose="020F0502020204030204" pitchFamily="34" charset="0"/>
              </a:rPr>
              <a:t>«Remote sensing for the Spanish forests in the 21stcentury: A review of advances, needs, and opportunities». </a:t>
            </a:r>
            <a:r>
              <a:rPr lang="en-GB" sz="1200" i="1" kern="100" dirty="0">
                <a:effectLst/>
                <a:latin typeface="Aptos" panose="020B0004020202020204" pitchFamily="34" charset="0"/>
                <a:ea typeface="Calibri" panose="020F0502020204030204" pitchFamily="34" charset="0"/>
                <a:cs typeface="Calibri" panose="020F0502020204030204" pitchFamily="34" charset="0"/>
              </a:rPr>
              <a:t>Forest Systems</a:t>
            </a:r>
            <a:r>
              <a:rPr lang="en-GB" sz="1200" kern="100" dirty="0">
                <a:effectLst/>
                <a:latin typeface="Aptos" panose="020B0004020202020204" pitchFamily="34" charset="0"/>
                <a:ea typeface="Calibri" panose="020F0502020204030204" pitchFamily="34" charset="0"/>
                <a:cs typeface="Calibri" panose="020F0502020204030204" pitchFamily="34" charset="0"/>
              </a:rPr>
              <a:t> 28,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n.</a:t>
            </a:r>
            <a:r>
              <a:rPr lang="en-GB"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n-GB" sz="1200" kern="100" dirty="0">
                <a:effectLst/>
                <a:latin typeface="Aptos" panose="020B0004020202020204" pitchFamily="34" charset="0"/>
                <a:ea typeface="Calibri" panose="020F0502020204030204" pitchFamily="34" charset="0"/>
                <a:cs typeface="Calibri" panose="020F0502020204030204" pitchFamily="34" charset="0"/>
              </a:rPr>
              <a:t> 1 (2019). </a:t>
            </a:r>
            <a:r>
              <a:rPr lang="en-GB" sz="1200" kern="100" dirty="0">
                <a:effectLst/>
                <a:latin typeface="Aptos" panose="020B0004020202020204" pitchFamily="34" charset="0"/>
                <a:ea typeface="Calibri" panose="020F0502020204030204" pitchFamily="34" charset="0"/>
                <a:cs typeface="Calibri" panose="020F0502020204030204" pitchFamily="34" charset="0"/>
                <a:hlinkClick r:id="rId8"/>
              </a:rPr>
              <a:t>https://doi.org/10.5424/fs/2019281-14221</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err="1">
                <a:effectLst/>
                <a:latin typeface="Aptos" panose="020B0004020202020204" pitchFamily="34" charset="0"/>
                <a:ea typeface="Calibri" panose="020F0502020204030204" pitchFamily="34" charset="0"/>
                <a:cs typeface="Calibri" panose="020F0502020204030204" pitchFamily="34" charset="0"/>
              </a:rPr>
              <a:t>Halbgewachs</a:t>
            </a:r>
            <a:r>
              <a:rPr lang="en-GB" sz="1200" kern="100" dirty="0">
                <a:effectLst/>
                <a:latin typeface="Aptos" panose="020B0004020202020204" pitchFamily="34" charset="0"/>
                <a:ea typeface="Calibri" panose="020F0502020204030204" pitchFamily="34" charset="0"/>
                <a:cs typeface="Calibri" panose="020F0502020204030204" pitchFamily="34" charset="0"/>
              </a:rPr>
              <a:t>, Magdalena, Martin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Wegmann</a:t>
            </a:r>
            <a:r>
              <a:rPr lang="en-GB" sz="1200" kern="100" dirty="0">
                <a:effectLst/>
                <a:latin typeface="Aptos" panose="020B0004020202020204" pitchFamily="34" charset="0"/>
                <a:ea typeface="Calibri" panose="020F0502020204030204" pitchFamily="34" charset="0"/>
                <a:cs typeface="Calibri" panose="020F0502020204030204" pitchFamily="34" charset="0"/>
              </a:rPr>
              <a:t>, y Emmanuel da Ponte. «A Spectral Mixture Analysis and Landscape Metrics Based Framework for Monitoring Spatiotemporal Forest Cover Changes: A Case Study in Mato Grosso, Brazil». </a:t>
            </a:r>
            <a:r>
              <a:rPr lang="es-ES" sz="1200" i="1" kern="100" dirty="0">
                <a:effectLst/>
                <a:latin typeface="Aptos" panose="020B0004020202020204" pitchFamily="34" charset="0"/>
                <a:ea typeface="Calibri" panose="020F0502020204030204" pitchFamily="34" charset="0"/>
                <a:cs typeface="Calibri" panose="020F0502020204030204" pitchFamily="34" charset="0"/>
              </a:rPr>
              <a:t>Remote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Sensing</a:t>
            </a:r>
            <a:r>
              <a:rPr lang="es-ES" sz="1200" kern="100" dirty="0">
                <a:effectLst/>
                <a:latin typeface="Aptos" panose="020B0004020202020204" pitchFamily="34" charset="0"/>
                <a:ea typeface="Calibri" panose="020F0502020204030204" pitchFamily="34" charset="0"/>
                <a:cs typeface="Calibri" panose="020F0502020204030204" pitchFamily="34" charset="0"/>
              </a:rPr>
              <a:t> 14,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n.</a:t>
            </a:r>
            <a:r>
              <a:rPr lang="es-ES"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s-ES" sz="1200" kern="100" dirty="0">
                <a:effectLst/>
                <a:latin typeface="Aptos" panose="020B0004020202020204" pitchFamily="34" charset="0"/>
                <a:ea typeface="Calibri" panose="020F0502020204030204" pitchFamily="34" charset="0"/>
                <a:cs typeface="Calibri" panose="020F0502020204030204" pitchFamily="34" charset="0"/>
              </a:rPr>
              <a:t> 8 (1 de abril de 2022). </a:t>
            </a:r>
            <a:r>
              <a:rPr lang="es-ES" sz="1200" kern="100" dirty="0">
                <a:effectLst/>
                <a:latin typeface="Aptos" panose="020B0004020202020204" pitchFamily="34" charset="0"/>
                <a:ea typeface="Calibri" panose="020F0502020204030204" pitchFamily="34" charset="0"/>
                <a:cs typeface="Calibri" panose="020F0502020204030204" pitchFamily="34" charset="0"/>
                <a:hlinkClick r:id="rId9"/>
              </a:rPr>
              <a:t>https://doi.org/10.3390/rs14081907</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a:effectLst/>
                <a:latin typeface="Aptos" panose="020B0004020202020204" pitchFamily="34" charset="0"/>
                <a:ea typeface="Calibri" panose="020F0502020204030204" pitchFamily="34" charset="0"/>
                <a:cs typeface="Calibri" panose="020F0502020204030204" pitchFamily="34" charset="0"/>
              </a:rPr>
              <a:t>Hansen, M. C., P. V. Potapov, R. Moore, S. A.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Turubanova</a:t>
            </a:r>
            <a:r>
              <a:rPr lang="en-GB" sz="1200" kern="100" dirty="0">
                <a:effectLst/>
                <a:latin typeface="Aptos" panose="020B0004020202020204" pitchFamily="34" charset="0"/>
                <a:ea typeface="Calibri" panose="020F0502020204030204" pitchFamily="34" charset="0"/>
                <a:cs typeface="Calibri" panose="020F0502020204030204" pitchFamily="34" charset="0"/>
              </a:rPr>
              <a:t>, A.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Tyukavina</a:t>
            </a:r>
            <a:r>
              <a:rPr lang="en-GB" sz="1200" kern="100" dirty="0">
                <a:effectLst/>
                <a:latin typeface="Aptos" panose="020B0004020202020204" pitchFamily="34" charset="0"/>
                <a:ea typeface="Calibri" panose="020F0502020204030204" pitchFamily="34" charset="0"/>
                <a:cs typeface="Calibri" panose="020F0502020204030204" pitchFamily="34" charset="0"/>
              </a:rPr>
              <a:t>, D.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Thau</a:t>
            </a:r>
            <a:r>
              <a:rPr lang="en-GB" sz="1200" kern="100" dirty="0">
                <a:effectLst/>
                <a:latin typeface="Aptos" panose="020B0004020202020204" pitchFamily="34" charset="0"/>
                <a:ea typeface="Calibri" panose="020F0502020204030204" pitchFamily="34" charset="0"/>
                <a:cs typeface="Calibri" panose="020F0502020204030204" pitchFamily="34" charset="0"/>
              </a:rPr>
              <a:t>, S. V. Stehman, et al. «High-resolution global maps of 21st-century forest cover change».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Science</a:t>
            </a:r>
            <a:r>
              <a:rPr lang="es-ES" sz="1200" kern="100" dirty="0">
                <a:effectLst/>
                <a:latin typeface="Aptos" panose="020B0004020202020204" pitchFamily="34" charset="0"/>
                <a:ea typeface="Calibri" panose="020F0502020204030204" pitchFamily="34" charset="0"/>
                <a:cs typeface="Calibri" panose="020F0502020204030204" pitchFamily="34" charset="0"/>
              </a:rPr>
              <a:t> 342,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n.</a:t>
            </a:r>
            <a:r>
              <a:rPr lang="es-ES"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s-ES" sz="1200" kern="100" dirty="0">
                <a:effectLst/>
                <a:latin typeface="Aptos" panose="020B0004020202020204" pitchFamily="34" charset="0"/>
                <a:ea typeface="Calibri" panose="020F0502020204030204" pitchFamily="34" charset="0"/>
                <a:cs typeface="Calibri" panose="020F0502020204030204" pitchFamily="34" charset="0"/>
              </a:rPr>
              <a:t> 6160 (2013): 850-53. </a:t>
            </a:r>
            <a:r>
              <a:rPr lang="es-ES" sz="1200" kern="100" dirty="0">
                <a:effectLst/>
                <a:latin typeface="Aptos" panose="020B0004020202020204" pitchFamily="34" charset="0"/>
                <a:ea typeface="Calibri" panose="020F0502020204030204" pitchFamily="34" charset="0"/>
                <a:cs typeface="Calibri" panose="020F0502020204030204" pitchFamily="34" charset="0"/>
                <a:hlinkClick r:id="rId10"/>
              </a:rPr>
              <a:t>https://doi.org/10.1126/science.1244693</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s-ES" sz="1200" kern="100" dirty="0" err="1">
                <a:effectLst/>
                <a:latin typeface="Aptos" panose="020B0004020202020204" pitchFamily="34" charset="0"/>
                <a:ea typeface="Calibri" panose="020F0502020204030204" pitchFamily="34" charset="0"/>
                <a:cs typeface="Calibri" panose="020F0502020204030204" pitchFamily="34" charset="0"/>
              </a:rPr>
              <a:t>Matricardi</a:t>
            </a:r>
            <a:r>
              <a:rPr lang="es-ES" sz="1200" kern="100" dirty="0">
                <a:effectLst/>
                <a:latin typeface="Aptos" panose="020B0004020202020204" pitchFamily="34" charset="0"/>
                <a:ea typeface="Calibri" panose="020F0502020204030204" pitchFamily="34" charset="0"/>
                <a:cs typeface="Calibri" panose="020F0502020204030204" pitchFamily="34" charset="0"/>
              </a:rPr>
              <a:t>, Eraldo Aparecido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Trondoli</a:t>
            </a:r>
            <a:r>
              <a:rPr lang="es-ES" sz="1200" kern="100" dirty="0">
                <a:effectLst/>
                <a:latin typeface="Aptos" panose="020B0004020202020204" pitchFamily="34" charset="0"/>
                <a:ea typeface="Calibri" panose="020F0502020204030204" pitchFamily="34" charset="0"/>
                <a:cs typeface="Calibri" panose="020F0502020204030204" pitchFamily="34" charset="0"/>
              </a:rPr>
              <a:t>, David Lewis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Skole</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Olívia</a:t>
            </a:r>
            <a:r>
              <a:rPr lang="es-ES" sz="1200" kern="100" dirty="0">
                <a:effectLst/>
                <a:latin typeface="Aptos" panose="020B0004020202020204" pitchFamily="34" charset="0"/>
                <a:ea typeface="Calibri" panose="020F0502020204030204" pitchFamily="34" charset="0"/>
                <a:cs typeface="Calibri" panose="020F0502020204030204" pitchFamily="34" charset="0"/>
              </a:rPr>
              <a:t> Bueno Costa, Marcos Antonio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Pedlowski</a:t>
            </a:r>
            <a:r>
              <a:rPr lang="es-ES" sz="1200" kern="100" dirty="0">
                <a:effectLst/>
                <a:latin typeface="Aptos" panose="020B0004020202020204" pitchFamily="34" charset="0"/>
                <a:ea typeface="Calibri" panose="020F0502020204030204" pitchFamily="34" charset="0"/>
                <a:cs typeface="Calibri" panose="020F0502020204030204" pitchFamily="34" charset="0"/>
              </a:rPr>
              <a:t>, Jay Howard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Samek</a:t>
            </a:r>
            <a:r>
              <a:rPr lang="es-ES" sz="1200" kern="100" dirty="0">
                <a:effectLst/>
                <a:latin typeface="Aptos" panose="020B0004020202020204" pitchFamily="34" charset="0"/>
                <a:ea typeface="Calibri" panose="020F0502020204030204" pitchFamily="34" charset="0"/>
                <a:cs typeface="Calibri" panose="020F0502020204030204" pitchFamily="34" charset="0"/>
              </a:rPr>
              <a:t>, y Eder Pereira Miguel. </a:t>
            </a:r>
            <a:r>
              <a:rPr lang="en-GB" sz="1200" kern="100" dirty="0">
                <a:effectLst/>
                <a:latin typeface="Aptos" panose="020B0004020202020204" pitchFamily="34" charset="0"/>
                <a:ea typeface="Calibri" panose="020F0502020204030204" pitchFamily="34" charset="0"/>
                <a:cs typeface="Calibri" panose="020F0502020204030204" pitchFamily="34" charset="0"/>
              </a:rPr>
              <a:t>«Long-Term Forest Degradation Surpasses Deforestation in the Brazilian Amazon».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Science</a:t>
            </a:r>
            <a:r>
              <a:rPr lang="es-ES" sz="1200" kern="100" dirty="0">
                <a:effectLst/>
                <a:latin typeface="Aptos" panose="020B0004020202020204" pitchFamily="34" charset="0"/>
                <a:ea typeface="Calibri" panose="020F0502020204030204" pitchFamily="34" charset="0"/>
                <a:cs typeface="Calibri" panose="020F0502020204030204" pitchFamily="34" charset="0"/>
              </a:rPr>
              <a:t> 369,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n.</a:t>
            </a:r>
            <a:r>
              <a:rPr lang="es-ES"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s-ES" sz="1200" kern="100" dirty="0">
                <a:effectLst/>
                <a:latin typeface="Aptos" panose="020B0004020202020204" pitchFamily="34" charset="0"/>
                <a:ea typeface="Calibri" panose="020F0502020204030204" pitchFamily="34" charset="0"/>
                <a:cs typeface="Calibri" panose="020F0502020204030204" pitchFamily="34" charset="0"/>
              </a:rPr>
              <a:t> 6509 (11 de septiembre de 2020): 1378-82. </a:t>
            </a:r>
            <a:r>
              <a:rPr lang="es-ES" sz="1200" kern="100" dirty="0">
                <a:effectLst/>
                <a:latin typeface="Aptos" panose="020B0004020202020204" pitchFamily="34" charset="0"/>
                <a:ea typeface="Calibri" panose="020F0502020204030204" pitchFamily="34" charset="0"/>
                <a:cs typeface="Calibri" panose="020F0502020204030204" pitchFamily="34" charset="0"/>
                <a:hlinkClick r:id="rId11"/>
              </a:rPr>
              <a:t>https://doi.org/10.1126/science.abb3021</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s-ES" sz="1200" kern="100" dirty="0" err="1">
                <a:effectLst/>
                <a:latin typeface="Aptos" panose="020B0004020202020204" pitchFamily="34" charset="0"/>
                <a:ea typeface="Calibri" panose="020F0502020204030204" pitchFamily="34" charset="0"/>
                <a:cs typeface="Calibri" panose="020F0502020204030204" pitchFamily="34" charset="0"/>
              </a:rPr>
              <a:t>Patacca</a:t>
            </a:r>
            <a:r>
              <a:rPr lang="es-ES" sz="1200" kern="100" dirty="0">
                <a:effectLst/>
                <a:latin typeface="Aptos" panose="020B0004020202020204" pitchFamily="34" charset="0"/>
                <a:ea typeface="Calibri" panose="020F0502020204030204" pitchFamily="34" charset="0"/>
                <a:cs typeface="Calibri" panose="020F0502020204030204" pitchFamily="34" charset="0"/>
              </a:rPr>
              <a:t>, Marco, Marcus Lindner, Manuel Esteban Lucas-Borja, Thomas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Cordonnier</a:t>
            </a:r>
            <a:r>
              <a:rPr lang="es-ES" sz="1200" kern="100" dirty="0">
                <a:effectLst/>
                <a:latin typeface="Aptos" panose="020B0004020202020204" pitchFamily="34" charset="0"/>
                <a:ea typeface="Calibri" panose="020F0502020204030204" pitchFamily="34" charset="0"/>
                <a:cs typeface="Calibri" panose="020F0502020204030204" pitchFamily="34" charset="0"/>
              </a:rPr>
              <a:t>, Gal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Fidej</a:t>
            </a:r>
            <a:r>
              <a:rPr lang="es-ES" sz="1200" kern="100" dirty="0">
                <a:effectLst/>
                <a:latin typeface="Aptos" panose="020B0004020202020204" pitchFamily="34" charset="0"/>
                <a:ea typeface="Calibri" panose="020F0502020204030204" pitchFamily="34" charset="0"/>
                <a:cs typeface="Calibri" panose="020F0502020204030204" pitchFamily="34" charset="0"/>
              </a:rPr>
              <a:t>, Barry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Gardiner</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Ylva</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Hauf</a:t>
            </a:r>
            <a:r>
              <a:rPr lang="es-ES" sz="1200" kern="100" dirty="0">
                <a:effectLst/>
                <a:latin typeface="Aptos" panose="020B0004020202020204" pitchFamily="34" charset="0"/>
                <a:ea typeface="Calibri" panose="020F0502020204030204" pitchFamily="34" charset="0"/>
                <a:cs typeface="Calibri" panose="020F0502020204030204" pitchFamily="34" charset="0"/>
              </a:rPr>
              <a:t>, et al. </a:t>
            </a:r>
            <a:r>
              <a:rPr lang="en-GB" sz="1200" kern="100" dirty="0">
                <a:effectLst/>
                <a:latin typeface="Aptos" panose="020B0004020202020204" pitchFamily="34" charset="0"/>
                <a:ea typeface="Calibri" panose="020F0502020204030204" pitchFamily="34" charset="0"/>
                <a:cs typeface="Calibri" panose="020F0502020204030204" pitchFamily="34" charset="0"/>
              </a:rPr>
              <a:t>«Significant increase in natural disturbance impacts on European forests since 1950». </a:t>
            </a:r>
            <a:r>
              <a:rPr lang="es-ES" sz="1200" i="1" kern="100" dirty="0">
                <a:effectLst/>
                <a:latin typeface="Aptos" panose="020B0004020202020204" pitchFamily="34" charset="0"/>
                <a:ea typeface="Calibri" panose="020F0502020204030204" pitchFamily="34" charset="0"/>
                <a:cs typeface="Calibri" panose="020F0502020204030204" pitchFamily="34" charset="0"/>
              </a:rPr>
              <a:t>Global Change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Biology</a:t>
            </a:r>
            <a:r>
              <a:rPr lang="es-ES" sz="1200" kern="100" dirty="0">
                <a:effectLst/>
                <a:latin typeface="Aptos" panose="020B0004020202020204" pitchFamily="34" charset="0"/>
                <a:ea typeface="Calibri" panose="020F0502020204030204" pitchFamily="34" charset="0"/>
                <a:cs typeface="Calibri" panose="020F0502020204030204" pitchFamily="34" charset="0"/>
              </a:rPr>
              <a:t>, 1 de marzo de 2022. </a:t>
            </a:r>
            <a:r>
              <a:rPr lang="es-ES" sz="1200" kern="100" dirty="0">
                <a:effectLst/>
                <a:latin typeface="Aptos" panose="020B0004020202020204" pitchFamily="34" charset="0"/>
                <a:ea typeface="Calibri" panose="020F0502020204030204" pitchFamily="34" charset="0"/>
                <a:cs typeface="Calibri" panose="020F0502020204030204" pitchFamily="34" charset="0"/>
                <a:hlinkClick r:id="rId12"/>
              </a:rPr>
              <a:t>https://doi.org/10.1111/gcb.16531</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err="1">
                <a:effectLst/>
                <a:latin typeface="Aptos" panose="020B0004020202020204" pitchFamily="34" charset="0"/>
                <a:ea typeface="Calibri" panose="020F0502020204030204" pitchFamily="34" charset="0"/>
                <a:cs typeface="Calibri" panose="020F0502020204030204" pitchFamily="34" charset="0"/>
              </a:rPr>
              <a:t>Senf</a:t>
            </a:r>
            <a:r>
              <a:rPr lang="en-GB" sz="1200" kern="100" dirty="0">
                <a:effectLst/>
                <a:latin typeface="Aptos" panose="020B0004020202020204" pitchFamily="34" charset="0"/>
                <a:ea typeface="Calibri" panose="020F0502020204030204" pitchFamily="34" charset="0"/>
                <a:cs typeface="Calibri" panose="020F0502020204030204" pitchFamily="34" charset="0"/>
              </a:rPr>
              <a:t>, Cornelius, y Rupert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Seidl</a:t>
            </a:r>
            <a:r>
              <a:rPr lang="en-GB" sz="1200" kern="100" dirty="0">
                <a:effectLst/>
                <a:latin typeface="Aptos" panose="020B0004020202020204" pitchFamily="34" charset="0"/>
                <a:ea typeface="Calibri" panose="020F0502020204030204" pitchFamily="34" charset="0"/>
                <a:cs typeface="Calibri" panose="020F0502020204030204" pitchFamily="34" charset="0"/>
              </a:rPr>
              <a:t>. «Mapping the forest disturbance regimes of Europe».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Nature</a:t>
            </a:r>
            <a:r>
              <a:rPr lang="es-ES" sz="1200" i="1" kern="100" dirty="0">
                <a:effectLst/>
                <a:latin typeface="Aptos" panose="020B0004020202020204" pitchFamily="34" charset="0"/>
                <a:ea typeface="Calibri" panose="020F0502020204030204" pitchFamily="34" charset="0"/>
                <a:cs typeface="Calibri" panose="020F0502020204030204" pitchFamily="34" charset="0"/>
              </a:rPr>
              <a:t>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Sustainability</a:t>
            </a:r>
            <a:r>
              <a:rPr lang="es-ES" sz="1200" kern="100" dirty="0">
                <a:effectLst/>
                <a:latin typeface="Aptos" panose="020B0004020202020204" pitchFamily="34" charset="0"/>
                <a:ea typeface="Calibri" panose="020F0502020204030204" pitchFamily="34" charset="0"/>
                <a:cs typeface="Calibri" panose="020F0502020204030204" pitchFamily="34" charset="0"/>
              </a:rPr>
              <a:t> 4,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n.</a:t>
            </a:r>
            <a:r>
              <a:rPr lang="es-ES"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s-ES" sz="1200" kern="100" dirty="0">
                <a:effectLst/>
                <a:latin typeface="Aptos" panose="020B0004020202020204" pitchFamily="34" charset="0"/>
                <a:ea typeface="Calibri" panose="020F0502020204030204" pitchFamily="34" charset="0"/>
                <a:cs typeface="Calibri" panose="020F0502020204030204" pitchFamily="34" charset="0"/>
              </a:rPr>
              <a:t> 1 (1 de enero de 2021): 63-70. </a:t>
            </a:r>
            <a:r>
              <a:rPr lang="es-ES" sz="1200" kern="100" dirty="0">
                <a:effectLst/>
                <a:latin typeface="Aptos" panose="020B0004020202020204" pitchFamily="34" charset="0"/>
                <a:ea typeface="Calibri" panose="020F0502020204030204" pitchFamily="34" charset="0"/>
                <a:cs typeface="Calibri" panose="020F0502020204030204" pitchFamily="34" charset="0"/>
                <a:hlinkClick r:id="rId13"/>
              </a:rPr>
              <a:t>https://doi.org/10.1038/s41893-020-00609-y</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s-ES" sz="1200" kern="100" dirty="0">
                <a:effectLst/>
                <a:latin typeface="Aptos" panose="020B0004020202020204" pitchFamily="34" charset="0"/>
                <a:ea typeface="Calibri" panose="020F0502020204030204" pitchFamily="34" charset="0"/>
                <a:cs typeface="Calibri" panose="020F0502020204030204" pitchFamily="34" charset="0"/>
              </a:rPr>
              <a:t>Souza, Carlos M., João V.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Siqueira</a:t>
            </a:r>
            <a:r>
              <a:rPr lang="es-ES" sz="1200" kern="100" dirty="0">
                <a:effectLst/>
                <a:latin typeface="Aptos" panose="020B0004020202020204" pitchFamily="34" charset="0"/>
                <a:ea typeface="Calibri" panose="020F0502020204030204" pitchFamily="34" charset="0"/>
                <a:cs typeface="Calibri" panose="020F0502020204030204" pitchFamily="34" charset="0"/>
              </a:rPr>
              <a:t>, Marcio H. Sales,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Antônio</a:t>
            </a:r>
            <a:r>
              <a:rPr lang="es-ES" sz="1200" kern="100" dirty="0">
                <a:effectLst/>
                <a:latin typeface="Aptos" panose="020B0004020202020204" pitchFamily="34" charset="0"/>
                <a:ea typeface="Calibri" panose="020F0502020204030204" pitchFamily="34" charset="0"/>
                <a:cs typeface="Calibri" panose="020F0502020204030204" pitchFamily="34" charset="0"/>
              </a:rPr>
              <a:t> V. Fonseca, Júlia G. Ribeiro,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Izaya</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r>
              <a:rPr lang="es-ES" sz="1200" kern="100" dirty="0" err="1">
                <a:effectLst/>
                <a:latin typeface="Aptos" panose="020B0004020202020204" pitchFamily="34" charset="0"/>
                <a:ea typeface="Calibri" panose="020F0502020204030204" pitchFamily="34" charset="0"/>
                <a:cs typeface="Calibri" panose="020F0502020204030204" pitchFamily="34" charset="0"/>
              </a:rPr>
              <a:t>Numata</a:t>
            </a:r>
            <a:r>
              <a:rPr lang="es-ES" sz="1200" kern="100" dirty="0">
                <a:effectLst/>
                <a:latin typeface="Aptos" panose="020B0004020202020204" pitchFamily="34" charset="0"/>
                <a:ea typeface="Calibri" panose="020F0502020204030204" pitchFamily="34" charset="0"/>
                <a:cs typeface="Calibri" panose="020F0502020204030204" pitchFamily="34" charset="0"/>
              </a:rPr>
              <a:t>, Mark A. Cochrane, Christopher P. Barber, Dar A. Roberts, y Jos Barlow. </a:t>
            </a:r>
            <a:r>
              <a:rPr lang="en-GB" sz="1200" kern="100" dirty="0">
                <a:effectLst/>
                <a:latin typeface="Aptos" panose="020B0004020202020204" pitchFamily="34" charset="0"/>
                <a:ea typeface="Calibri" panose="020F0502020204030204" pitchFamily="34" charset="0"/>
                <a:cs typeface="Calibri" panose="020F0502020204030204" pitchFamily="34" charset="0"/>
              </a:rPr>
              <a:t>«Ten-year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landsat</a:t>
            </a:r>
            <a:r>
              <a:rPr lang="en-GB" sz="1200" kern="100" dirty="0">
                <a:effectLst/>
                <a:latin typeface="Aptos" panose="020B0004020202020204" pitchFamily="34" charset="0"/>
                <a:ea typeface="Calibri" panose="020F0502020204030204" pitchFamily="34" charset="0"/>
                <a:cs typeface="Calibri" panose="020F0502020204030204" pitchFamily="34" charset="0"/>
              </a:rPr>
              <a:t> classification of deforestation and forest degradation in the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brazilian</a:t>
            </a:r>
            <a:r>
              <a:rPr lang="en-GB" sz="1200" kern="100" dirty="0">
                <a:effectLst/>
                <a:latin typeface="Aptos" panose="020B0004020202020204" pitchFamily="34" charset="0"/>
                <a:ea typeface="Calibri" panose="020F0502020204030204" pitchFamily="34" charset="0"/>
                <a:cs typeface="Calibri" panose="020F0502020204030204" pitchFamily="34" charset="0"/>
              </a:rPr>
              <a:t> amazon». </a:t>
            </a:r>
            <a:r>
              <a:rPr lang="en-GB" sz="1200" i="1" kern="100" dirty="0">
                <a:effectLst/>
                <a:latin typeface="Aptos" panose="020B0004020202020204" pitchFamily="34" charset="0"/>
                <a:ea typeface="Calibri" panose="020F0502020204030204" pitchFamily="34" charset="0"/>
                <a:cs typeface="Calibri" panose="020F0502020204030204" pitchFamily="34" charset="0"/>
              </a:rPr>
              <a:t>Remote Sensing</a:t>
            </a:r>
            <a:r>
              <a:rPr lang="en-GB" sz="1200" kern="100" dirty="0">
                <a:effectLst/>
                <a:latin typeface="Aptos" panose="020B0004020202020204" pitchFamily="34" charset="0"/>
                <a:ea typeface="Calibri" panose="020F0502020204030204" pitchFamily="34" charset="0"/>
                <a:cs typeface="Calibri" panose="020F0502020204030204" pitchFamily="34" charset="0"/>
              </a:rPr>
              <a:t> 5,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n.</a:t>
            </a:r>
            <a:r>
              <a:rPr lang="en-GB" sz="1200" kern="100" baseline="30000" dirty="0" err="1">
                <a:effectLst/>
                <a:latin typeface="Aptos" panose="020B0004020202020204" pitchFamily="34" charset="0"/>
                <a:ea typeface="Calibri" panose="020F0502020204030204" pitchFamily="34" charset="0"/>
                <a:cs typeface="Calibri" panose="020F0502020204030204" pitchFamily="34" charset="0"/>
              </a:rPr>
              <a:t>o</a:t>
            </a:r>
            <a:r>
              <a:rPr lang="en-GB" sz="1200" kern="100" dirty="0">
                <a:effectLst/>
                <a:latin typeface="Aptos" panose="020B0004020202020204" pitchFamily="34" charset="0"/>
                <a:ea typeface="Calibri" panose="020F0502020204030204" pitchFamily="34" charset="0"/>
                <a:cs typeface="Calibri" panose="020F0502020204030204" pitchFamily="34" charset="0"/>
              </a:rPr>
              <a:t> 11 (2013): 5493-5513. </a:t>
            </a:r>
            <a:r>
              <a:rPr lang="en-GB" sz="1200" kern="100" dirty="0">
                <a:effectLst/>
                <a:latin typeface="Aptos" panose="020B0004020202020204" pitchFamily="34" charset="0"/>
                <a:ea typeface="Calibri" panose="020F0502020204030204" pitchFamily="34" charset="0"/>
                <a:cs typeface="Calibri" panose="020F0502020204030204" pitchFamily="34" charset="0"/>
                <a:hlinkClick r:id="rId14"/>
              </a:rPr>
              <a:t>https://doi.org/10.3390/rs5115493</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err="1">
                <a:effectLst/>
                <a:latin typeface="Aptos" panose="020B0004020202020204" pitchFamily="34" charset="0"/>
                <a:ea typeface="Calibri" panose="020F0502020204030204" pitchFamily="34" charset="0"/>
                <a:cs typeface="Calibri" panose="020F0502020204030204" pitchFamily="34" charset="0"/>
              </a:rPr>
              <a:t>Vogelmann</a:t>
            </a:r>
            <a:r>
              <a:rPr lang="en-GB" sz="1200" kern="100" dirty="0">
                <a:effectLst/>
                <a:latin typeface="Aptos" panose="020B0004020202020204" pitchFamily="34" charset="0"/>
                <a:ea typeface="Calibri" panose="020F0502020204030204" pitchFamily="34" charset="0"/>
                <a:cs typeface="Calibri" panose="020F0502020204030204" pitchFamily="34" charset="0"/>
              </a:rPr>
              <a:t>, James E., Alisa L. Gallant, Hua Shi, y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Zhe</a:t>
            </a:r>
            <a:r>
              <a:rPr lang="en-GB" sz="1200" kern="100" dirty="0">
                <a:effectLst/>
                <a:latin typeface="Aptos" panose="020B0004020202020204" pitchFamily="34" charset="0"/>
                <a:ea typeface="Calibri" panose="020F0502020204030204" pitchFamily="34" charset="0"/>
                <a:cs typeface="Calibri" panose="020F0502020204030204" pitchFamily="34" charset="0"/>
              </a:rPr>
              <a:t> Zhu. «Perspectives on monitoring gradual change across the continuity of Landsat sensors using time-series data». </a:t>
            </a:r>
            <a:r>
              <a:rPr lang="en-GB" sz="1200" i="1" kern="100" dirty="0">
                <a:effectLst/>
                <a:latin typeface="Aptos" panose="020B0004020202020204" pitchFamily="34" charset="0"/>
                <a:ea typeface="Calibri" panose="020F0502020204030204" pitchFamily="34" charset="0"/>
                <a:cs typeface="Calibri" panose="020F0502020204030204" pitchFamily="34" charset="0"/>
              </a:rPr>
              <a:t>Remote Sensing of Environment</a:t>
            </a:r>
            <a:r>
              <a:rPr lang="en-GB" sz="1200" kern="100" dirty="0">
                <a:effectLst/>
                <a:latin typeface="Aptos" panose="020B0004020202020204" pitchFamily="34" charset="0"/>
                <a:ea typeface="Calibri" panose="020F0502020204030204" pitchFamily="34" charset="0"/>
                <a:cs typeface="Calibri" panose="020F0502020204030204" pitchFamily="34" charset="0"/>
              </a:rPr>
              <a:t> 185 (1 de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noviembre</a:t>
            </a:r>
            <a:r>
              <a:rPr lang="en-GB" sz="1200" kern="100" dirty="0">
                <a:effectLst/>
                <a:latin typeface="Aptos" panose="020B0004020202020204" pitchFamily="34" charset="0"/>
                <a:ea typeface="Calibri" panose="020F0502020204030204" pitchFamily="34" charset="0"/>
                <a:cs typeface="Calibri" panose="020F0502020204030204" pitchFamily="34" charset="0"/>
              </a:rPr>
              <a:t> de 2016): 258-70. </a:t>
            </a:r>
            <a:r>
              <a:rPr lang="en-GB" sz="1200" kern="100" dirty="0">
                <a:effectLst/>
                <a:latin typeface="Aptos" panose="020B0004020202020204" pitchFamily="34" charset="0"/>
                <a:ea typeface="Calibri" panose="020F0502020204030204" pitchFamily="34" charset="0"/>
                <a:cs typeface="Calibri" panose="020F0502020204030204" pitchFamily="34" charset="0"/>
                <a:hlinkClick r:id="rId15"/>
              </a:rPr>
              <a:t>https://doi.org/10.1016/j.rse.2016.02.060</a:t>
            </a:r>
            <a:r>
              <a:rPr lang="en-GB"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28600" indent="-228600">
              <a:lnSpc>
                <a:spcPts val="1120"/>
              </a:lnSpc>
              <a:spcAft>
                <a:spcPts val="800"/>
              </a:spcAft>
              <a:buFont typeface="+mj-lt"/>
              <a:buAutoNum type="arabicPeriod"/>
            </a:pPr>
            <a:r>
              <a:rPr lang="en-GB" sz="1200" kern="100" dirty="0">
                <a:effectLst/>
                <a:latin typeface="Aptos" panose="020B0004020202020204" pitchFamily="34" charset="0"/>
                <a:ea typeface="Calibri" panose="020F0502020204030204" pitchFamily="34" charset="0"/>
                <a:cs typeface="Calibri" panose="020F0502020204030204" pitchFamily="34" charset="0"/>
              </a:rPr>
              <a:t>Zhu, </a:t>
            </a:r>
            <a:r>
              <a:rPr lang="en-GB" sz="1200" kern="100" dirty="0" err="1">
                <a:effectLst/>
                <a:latin typeface="Aptos" panose="020B0004020202020204" pitchFamily="34" charset="0"/>
                <a:ea typeface="Calibri" panose="020F0502020204030204" pitchFamily="34" charset="0"/>
                <a:cs typeface="Calibri" panose="020F0502020204030204" pitchFamily="34" charset="0"/>
              </a:rPr>
              <a:t>Zhe</a:t>
            </a:r>
            <a:r>
              <a:rPr lang="en-GB" sz="1200" kern="100" dirty="0">
                <a:effectLst/>
                <a:latin typeface="Aptos" panose="020B0004020202020204" pitchFamily="34" charset="0"/>
                <a:ea typeface="Calibri" panose="020F0502020204030204" pitchFamily="34" charset="0"/>
                <a:cs typeface="Calibri" panose="020F0502020204030204" pitchFamily="34" charset="0"/>
              </a:rPr>
              <a:t>, y Curtis E. Woodcock. «Continuous change detection and classification of land cover using all available Landsat data». </a:t>
            </a:r>
            <a:r>
              <a:rPr lang="es-ES" sz="1200" i="1" kern="100" dirty="0">
                <a:effectLst/>
                <a:latin typeface="Aptos" panose="020B0004020202020204" pitchFamily="34" charset="0"/>
                <a:ea typeface="Calibri" panose="020F0502020204030204" pitchFamily="34" charset="0"/>
                <a:cs typeface="Calibri" panose="020F0502020204030204" pitchFamily="34" charset="0"/>
              </a:rPr>
              <a:t>Remote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Sensing</a:t>
            </a:r>
            <a:r>
              <a:rPr lang="es-ES" sz="1200" i="1" kern="100" dirty="0">
                <a:effectLst/>
                <a:latin typeface="Aptos" panose="020B0004020202020204" pitchFamily="34" charset="0"/>
                <a:ea typeface="Calibri" panose="020F0502020204030204" pitchFamily="34" charset="0"/>
                <a:cs typeface="Calibri" panose="020F0502020204030204" pitchFamily="34" charset="0"/>
              </a:rPr>
              <a:t>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of</a:t>
            </a:r>
            <a:r>
              <a:rPr lang="es-ES" sz="1200" i="1" kern="100" dirty="0">
                <a:effectLst/>
                <a:latin typeface="Aptos" panose="020B0004020202020204" pitchFamily="34" charset="0"/>
                <a:ea typeface="Calibri" panose="020F0502020204030204" pitchFamily="34" charset="0"/>
                <a:cs typeface="Calibri" panose="020F0502020204030204" pitchFamily="34" charset="0"/>
              </a:rPr>
              <a:t> </a:t>
            </a:r>
            <a:r>
              <a:rPr lang="es-ES" sz="1200" i="1" kern="100" dirty="0" err="1">
                <a:effectLst/>
                <a:latin typeface="Aptos" panose="020B0004020202020204" pitchFamily="34" charset="0"/>
                <a:ea typeface="Calibri" panose="020F0502020204030204" pitchFamily="34" charset="0"/>
                <a:cs typeface="Calibri" panose="020F0502020204030204" pitchFamily="34" charset="0"/>
              </a:rPr>
              <a:t>Environment</a:t>
            </a:r>
            <a:r>
              <a:rPr lang="es-ES" sz="1200" kern="100" dirty="0">
                <a:effectLst/>
                <a:latin typeface="Aptos" panose="020B0004020202020204" pitchFamily="34" charset="0"/>
                <a:ea typeface="Calibri" panose="020F0502020204030204" pitchFamily="34" charset="0"/>
                <a:cs typeface="Calibri" panose="020F0502020204030204" pitchFamily="34" charset="0"/>
              </a:rPr>
              <a:t> 144 (25 de marzo de 2014): 152-71. </a:t>
            </a:r>
            <a:r>
              <a:rPr lang="es-ES" sz="1200" kern="100" dirty="0">
                <a:effectLst/>
                <a:latin typeface="Aptos" panose="020B0004020202020204" pitchFamily="34" charset="0"/>
                <a:ea typeface="Calibri" panose="020F0502020204030204" pitchFamily="34" charset="0"/>
                <a:cs typeface="Calibri" panose="020F0502020204030204" pitchFamily="34" charset="0"/>
                <a:hlinkClick r:id="rId16"/>
              </a:rPr>
              <a:t>https://doi.org/10.1016/j.rse.2014.01.011</a:t>
            </a:r>
            <a:r>
              <a:rPr lang="es-ES" sz="1200" kern="100" dirty="0">
                <a:effectLst/>
                <a:latin typeface="Aptos" panose="020B0004020202020204" pitchFamily="34" charset="0"/>
                <a:ea typeface="Calibri" panose="020F0502020204030204" pitchFamily="34" charset="0"/>
                <a:cs typeface="Calibri" panose="020F0502020204030204" pitchFamily="34" charset="0"/>
              </a:rPr>
              <a:t>. </a:t>
            </a:r>
            <a:endParaRPr lang="es-ES" sz="1200" kern="100" dirty="0">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1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3004C94E-B5D1-26FF-1654-7D27CC0E3D25}"/>
              </a:ext>
            </a:extLst>
          </p:cNvPr>
          <p:cNvGrpSpPr/>
          <p:nvPr/>
        </p:nvGrpSpPr>
        <p:grpSpPr>
          <a:xfrm>
            <a:off x="5398086" y="365761"/>
            <a:ext cx="7255344" cy="2486769"/>
            <a:chOff x="5374640" y="365761"/>
            <a:chExt cx="7255344" cy="2486769"/>
          </a:xfrm>
        </p:grpSpPr>
        <p:pic>
          <p:nvPicPr>
            <p:cNvPr id="6" name="Picture 5">
              <a:extLst>
                <a:ext uri="{FF2B5EF4-FFF2-40B4-BE49-F238E27FC236}">
                  <a16:creationId xmlns:a16="http://schemas.microsoft.com/office/drawing/2014/main" id="{48F1926B-CD1D-C33A-B3D4-EB42768290D7}"/>
                </a:ext>
              </a:extLst>
            </p:cNvPr>
            <p:cNvPicPr>
              <a:picLocks noChangeAspect="1"/>
            </p:cNvPicPr>
            <p:nvPr/>
          </p:nvPicPr>
          <p:blipFill>
            <a:blip r:embed="rId3"/>
            <a:stretch>
              <a:fillRect/>
            </a:stretch>
          </p:blipFill>
          <p:spPr>
            <a:xfrm>
              <a:off x="8779623" y="365761"/>
              <a:ext cx="3408350" cy="2482394"/>
            </a:xfrm>
            <a:prstGeom prst="rect">
              <a:avLst/>
            </a:prstGeom>
            <a:ln>
              <a:noFill/>
            </a:ln>
          </p:spPr>
        </p:pic>
        <p:pic>
          <p:nvPicPr>
            <p:cNvPr id="8" name="Picture 7">
              <a:extLst>
                <a:ext uri="{FF2B5EF4-FFF2-40B4-BE49-F238E27FC236}">
                  <a16:creationId xmlns:a16="http://schemas.microsoft.com/office/drawing/2014/main" id="{2550C4BD-1072-3443-D961-A43C8DCFF980}"/>
                </a:ext>
              </a:extLst>
            </p:cNvPr>
            <p:cNvPicPr>
              <a:picLocks noChangeAspect="1"/>
            </p:cNvPicPr>
            <p:nvPr/>
          </p:nvPicPr>
          <p:blipFill>
            <a:blip r:embed="rId4"/>
            <a:stretch>
              <a:fillRect/>
            </a:stretch>
          </p:blipFill>
          <p:spPr>
            <a:xfrm>
              <a:off x="5374640" y="367891"/>
              <a:ext cx="3408350" cy="2484639"/>
            </a:xfrm>
            <a:prstGeom prst="rect">
              <a:avLst/>
            </a:prstGeom>
            <a:ln>
              <a:noFill/>
            </a:ln>
          </p:spPr>
        </p:pic>
        <p:sp>
          <p:nvSpPr>
            <p:cNvPr id="10" name="TextBox 9">
              <a:extLst>
                <a:ext uri="{FF2B5EF4-FFF2-40B4-BE49-F238E27FC236}">
                  <a16:creationId xmlns:a16="http://schemas.microsoft.com/office/drawing/2014/main" id="{25E75D5A-030C-BB4D-0244-5D7816451FAE}"/>
                </a:ext>
              </a:extLst>
            </p:cNvPr>
            <p:cNvSpPr txBox="1"/>
            <p:nvPr/>
          </p:nvSpPr>
          <p:spPr>
            <a:xfrm>
              <a:off x="9630849" y="1944752"/>
              <a:ext cx="2999135" cy="467179"/>
            </a:xfrm>
            <a:prstGeom prst="rect">
              <a:avLst/>
            </a:prstGeom>
            <a:noFill/>
            <a:ln>
              <a:noFill/>
            </a:ln>
          </p:spPr>
          <p:txBody>
            <a:bodyPr wrap="square">
              <a:spAutoFit/>
            </a:bodyPr>
            <a:lstStyle/>
            <a:p>
              <a:pPr>
                <a:lnSpc>
                  <a:spcPct val="150000"/>
                </a:lnSpc>
              </a:pPr>
              <a:r>
                <a:rPr lang="en-US" dirty="0">
                  <a:solidFill>
                    <a:schemeClr val="bg1"/>
                  </a:solidFill>
                  <a:latin typeface="Aptos Display" panose="020B0004020202020204" pitchFamily="34" charset="0"/>
                </a:rPr>
                <a:t>		2021</a:t>
              </a:r>
              <a:endParaRPr lang="es-ES" dirty="0">
                <a:solidFill>
                  <a:schemeClr val="bg1"/>
                </a:solidFill>
              </a:endParaRPr>
            </a:p>
          </p:txBody>
        </p:sp>
      </p:grpSp>
      <p:grpSp>
        <p:nvGrpSpPr>
          <p:cNvPr id="57" name="Group 56">
            <a:extLst>
              <a:ext uri="{FF2B5EF4-FFF2-40B4-BE49-F238E27FC236}">
                <a16:creationId xmlns:a16="http://schemas.microsoft.com/office/drawing/2014/main" id="{0D4F15A6-A6CC-9500-4FA9-9CFDAD439048}"/>
              </a:ext>
            </a:extLst>
          </p:cNvPr>
          <p:cNvGrpSpPr/>
          <p:nvPr/>
        </p:nvGrpSpPr>
        <p:grpSpPr>
          <a:xfrm>
            <a:off x="5390510" y="4364045"/>
            <a:ext cx="6827535" cy="2540449"/>
            <a:chOff x="5367064" y="4364045"/>
            <a:chExt cx="6827535" cy="2540449"/>
          </a:xfrm>
        </p:grpSpPr>
        <p:pic>
          <p:nvPicPr>
            <p:cNvPr id="26" name="Picture 25">
              <a:extLst>
                <a:ext uri="{FF2B5EF4-FFF2-40B4-BE49-F238E27FC236}">
                  <a16:creationId xmlns:a16="http://schemas.microsoft.com/office/drawing/2014/main" id="{D33D74F8-BA54-5C47-F94D-C606CE9A55C8}"/>
                </a:ext>
              </a:extLst>
            </p:cNvPr>
            <p:cNvPicPr>
              <a:picLocks noChangeAspect="1"/>
            </p:cNvPicPr>
            <p:nvPr/>
          </p:nvPicPr>
          <p:blipFill>
            <a:blip r:embed="rId5"/>
            <a:stretch>
              <a:fillRect/>
            </a:stretch>
          </p:blipFill>
          <p:spPr>
            <a:xfrm>
              <a:off x="5367064" y="4364045"/>
              <a:ext cx="3419651" cy="2504617"/>
            </a:xfrm>
            <a:prstGeom prst="rect">
              <a:avLst/>
            </a:prstGeom>
            <a:ln>
              <a:noFill/>
            </a:ln>
          </p:spPr>
        </p:pic>
        <p:grpSp>
          <p:nvGrpSpPr>
            <p:cNvPr id="30" name="Group 29">
              <a:extLst>
                <a:ext uri="{FF2B5EF4-FFF2-40B4-BE49-F238E27FC236}">
                  <a16:creationId xmlns:a16="http://schemas.microsoft.com/office/drawing/2014/main" id="{5E06BF24-0EDD-E7B5-C235-E8E210958886}"/>
                </a:ext>
              </a:extLst>
            </p:cNvPr>
            <p:cNvGrpSpPr/>
            <p:nvPr/>
          </p:nvGrpSpPr>
          <p:grpSpPr>
            <a:xfrm>
              <a:off x="7295768" y="4368639"/>
              <a:ext cx="4898831" cy="2535855"/>
              <a:chOff x="10286981" y="2522742"/>
              <a:chExt cx="5271322" cy="2050031"/>
            </a:xfrm>
          </p:grpSpPr>
          <p:pic>
            <p:nvPicPr>
              <p:cNvPr id="28" name="Picture 27">
                <a:extLst>
                  <a:ext uri="{FF2B5EF4-FFF2-40B4-BE49-F238E27FC236}">
                    <a16:creationId xmlns:a16="http://schemas.microsoft.com/office/drawing/2014/main" id="{698195F6-C3DA-A87E-B8C8-E9CDDD0F7F05}"/>
                  </a:ext>
                </a:extLst>
              </p:cNvPr>
              <p:cNvPicPr>
                <a:picLocks noChangeAspect="1"/>
              </p:cNvPicPr>
              <p:nvPr/>
            </p:nvPicPr>
            <p:blipFill>
              <a:blip r:embed="rId6"/>
              <a:stretch>
                <a:fillRect/>
              </a:stretch>
            </p:blipFill>
            <p:spPr>
              <a:xfrm>
                <a:off x="11895897" y="2522742"/>
                <a:ext cx="3662406" cy="2022952"/>
              </a:xfrm>
              <a:prstGeom prst="rect">
                <a:avLst/>
              </a:prstGeom>
              <a:ln>
                <a:noFill/>
              </a:ln>
            </p:spPr>
          </p:pic>
          <p:sp>
            <p:nvSpPr>
              <p:cNvPr id="29" name="TextBox 28">
                <a:extLst>
                  <a:ext uri="{FF2B5EF4-FFF2-40B4-BE49-F238E27FC236}">
                    <a16:creationId xmlns:a16="http://schemas.microsoft.com/office/drawing/2014/main" id="{A059BC0E-B0CE-2F54-D0BB-BA4644269669}"/>
                  </a:ext>
                </a:extLst>
              </p:cNvPr>
              <p:cNvSpPr txBox="1"/>
              <p:nvPr/>
            </p:nvSpPr>
            <p:spPr>
              <a:xfrm>
                <a:off x="10286981" y="4195097"/>
                <a:ext cx="2814078" cy="377676"/>
              </a:xfrm>
              <a:prstGeom prst="rect">
                <a:avLst/>
              </a:prstGeom>
              <a:noFill/>
              <a:ln>
                <a:noFill/>
              </a:ln>
            </p:spPr>
            <p:txBody>
              <a:bodyPr wrap="square">
                <a:spAutoFit/>
              </a:bodyPr>
              <a:lstStyle/>
              <a:p>
                <a:pPr>
                  <a:lnSpc>
                    <a:spcPct val="150000"/>
                  </a:lnSpc>
                </a:pPr>
                <a:r>
                  <a:rPr lang="en-US" dirty="0">
                    <a:solidFill>
                      <a:schemeClr val="bg1"/>
                    </a:solidFill>
                    <a:latin typeface="Aptos Display" panose="020B0004020202020204" pitchFamily="34" charset="0"/>
                  </a:rPr>
                  <a:t>Asturias, 2019 </a:t>
                </a:r>
                <a:endParaRPr lang="es-ES" dirty="0">
                  <a:solidFill>
                    <a:schemeClr val="bg1"/>
                  </a:solidFill>
                </a:endParaRPr>
              </a:p>
            </p:txBody>
          </p:sp>
        </p:grpSp>
      </p:grpSp>
      <p:grpSp>
        <p:nvGrpSpPr>
          <p:cNvPr id="56" name="Group 55">
            <a:extLst>
              <a:ext uri="{FF2B5EF4-FFF2-40B4-BE49-F238E27FC236}">
                <a16:creationId xmlns:a16="http://schemas.microsoft.com/office/drawing/2014/main" id="{D0E7499C-1725-5710-9FC5-2FFB16377948}"/>
              </a:ext>
            </a:extLst>
          </p:cNvPr>
          <p:cNvGrpSpPr/>
          <p:nvPr/>
        </p:nvGrpSpPr>
        <p:grpSpPr>
          <a:xfrm>
            <a:off x="5396503" y="2378151"/>
            <a:ext cx="6808782" cy="2494367"/>
            <a:chOff x="5373057" y="2378151"/>
            <a:chExt cx="6808782" cy="2494367"/>
          </a:xfrm>
        </p:grpSpPr>
        <p:grpSp>
          <p:nvGrpSpPr>
            <p:cNvPr id="35" name="Group 34">
              <a:extLst>
                <a:ext uri="{FF2B5EF4-FFF2-40B4-BE49-F238E27FC236}">
                  <a16:creationId xmlns:a16="http://schemas.microsoft.com/office/drawing/2014/main" id="{E90BF865-8C48-694B-2425-0AE14DA02C25}"/>
                </a:ext>
              </a:extLst>
            </p:cNvPr>
            <p:cNvGrpSpPr/>
            <p:nvPr/>
          </p:nvGrpSpPr>
          <p:grpSpPr>
            <a:xfrm>
              <a:off x="5373057" y="2378151"/>
              <a:ext cx="6808782" cy="2494367"/>
              <a:chOff x="5021568" y="2266199"/>
              <a:chExt cx="7326500" cy="2016492"/>
            </a:xfrm>
          </p:grpSpPr>
          <p:pic>
            <p:nvPicPr>
              <p:cNvPr id="37" name="Picture 36">
                <a:extLst>
                  <a:ext uri="{FF2B5EF4-FFF2-40B4-BE49-F238E27FC236}">
                    <a16:creationId xmlns:a16="http://schemas.microsoft.com/office/drawing/2014/main" id="{0A09B5F1-D7C3-F4ED-5134-7A1538A946D8}"/>
                  </a:ext>
                </a:extLst>
              </p:cNvPr>
              <p:cNvPicPr>
                <a:picLocks noChangeAspect="1"/>
              </p:cNvPicPr>
              <p:nvPr/>
            </p:nvPicPr>
            <p:blipFill>
              <a:blip r:embed="rId7"/>
              <a:stretch>
                <a:fillRect/>
              </a:stretch>
            </p:blipFill>
            <p:spPr>
              <a:xfrm>
                <a:off x="8695550" y="2266199"/>
                <a:ext cx="3652518" cy="2016492"/>
              </a:xfrm>
              <a:prstGeom prst="rect">
                <a:avLst/>
              </a:prstGeom>
              <a:ln>
                <a:noFill/>
              </a:ln>
            </p:spPr>
          </p:pic>
          <p:pic>
            <p:nvPicPr>
              <p:cNvPr id="38" name="Picture 37">
                <a:extLst>
                  <a:ext uri="{FF2B5EF4-FFF2-40B4-BE49-F238E27FC236}">
                    <a16:creationId xmlns:a16="http://schemas.microsoft.com/office/drawing/2014/main" id="{ACC430B9-3A3A-BE07-5153-6373588FEF5D}"/>
                  </a:ext>
                </a:extLst>
              </p:cNvPr>
              <p:cNvPicPr>
                <a:picLocks noChangeAspect="1"/>
              </p:cNvPicPr>
              <p:nvPr/>
            </p:nvPicPr>
            <p:blipFill>
              <a:blip r:embed="rId8"/>
              <a:stretch>
                <a:fillRect/>
              </a:stretch>
            </p:blipFill>
            <p:spPr>
              <a:xfrm>
                <a:off x="5021568" y="2267211"/>
                <a:ext cx="3673221" cy="2015480"/>
              </a:xfrm>
              <a:prstGeom prst="rect">
                <a:avLst/>
              </a:prstGeom>
              <a:ln>
                <a:noFill/>
              </a:ln>
            </p:spPr>
          </p:pic>
        </p:grpSp>
        <p:sp>
          <p:nvSpPr>
            <p:cNvPr id="39" name="TextBox 38">
              <a:extLst>
                <a:ext uri="{FF2B5EF4-FFF2-40B4-BE49-F238E27FC236}">
                  <a16:creationId xmlns:a16="http://schemas.microsoft.com/office/drawing/2014/main" id="{1E73B3B2-2847-5F8E-D8ED-70CA7DFBFD26}"/>
                </a:ext>
              </a:extLst>
            </p:cNvPr>
            <p:cNvSpPr txBox="1"/>
            <p:nvPr/>
          </p:nvSpPr>
          <p:spPr>
            <a:xfrm>
              <a:off x="7387255" y="4393884"/>
              <a:ext cx="2574154" cy="467178"/>
            </a:xfrm>
            <a:prstGeom prst="rect">
              <a:avLst/>
            </a:prstGeom>
            <a:noFill/>
            <a:ln>
              <a:noFill/>
            </a:ln>
          </p:spPr>
          <p:txBody>
            <a:bodyPr wrap="square">
              <a:spAutoFit/>
            </a:bodyPr>
            <a:lstStyle/>
            <a:p>
              <a:pPr>
                <a:lnSpc>
                  <a:spcPct val="150000"/>
                </a:lnSpc>
              </a:pPr>
              <a:r>
                <a:rPr lang="en-US" dirty="0">
                  <a:solidFill>
                    <a:schemeClr val="bg1"/>
                  </a:solidFill>
                  <a:latin typeface="Aptos Display" panose="020B0004020202020204" pitchFamily="34" charset="0"/>
                </a:rPr>
                <a:t>Málaga, 2017 </a:t>
              </a:r>
              <a:endParaRPr lang="es-ES" dirty="0">
                <a:solidFill>
                  <a:schemeClr val="bg1"/>
                </a:solidFill>
              </a:endParaRPr>
            </a:p>
          </p:txBody>
        </p:sp>
      </p:grpSp>
      <p:sp>
        <p:nvSpPr>
          <p:cNvPr id="4" name="Slide Number Placeholder 3">
            <a:extLst>
              <a:ext uri="{FF2B5EF4-FFF2-40B4-BE49-F238E27FC236}">
                <a16:creationId xmlns:a16="http://schemas.microsoft.com/office/drawing/2014/main" id="{08C8A981-7D7D-C912-4649-BCD835AFF0BB}"/>
              </a:ext>
            </a:extLst>
          </p:cNvPr>
          <p:cNvSpPr>
            <a:spLocks noGrp="1"/>
          </p:cNvSpPr>
          <p:nvPr>
            <p:ph type="sldNum" sz="quarter" idx="12"/>
          </p:nvPr>
        </p:nvSpPr>
        <p:spPr/>
        <p:txBody>
          <a:bodyPr/>
          <a:lstStyle/>
          <a:p>
            <a:fld id="{207F8B2A-2251-4ECB-9D15-850376B2F610}" type="slidenum">
              <a:rPr lang="es-ES" smtClean="0"/>
              <a:t>15</a:t>
            </a:fld>
            <a:endParaRPr lang="es-ES" dirty="0"/>
          </a:p>
        </p:txBody>
      </p:sp>
      <p:grpSp>
        <p:nvGrpSpPr>
          <p:cNvPr id="16" name="Group 15">
            <a:extLst>
              <a:ext uri="{FF2B5EF4-FFF2-40B4-BE49-F238E27FC236}">
                <a16:creationId xmlns:a16="http://schemas.microsoft.com/office/drawing/2014/main" id="{6C8DD182-06DC-2E46-9F5C-BA6BF29A0FB5}"/>
              </a:ext>
            </a:extLst>
          </p:cNvPr>
          <p:cNvGrpSpPr/>
          <p:nvPr/>
        </p:nvGrpSpPr>
        <p:grpSpPr>
          <a:xfrm>
            <a:off x="-72948" y="-5319"/>
            <a:ext cx="12337895" cy="466821"/>
            <a:chOff x="-131380" y="-927644"/>
            <a:chExt cx="12454760" cy="466821"/>
          </a:xfrm>
        </p:grpSpPr>
        <p:sp>
          <p:nvSpPr>
            <p:cNvPr id="17" name="Rectangle 16">
              <a:extLst>
                <a:ext uri="{FF2B5EF4-FFF2-40B4-BE49-F238E27FC236}">
                  <a16:creationId xmlns:a16="http://schemas.microsoft.com/office/drawing/2014/main" id="{A506F549-1AA8-7A3E-77F3-77E97E9E0354}"/>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TextBox 17">
              <a:extLst>
                <a:ext uri="{FF2B5EF4-FFF2-40B4-BE49-F238E27FC236}">
                  <a16:creationId xmlns:a16="http://schemas.microsoft.com/office/drawing/2014/main" id="{37B0E52C-FABF-B9A7-0B2F-70BB7B1F9163}"/>
                </a:ext>
              </a:extLst>
            </p:cNvPr>
            <p:cNvSpPr txBox="1"/>
            <p:nvPr/>
          </p:nvSpPr>
          <p:spPr>
            <a:xfrm>
              <a:off x="883800" y="-799377"/>
              <a:ext cx="10023372" cy="338554"/>
            </a:xfrm>
            <a:prstGeom prst="rect">
              <a:avLst/>
            </a:prstGeom>
            <a:noFill/>
          </p:spPr>
          <p:txBody>
            <a:bodyPr wrap="none" rtlCol="0">
              <a:spAutoFit/>
            </a:bodyPr>
            <a:lstStyle/>
            <a:p>
              <a:r>
                <a:rPr lang="es-ES" sz="1600" b="1" spc="300" dirty="0" err="1">
                  <a:solidFill>
                    <a:schemeClr val="bg1">
                      <a:lumMod val="95000"/>
                    </a:schemeClr>
                  </a:solidFill>
                </a:rPr>
                <a:t>Introduction</a:t>
              </a:r>
              <a:r>
                <a:rPr lang="es-ES" sz="1600" b="1" spc="300" dirty="0">
                  <a:solidFill>
                    <a:schemeClr val="bg1">
                      <a:lumMod val="95000"/>
                    </a:schemeClr>
                  </a:solidFill>
                </a:rPr>
                <a:t>		</a:t>
              </a:r>
              <a:r>
                <a:rPr lang="es-ES" sz="1600" b="1" spc="300" dirty="0" err="1">
                  <a:solidFill>
                    <a:schemeClr val="bg1">
                      <a:lumMod val="65000"/>
                    </a:schemeClr>
                  </a:solidFill>
                </a:rPr>
                <a:t>Methods</a:t>
              </a:r>
              <a:r>
                <a:rPr lang="es-ES" sz="1600" b="1" spc="300" dirty="0">
                  <a:solidFill>
                    <a:schemeClr val="bg1">
                      <a:lumMod val="65000"/>
                    </a:schemeClr>
                  </a:solidFill>
                </a:rPr>
                <a:t>		</a:t>
              </a:r>
              <a:r>
                <a:rPr lang="es-ES" sz="1600" b="1" spc="300" dirty="0" err="1">
                  <a:solidFill>
                    <a:schemeClr val="bg1">
                      <a:lumMod val="65000"/>
                    </a:schemeClr>
                  </a:solidFill>
                </a:rPr>
                <a:t>Results</a:t>
              </a:r>
              <a:r>
                <a:rPr lang="es-ES" sz="1600" b="1" spc="300" dirty="0">
                  <a:solidFill>
                    <a:schemeClr val="bg1">
                      <a:lumMod val="65000"/>
                    </a:schemeClr>
                  </a:solidFill>
                </a:rPr>
                <a:t> 		</a:t>
              </a:r>
              <a:r>
                <a:rPr lang="es-ES" sz="1600" b="1" spc="300" dirty="0" err="1">
                  <a:solidFill>
                    <a:schemeClr val="bg1">
                      <a:lumMod val="65000"/>
                    </a:schemeClr>
                  </a:solidFill>
                </a:rPr>
                <a:t>Conclusions</a:t>
              </a:r>
              <a:endParaRPr lang="es-ES" sz="1600" b="1" spc="300" dirty="0">
                <a:solidFill>
                  <a:schemeClr val="bg1">
                    <a:lumMod val="65000"/>
                  </a:schemeClr>
                </a:solidFill>
              </a:endParaRPr>
            </a:p>
          </p:txBody>
        </p:sp>
      </p:grpSp>
      <p:sp>
        <p:nvSpPr>
          <p:cNvPr id="22" name="TextBox 21">
            <a:extLst>
              <a:ext uri="{FF2B5EF4-FFF2-40B4-BE49-F238E27FC236}">
                <a16:creationId xmlns:a16="http://schemas.microsoft.com/office/drawing/2014/main" id="{7A8DF3B1-F51D-449F-3C15-F8428C6C2B8F}"/>
              </a:ext>
            </a:extLst>
          </p:cNvPr>
          <p:cNvSpPr txBox="1"/>
          <p:nvPr/>
        </p:nvSpPr>
        <p:spPr>
          <a:xfrm>
            <a:off x="566923" y="2107372"/>
            <a:ext cx="4802410" cy="5016758"/>
          </a:xfrm>
          <a:prstGeom prst="rect">
            <a:avLst/>
          </a:prstGeom>
          <a:noFill/>
        </p:spPr>
        <p:txBody>
          <a:bodyPr wrap="square">
            <a:spAutoFit/>
          </a:bodyPr>
          <a:lstStyle/>
          <a:p>
            <a:r>
              <a:rPr lang="en-US" sz="3200" b="1" dirty="0">
                <a:latin typeface="Aptos Display" panose="020B0004020202020204" pitchFamily="34" charset="0"/>
              </a:rPr>
              <a:t>Main aim: </a:t>
            </a:r>
            <a:r>
              <a:rPr lang="en-US" sz="3200" dirty="0">
                <a:latin typeface="Aptos Display" panose="020B0004020202020204" pitchFamily="34" charset="0"/>
              </a:rPr>
              <a:t>Characterize forest disturbance regimes in Spain </a:t>
            </a:r>
          </a:p>
          <a:p>
            <a:endParaRPr lang="en-US" sz="3200" dirty="0">
              <a:latin typeface="Aptos Display" panose="020B0004020202020204" pitchFamily="34" charset="0"/>
            </a:endParaRPr>
          </a:p>
          <a:p>
            <a:r>
              <a:rPr lang="en-US" sz="3200" b="1" dirty="0">
                <a:latin typeface="Aptos Display" panose="020B0004020202020204" pitchFamily="34" charset="0"/>
              </a:rPr>
              <a:t>Specific aim: </a:t>
            </a:r>
            <a:r>
              <a:rPr lang="en-US" sz="3200" dirty="0"/>
              <a:t>To map forest loss and degradation in Spain over the last 35 years using Landsat time series analysis</a:t>
            </a:r>
          </a:p>
          <a:p>
            <a:endParaRPr lang="es-ES" sz="3200" dirty="0">
              <a:latin typeface="Aptos Display" panose="020B0004020202020204" pitchFamily="34" charset="0"/>
            </a:endParaRPr>
          </a:p>
        </p:txBody>
      </p:sp>
      <p:sp>
        <p:nvSpPr>
          <p:cNvPr id="20" name="TextBox 19">
            <a:extLst>
              <a:ext uri="{FF2B5EF4-FFF2-40B4-BE49-F238E27FC236}">
                <a16:creationId xmlns:a16="http://schemas.microsoft.com/office/drawing/2014/main" id="{5E8F4714-6DEC-358D-E004-C2D9E3BAD844}"/>
              </a:ext>
            </a:extLst>
          </p:cNvPr>
          <p:cNvSpPr txBox="1"/>
          <p:nvPr/>
        </p:nvSpPr>
        <p:spPr>
          <a:xfrm>
            <a:off x="4014925" y="6997313"/>
            <a:ext cx="7801357" cy="2236125"/>
          </a:xfrm>
          <a:prstGeom prst="rect">
            <a:avLst/>
          </a:prstGeom>
          <a:noFill/>
        </p:spPr>
        <p:txBody>
          <a:bodyPr wrap="square">
            <a:spAutoFit/>
          </a:bodyPr>
          <a:lstStyle/>
          <a:p>
            <a:pPr>
              <a:lnSpc>
                <a:spcPct val="150000"/>
              </a:lnSpc>
            </a:pPr>
            <a:r>
              <a:rPr lang="en-US" sz="3200" dirty="0">
                <a:latin typeface="Aptos Display" panose="020B0004020202020204" pitchFamily="34" charset="0"/>
              </a:rPr>
              <a:t>It is essential to fill that gap if we are to create effective strategies for climate change adaptation </a:t>
            </a:r>
            <a:endParaRPr lang="es-ES" sz="3200" dirty="0"/>
          </a:p>
        </p:txBody>
      </p:sp>
      <p:sp>
        <p:nvSpPr>
          <p:cNvPr id="2" name="TextBox 1">
            <a:extLst>
              <a:ext uri="{FF2B5EF4-FFF2-40B4-BE49-F238E27FC236}">
                <a16:creationId xmlns:a16="http://schemas.microsoft.com/office/drawing/2014/main" id="{8A8123EF-0854-91E6-1665-7D9005290E6E}"/>
              </a:ext>
            </a:extLst>
          </p:cNvPr>
          <p:cNvSpPr txBox="1"/>
          <p:nvPr/>
        </p:nvSpPr>
        <p:spPr>
          <a:xfrm>
            <a:off x="1148233" y="726171"/>
            <a:ext cx="3013915" cy="1569660"/>
          </a:xfrm>
          <a:custGeom>
            <a:avLst/>
            <a:gdLst>
              <a:gd name="connsiteX0" fmla="*/ 0 w 3013915"/>
              <a:gd name="connsiteY0" fmla="*/ 0 h 1569660"/>
              <a:gd name="connsiteX1" fmla="*/ 572644 w 3013915"/>
              <a:gd name="connsiteY1" fmla="*/ 0 h 1569660"/>
              <a:gd name="connsiteX2" fmla="*/ 1085009 w 3013915"/>
              <a:gd name="connsiteY2" fmla="*/ 0 h 1569660"/>
              <a:gd name="connsiteX3" fmla="*/ 1717932 w 3013915"/>
              <a:gd name="connsiteY3" fmla="*/ 0 h 1569660"/>
              <a:gd name="connsiteX4" fmla="*/ 2380993 w 3013915"/>
              <a:gd name="connsiteY4" fmla="*/ 0 h 1569660"/>
              <a:gd name="connsiteX5" fmla="*/ 3013915 w 3013915"/>
              <a:gd name="connsiteY5" fmla="*/ 0 h 1569660"/>
              <a:gd name="connsiteX6" fmla="*/ 3013915 w 3013915"/>
              <a:gd name="connsiteY6" fmla="*/ 507523 h 1569660"/>
              <a:gd name="connsiteX7" fmla="*/ 3013915 w 3013915"/>
              <a:gd name="connsiteY7" fmla="*/ 999350 h 1569660"/>
              <a:gd name="connsiteX8" fmla="*/ 3013915 w 3013915"/>
              <a:gd name="connsiteY8" fmla="*/ 1569660 h 1569660"/>
              <a:gd name="connsiteX9" fmla="*/ 2471410 w 3013915"/>
              <a:gd name="connsiteY9" fmla="*/ 1569660 h 1569660"/>
              <a:gd name="connsiteX10" fmla="*/ 1959045 w 3013915"/>
              <a:gd name="connsiteY10" fmla="*/ 1569660 h 1569660"/>
              <a:gd name="connsiteX11" fmla="*/ 1386401 w 3013915"/>
              <a:gd name="connsiteY11" fmla="*/ 1569660 h 1569660"/>
              <a:gd name="connsiteX12" fmla="*/ 843896 w 3013915"/>
              <a:gd name="connsiteY12" fmla="*/ 1569660 h 1569660"/>
              <a:gd name="connsiteX13" fmla="*/ 0 w 3013915"/>
              <a:gd name="connsiteY13" fmla="*/ 1569660 h 1569660"/>
              <a:gd name="connsiteX14" fmla="*/ 0 w 3013915"/>
              <a:gd name="connsiteY14" fmla="*/ 1093530 h 1569660"/>
              <a:gd name="connsiteX15" fmla="*/ 0 w 3013915"/>
              <a:gd name="connsiteY15" fmla="*/ 601703 h 1569660"/>
              <a:gd name="connsiteX16" fmla="*/ 0 w 3013915"/>
              <a:gd name="connsiteY1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3915" h="1569660" extrusionOk="0">
                <a:moveTo>
                  <a:pt x="0" y="0"/>
                </a:moveTo>
                <a:cubicBezTo>
                  <a:pt x="243214" y="-13030"/>
                  <a:pt x="327074" y="-10576"/>
                  <a:pt x="572644" y="0"/>
                </a:cubicBezTo>
                <a:cubicBezTo>
                  <a:pt x="818214" y="10576"/>
                  <a:pt x="891811" y="-21225"/>
                  <a:pt x="1085009" y="0"/>
                </a:cubicBezTo>
                <a:cubicBezTo>
                  <a:pt x="1278207" y="21225"/>
                  <a:pt x="1494490" y="25020"/>
                  <a:pt x="1717932" y="0"/>
                </a:cubicBezTo>
                <a:cubicBezTo>
                  <a:pt x="1941374" y="-25020"/>
                  <a:pt x="2067094" y="22444"/>
                  <a:pt x="2380993" y="0"/>
                </a:cubicBezTo>
                <a:cubicBezTo>
                  <a:pt x="2694892" y="-22444"/>
                  <a:pt x="2854745" y="13248"/>
                  <a:pt x="3013915" y="0"/>
                </a:cubicBezTo>
                <a:cubicBezTo>
                  <a:pt x="3035023" y="106466"/>
                  <a:pt x="2996679" y="398331"/>
                  <a:pt x="3013915" y="507523"/>
                </a:cubicBezTo>
                <a:cubicBezTo>
                  <a:pt x="3031151" y="616715"/>
                  <a:pt x="3014905" y="799510"/>
                  <a:pt x="3013915" y="999350"/>
                </a:cubicBezTo>
                <a:cubicBezTo>
                  <a:pt x="3012925" y="1199190"/>
                  <a:pt x="3012175" y="1304534"/>
                  <a:pt x="3013915" y="1569660"/>
                </a:cubicBezTo>
                <a:cubicBezTo>
                  <a:pt x="2849580" y="1553091"/>
                  <a:pt x="2675209" y="1555247"/>
                  <a:pt x="2471410" y="1569660"/>
                </a:cubicBezTo>
                <a:cubicBezTo>
                  <a:pt x="2267612" y="1584073"/>
                  <a:pt x="2201776" y="1558050"/>
                  <a:pt x="1959045" y="1569660"/>
                </a:cubicBezTo>
                <a:cubicBezTo>
                  <a:pt x="1716314" y="1581270"/>
                  <a:pt x="1512320" y="1563111"/>
                  <a:pt x="1386401" y="1569660"/>
                </a:cubicBezTo>
                <a:cubicBezTo>
                  <a:pt x="1260482" y="1576209"/>
                  <a:pt x="1072465" y="1564048"/>
                  <a:pt x="843896" y="1569660"/>
                </a:cubicBezTo>
                <a:cubicBezTo>
                  <a:pt x="615328" y="1575272"/>
                  <a:pt x="334339" y="1555786"/>
                  <a:pt x="0" y="1569660"/>
                </a:cubicBezTo>
                <a:cubicBezTo>
                  <a:pt x="20254" y="1426322"/>
                  <a:pt x="-7498" y="1274910"/>
                  <a:pt x="0" y="1093530"/>
                </a:cubicBezTo>
                <a:cubicBezTo>
                  <a:pt x="7498" y="912150"/>
                  <a:pt x="-10334" y="710770"/>
                  <a:pt x="0" y="601703"/>
                </a:cubicBezTo>
                <a:cubicBezTo>
                  <a:pt x="10334" y="492636"/>
                  <a:pt x="-19892" y="265409"/>
                  <a:pt x="0" y="0"/>
                </a:cubicBezTo>
                <a:close/>
              </a:path>
            </a:pathLst>
          </a:custGeom>
          <a:noFill/>
          <a:ln w="57150">
            <a:solidFill>
              <a:srgbClr val="CC0000"/>
            </a:solidFill>
            <a:extLst>
              <a:ext uri="{C807C97D-BFC1-408E-A445-0C87EB9F89A2}">
                <ask:lineSketchStyleProps xmlns:ask="http://schemas.microsoft.com/office/drawing/2018/sketchyshapes" sd="2215597123">
                  <a:prstGeom prst="rect">
                    <a:avLst/>
                  </a:prstGeom>
                  <ask:type>
                    <ask:lineSketchFreehand/>
                  </ask:type>
                </ask:lineSketchStyleProps>
              </a:ext>
            </a:extLst>
          </a:ln>
        </p:spPr>
        <p:txBody>
          <a:bodyPr wrap="square">
            <a:spAutoFit/>
          </a:bodyPr>
          <a:lstStyle/>
          <a:p>
            <a:r>
              <a:rPr lang="en-US" sz="3200" dirty="0">
                <a:latin typeface="Aptos" panose="020B0004020202020204" pitchFamily="34" charset="0"/>
              </a:rPr>
              <a:t>Extent of forest degradation is unclear </a:t>
            </a:r>
            <a:endParaRPr lang="en-US" sz="3200" dirty="0">
              <a:latin typeface="Aptos" panose="020B0004020202020204" pitchFamily="34" charset="0"/>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3818B4F1-E348-3533-A1FA-488945E4B588}"/>
              </a:ext>
            </a:extLst>
          </p:cNvPr>
          <p:cNvSpPr txBox="1"/>
          <p:nvPr/>
        </p:nvSpPr>
        <p:spPr>
          <a:xfrm>
            <a:off x="8122517" y="2031994"/>
            <a:ext cx="666913" cy="369332"/>
          </a:xfrm>
          <a:prstGeom prst="rect">
            <a:avLst/>
          </a:prstGeom>
          <a:noFill/>
        </p:spPr>
        <p:txBody>
          <a:bodyPr wrap="square">
            <a:spAutoFit/>
          </a:bodyPr>
          <a:lstStyle/>
          <a:p>
            <a:r>
              <a:rPr lang="en-US" dirty="0">
                <a:solidFill>
                  <a:schemeClr val="bg1"/>
                </a:solidFill>
                <a:latin typeface="Aptos Display" panose="020B0004020202020204" pitchFamily="34" charset="0"/>
              </a:rPr>
              <a:t>2017</a:t>
            </a:r>
            <a:endParaRPr lang="es-ES" dirty="0"/>
          </a:p>
        </p:txBody>
      </p:sp>
      <p:sp>
        <p:nvSpPr>
          <p:cNvPr id="49" name="TextBox 48">
            <a:extLst>
              <a:ext uri="{FF2B5EF4-FFF2-40B4-BE49-F238E27FC236}">
                <a16:creationId xmlns:a16="http://schemas.microsoft.com/office/drawing/2014/main" id="{5B8D2110-718A-2678-F4DE-1A6E529EFA82}"/>
              </a:ext>
            </a:extLst>
          </p:cNvPr>
          <p:cNvSpPr txBox="1"/>
          <p:nvPr/>
        </p:nvSpPr>
        <p:spPr>
          <a:xfrm>
            <a:off x="7065553" y="2020277"/>
            <a:ext cx="1269553" cy="369332"/>
          </a:xfrm>
          <a:prstGeom prst="rect">
            <a:avLst/>
          </a:prstGeom>
          <a:noFill/>
        </p:spPr>
        <p:txBody>
          <a:bodyPr wrap="square">
            <a:spAutoFit/>
          </a:bodyPr>
          <a:lstStyle/>
          <a:p>
            <a:r>
              <a:rPr lang="en-US" dirty="0">
                <a:solidFill>
                  <a:schemeClr val="bg1"/>
                </a:solidFill>
                <a:latin typeface="Aptos Display" panose="020B0004020202020204" pitchFamily="34" charset="0"/>
              </a:rPr>
              <a:t>Barcelona, </a:t>
            </a:r>
            <a:endParaRPr lang="es-ES" dirty="0"/>
          </a:p>
        </p:txBody>
      </p:sp>
      <p:sp>
        <p:nvSpPr>
          <p:cNvPr id="50" name="TextBox 49">
            <a:extLst>
              <a:ext uri="{FF2B5EF4-FFF2-40B4-BE49-F238E27FC236}">
                <a16:creationId xmlns:a16="http://schemas.microsoft.com/office/drawing/2014/main" id="{9764200F-DC92-96A1-9A2E-53CEB4BF91D1}"/>
              </a:ext>
            </a:extLst>
          </p:cNvPr>
          <p:cNvSpPr txBox="1"/>
          <p:nvPr/>
        </p:nvSpPr>
        <p:spPr>
          <a:xfrm>
            <a:off x="9742609" y="4432184"/>
            <a:ext cx="2999135" cy="467179"/>
          </a:xfrm>
          <a:prstGeom prst="rect">
            <a:avLst/>
          </a:prstGeom>
          <a:noFill/>
          <a:ln>
            <a:noFill/>
          </a:ln>
        </p:spPr>
        <p:txBody>
          <a:bodyPr wrap="square">
            <a:spAutoFit/>
          </a:bodyPr>
          <a:lstStyle/>
          <a:p>
            <a:pPr>
              <a:lnSpc>
                <a:spcPct val="150000"/>
              </a:lnSpc>
            </a:pPr>
            <a:r>
              <a:rPr lang="en-US" dirty="0">
                <a:solidFill>
                  <a:schemeClr val="bg1"/>
                </a:solidFill>
                <a:latin typeface="Aptos Display" panose="020B0004020202020204" pitchFamily="34" charset="0"/>
              </a:rPr>
              <a:t>		2022</a:t>
            </a:r>
            <a:endParaRPr lang="es-ES" dirty="0">
              <a:solidFill>
                <a:schemeClr val="bg1"/>
              </a:solidFill>
            </a:endParaRPr>
          </a:p>
        </p:txBody>
      </p:sp>
      <p:sp>
        <p:nvSpPr>
          <p:cNvPr id="51" name="TextBox 50">
            <a:extLst>
              <a:ext uri="{FF2B5EF4-FFF2-40B4-BE49-F238E27FC236}">
                <a16:creationId xmlns:a16="http://schemas.microsoft.com/office/drawing/2014/main" id="{988DA0C4-4F2E-45D4-C383-60F6B85B1E9D}"/>
              </a:ext>
            </a:extLst>
          </p:cNvPr>
          <p:cNvSpPr txBox="1"/>
          <p:nvPr/>
        </p:nvSpPr>
        <p:spPr>
          <a:xfrm>
            <a:off x="9726257" y="6437189"/>
            <a:ext cx="2999135" cy="467179"/>
          </a:xfrm>
          <a:prstGeom prst="rect">
            <a:avLst/>
          </a:prstGeom>
          <a:noFill/>
          <a:ln>
            <a:noFill/>
          </a:ln>
        </p:spPr>
        <p:txBody>
          <a:bodyPr wrap="square">
            <a:spAutoFit/>
          </a:bodyPr>
          <a:lstStyle/>
          <a:p>
            <a:pPr>
              <a:lnSpc>
                <a:spcPct val="150000"/>
              </a:lnSpc>
            </a:pPr>
            <a:r>
              <a:rPr lang="en-US" dirty="0">
                <a:solidFill>
                  <a:schemeClr val="bg1"/>
                </a:solidFill>
                <a:latin typeface="Aptos Display" panose="020B0004020202020204" pitchFamily="34" charset="0"/>
              </a:rPr>
              <a:t>		2020</a:t>
            </a:r>
            <a:endParaRPr lang="es-ES" dirty="0">
              <a:solidFill>
                <a:schemeClr val="bg1"/>
              </a:solidFill>
            </a:endParaRPr>
          </a:p>
        </p:txBody>
      </p:sp>
      <p:sp>
        <p:nvSpPr>
          <p:cNvPr id="52" name="Rectangle 51">
            <a:extLst>
              <a:ext uri="{FF2B5EF4-FFF2-40B4-BE49-F238E27FC236}">
                <a16:creationId xmlns:a16="http://schemas.microsoft.com/office/drawing/2014/main" id="{EE21BD3C-C44D-3C4D-2042-7F1B0B082FFC}"/>
              </a:ext>
            </a:extLst>
          </p:cNvPr>
          <p:cNvSpPr/>
          <p:nvPr/>
        </p:nvSpPr>
        <p:spPr>
          <a:xfrm>
            <a:off x="8789783" y="-66148"/>
            <a:ext cx="3765803" cy="7198468"/>
          </a:xfrm>
          <a:custGeom>
            <a:avLst/>
            <a:gdLst>
              <a:gd name="connsiteX0" fmla="*/ 0 w 3765803"/>
              <a:gd name="connsiteY0" fmla="*/ 0 h 7198468"/>
              <a:gd name="connsiteX1" fmla="*/ 537972 w 3765803"/>
              <a:gd name="connsiteY1" fmla="*/ 0 h 7198468"/>
              <a:gd name="connsiteX2" fmla="*/ 962970 w 3765803"/>
              <a:gd name="connsiteY2" fmla="*/ 0 h 7198468"/>
              <a:gd name="connsiteX3" fmla="*/ 1538600 w 3765803"/>
              <a:gd name="connsiteY3" fmla="*/ 0 h 7198468"/>
              <a:gd name="connsiteX4" fmla="*/ 2001255 w 3765803"/>
              <a:gd name="connsiteY4" fmla="*/ 0 h 7198468"/>
              <a:gd name="connsiteX5" fmla="*/ 2539227 w 3765803"/>
              <a:gd name="connsiteY5" fmla="*/ 0 h 7198468"/>
              <a:gd name="connsiteX6" fmla="*/ 3114857 w 3765803"/>
              <a:gd name="connsiteY6" fmla="*/ 0 h 7198468"/>
              <a:gd name="connsiteX7" fmla="*/ 3765803 w 3765803"/>
              <a:gd name="connsiteY7" fmla="*/ 0 h 7198468"/>
              <a:gd name="connsiteX8" fmla="*/ 3765803 w 3765803"/>
              <a:gd name="connsiteY8" fmla="*/ 383918 h 7198468"/>
              <a:gd name="connsiteX9" fmla="*/ 3765803 w 3765803"/>
              <a:gd name="connsiteY9" fmla="*/ 911806 h 7198468"/>
              <a:gd name="connsiteX10" fmla="*/ 3765803 w 3765803"/>
              <a:gd name="connsiteY10" fmla="*/ 1367709 h 7198468"/>
              <a:gd name="connsiteX11" fmla="*/ 3765803 w 3765803"/>
              <a:gd name="connsiteY11" fmla="*/ 1967581 h 7198468"/>
              <a:gd name="connsiteX12" fmla="*/ 3765803 w 3765803"/>
              <a:gd name="connsiteY12" fmla="*/ 2351500 h 7198468"/>
              <a:gd name="connsiteX13" fmla="*/ 3765803 w 3765803"/>
              <a:gd name="connsiteY13" fmla="*/ 2951372 h 7198468"/>
              <a:gd name="connsiteX14" fmla="*/ 3765803 w 3765803"/>
              <a:gd name="connsiteY14" fmla="*/ 3407275 h 7198468"/>
              <a:gd name="connsiteX15" fmla="*/ 3765803 w 3765803"/>
              <a:gd name="connsiteY15" fmla="*/ 4079132 h 7198468"/>
              <a:gd name="connsiteX16" fmla="*/ 3765803 w 3765803"/>
              <a:gd name="connsiteY16" fmla="*/ 4822974 h 7198468"/>
              <a:gd name="connsiteX17" fmla="*/ 3765803 w 3765803"/>
              <a:gd name="connsiteY17" fmla="*/ 5278877 h 7198468"/>
              <a:gd name="connsiteX18" fmla="*/ 3765803 w 3765803"/>
              <a:gd name="connsiteY18" fmla="*/ 5806764 h 7198468"/>
              <a:gd name="connsiteX19" fmla="*/ 3765803 w 3765803"/>
              <a:gd name="connsiteY19" fmla="*/ 6406637 h 7198468"/>
              <a:gd name="connsiteX20" fmla="*/ 3765803 w 3765803"/>
              <a:gd name="connsiteY20" fmla="*/ 7198468 h 7198468"/>
              <a:gd name="connsiteX21" fmla="*/ 3265489 w 3765803"/>
              <a:gd name="connsiteY21" fmla="*/ 7198468 h 7198468"/>
              <a:gd name="connsiteX22" fmla="*/ 2802833 w 3765803"/>
              <a:gd name="connsiteY22" fmla="*/ 7198468 h 7198468"/>
              <a:gd name="connsiteX23" fmla="*/ 2189545 w 3765803"/>
              <a:gd name="connsiteY23" fmla="*/ 7198468 h 7198468"/>
              <a:gd name="connsiteX24" fmla="*/ 1689232 w 3765803"/>
              <a:gd name="connsiteY24" fmla="*/ 7198468 h 7198468"/>
              <a:gd name="connsiteX25" fmla="*/ 1113602 w 3765803"/>
              <a:gd name="connsiteY25" fmla="*/ 7198468 h 7198468"/>
              <a:gd name="connsiteX26" fmla="*/ 688604 w 3765803"/>
              <a:gd name="connsiteY26" fmla="*/ 7198468 h 7198468"/>
              <a:gd name="connsiteX27" fmla="*/ 0 w 3765803"/>
              <a:gd name="connsiteY27" fmla="*/ 7198468 h 7198468"/>
              <a:gd name="connsiteX28" fmla="*/ 0 w 3765803"/>
              <a:gd name="connsiteY28" fmla="*/ 6526611 h 7198468"/>
              <a:gd name="connsiteX29" fmla="*/ 0 w 3765803"/>
              <a:gd name="connsiteY29" fmla="*/ 5854754 h 7198468"/>
              <a:gd name="connsiteX30" fmla="*/ 0 w 3765803"/>
              <a:gd name="connsiteY30" fmla="*/ 5182897 h 7198468"/>
              <a:gd name="connsiteX31" fmla="*/ 0 w 3765803"/>
              <a:gd name="connsiteY31" fmla="*/ 4511040 h 7198468"/>
              <a:gd name="connsiteX32" fmla="*/ 0 w 3765803"/>
              <a:gd name="connsiteY32" fmla="*/ 4055137 h 7198468"/>
              <a:gd name="connsiteX33" fmla="*/ 0 w 3765803"/>
              <a:gd name="connsiteY33" fmla="*/ 3455265 h 7198468"/>
              <a:gd name="connsiteX34" fmla="*/ 0 w 3765803"/>
              <a:gd name="connsiteY34" fmla="*/ 2855392 h 7198468"/>
              <a:gd name="connsiteX35" fmla="*/ 0 w 3765803"/>
              <a:gd name="connsiteY35" fmla="*/ 2255520 h 7198468"/>
              <a:gd name="connsiteX36" fmla="*/ 0 w 3765803"/>
              <a:gd name="connsiteY36" fmla="*/ 1583663 h 7198468"/>
              <a:gd name="connsiteX37" fmla="*/ 0 w 3765803"/>
              <a:gd name="connsiteY37" fmla="*/ 1199745 h 7198468"/>
              <a:gd name="connsiteX38" fmla="*/ 0 w 3765803"/>
              <a:gd name="connsiteY38" fmla="*/ 0 h 71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5803" h="7198468" extrusionOk="0">
                <a:moveTo>
                  <a:pt x="0" y="0"/>
                </a:moveTo>
                <a:cubicBezTo>
                  <a:pt x="152259" y="-10417"/>
                  <a:pt x="273474" y="41888"/>
                  <a:pt x="537972" y="0"/>
                </a:cubicBezTo>
                <a:cubicBezTo>
                  <a:pt x="802470" y="-41888"/>
                  <a:pt x="797810" y="49199"/>
                  <a:pt x="962970" y="0"/>
                </a:cubicBezTo>
                <a:cubicBezTo>
                  <a:pt x="1128130" y="-49199"/>
                  <a:pt x="1385634" y="17559"/>
                  <a:pt x="1538600" y="0"/>
                </a:cubicBezTo>
                <a:cubicBezTo>
                  <a:pt x="1691566" y="-17559"/>
                  <a:pt x="1792371" y="35337"/>
                  <a:pt x="2001255" y="0"/>
                </a:cubicBezTo>
                <a:cubicBezTo>
                  <a:pt x="2210139" y="-35337"/>
                  <a:pt x="2386529" y="59122"/>
                  <a:pt x="2539227" y="0"/>
                </a:cubicBezTo>
                <a:cubicBezTo>
                  <a:pt x="2691925" y="-59122"/>
                  <a:pt x="2946807" y="51204"/>
                  <a:pt x="3114857" y="0"/>
                </a:cubicBezTo>
                <a:cubicBezTo>
                  <a:pt x="3282907" y="-51204"/>
                  <a:pt x="3573137" y="60858"/>
                  <a:pt x="3765803" y="0"/>
                </a:cubicBezTo>
                <a:cubicBezTo>
                  <a:pt x="3792225" y="126510"/>
                  <a:pt x="3756078" y="249607"/>
                  <a:pt x="3765803" y="383918"/>
                </a:cubicBezTo>
                <a:cubicBezTo>
                  <a:pt x="3775528" y="518229"/>
                  <a:pt x="3738716" y="699147"/>
                  <a:pt x="3765803" y="911806"/>
                </a:cubicBezTo>
                <a:cubicBezTo>
                  <a:pt x="3792890" y="1124465"/>
                  <a:pt x="3719533" y="1211621"/>
                  <a:pt x="3765803" y="1367709"/>
                </a:cubicBezTo>
                <a:cubicBezTo>
                  <a:pt x="3812073" y="1523797"/>
                  <a:pt x="3746063" y="1707882"/>
                  <a:pt x="3765803" y="1967581"/>
                </a:cubicBezTo>
                <a:cubicBezTo>
                  <a:pt x="3785543" y="2227280"/>
                  <a:pt x="3722331" y="2260412"/>
                  <a:pt x="3765803" y="2351500"/>
                </a:cubicBezTo>
                <a:cubicBezTo>
                  <a:pt x="3809275" y="2442588"/>
                  <a:pt x="3718182" y="2659628"/>
                  <a:pt x="3765803" y="2951372"/>
                </a:cubicBezTo>
                <a:cubicBezTo>
                  <a:pt x="3813424" y="3243116"/>
                  <a:pt x="3745799" y="3264638"/>
                  <a:pt x="3765803" y="3407275"/>
                </a:cubicBezTo>
                <a:cubicBezTo>
                  <a:pt x="3785807" y="3549912"/>
                  <a:pt x="3748727" y="3848893"/>
                  <a:pt x="3765803" y="4079132"/>
                </a:cubicBezTo>
                <a:cubicBezTo>
                  <a:pt x="3782879" y="4309371"/>
                  <a:pt x="3680594" y="4653348"/>
                  <a:pt x="3765803" y="4822974"/>
                </a:cubicBezTo>
                <a:cubicBezTo>
                  <a:pt x="3851012" y="4992600"/>
                  <a:pt x="3740335" y="5085073"/>
                  <a:pt x="3765803" y="5278877"/>
                </a:cubicBezTo>
                <a:cubicBezTo>
                  <a:pt x="3791271" y="5472681"/>
                  <a:pt x="3749337" y="5637947"/>
                  <a:pt x="3765803" y="5806764"/>
                </a:cubicBezTo>
                <a:cubicBezTo>
                  <a:pt x="3782269" y="5975581"/>
                  <a:pt x="3761800" y="6119567"/>
                  <a:pt x="3765803" y="6406637"/>
                </a:cubicBezTo>
                <a:cubicBezTo>
                  <a:pt x="3769806" y="6693707"/>
                  <a:pt x="3701453" y="7020249"/>
                  <a:pt x="3765803" y="7198468"/>
                </a:cubicBezTo>
                <a:cubicBezTo>
                  <a:pt x="3562810" y="7250902"/>
                  <a:pt x="3403717" y="7157319"/>
                  <a:pt x="3265489" y="7198468"/>
                </a:cubicBezTo>
                <a:cubicBezTo>
                  <a:pt x="3127261" y="7239617"/>
                  <a:pt x="3023162" y="7154662"/>
                  <a:pt x="2802833" y="7198468"/>
                </a:cubicBezTo>
                <a:cubicBezTo>
                  <a:pt x="2582504" y="7242274"/>
                  <a:pt x="2403268" y="7194348"/>
                  <a:pt x="2189545" y="7198468"/>
                </a:cubicBezTo>
                <a:cubicBezTo>
                  <a:pt x="1975822" y="7202588"/>
                  <a:pt x="1830260" y="7149630"/>
                  <a:pt x="1689232" y="7198468"/>
                </a:cubicBezTo>
                <a:cubicBezTo>
                  <a:pt x="1548204" y="7247306"/>
                  <a:pt x="1318222" y="7155821"/>
                  <a:pt x="1113602" y="7198468"/>
                </a:cubicBezTo>
                <a:cubicBezTo>
                  <a:pt x="908982" y="7241115"/>
                  <a:pt x="838570" y="7190017"/>
                  <a:pt x="688604" y="7198468"/>
                </a:cubicBezTo>
                <a:cubicBezTo>
                  <a:pt x="538638" y="7206919"/>
                  <a:pt x="333143" y="7169953"/>
                  <a:pt x="0" y="7198468"/>
                </a:cubicBezTo>
                <a:cubicBezTo>
                  <a:pt x="-31858" y="7004646"/>
                  <a:pt x="9170" y="6761096"/>
                  <a:pt x="0" y="6526611"/>
                </a:cubicBezTo>
                <a:cubicBezTo>
                  <a:pt x="-9170" y="6292126"/>
                  <a:pt x="10019" y="6019969"/>
                  <a:pt x="0" y="5854754"/>
                </a:cubicBezTo>
                <a:cubicBezTo>
                  <a:pt x="-10019" y="5689539"/>
                  <a:pt x="28640" y="5330636"/>
                  <a:pt x="0" y="5182897"/>
                </a:cubicBezTo>
                <a:cubicBezTo>
                  <a:pt x="-28640" y="5035158"/>
                  <a:pt x="22954" y="4759221"/>
                  <a:pt x="0" y="4511040"/>
                </a:cubicBezTo>
                <a:cubicBezTo>
                  <a:pt x="-22954" y="4262859"/>
                  <a:pt x="42241" y="4257656"/>
                  <a:pt x="0" y="4055137"/>
                </a:cubicBezTo>
                <a:cubicBezTo>
                  <a:pt x="-42241" y="3852618"/>
                  <a:pt x="1959" y="3619202"/>
                  <a:pt x="0" y="3455265"/>
                </a:cubicBezTo>
                <a:cubicBezTo>
                  <a:pt x="-1959" y="3291328"/>
                  <a:pt x="56243" y="3012836"/>
                  <a:pt x="0" y="2855392"/>
                </a:cubicBezTo>
                <a:cubicBezTo>
                  <a:pt x="-56243" y="2697948"/>
                  <a:pt x="223" y="2541874"/>
                  <a:pt x="0" y="2255520"/>
                </a:cubicBezTo>
                <a:cubicBezTo>
                  <a:pt x="-223" y="1969166"/>
                  <a:pt x="17584" y="1747034"/>
                  <a:pt x="0" y="1583663"/>
                </a:cubicBezTo>
                <a:cubicBezTo>
                  <a:pt x="-17584" y="1420292"/>
                  <a:pt x="35415" y="1305692"/>
                  <a:pt x="0" y="1199745"/>
                </a:cubicBezTo>
                <a:cubicBezTo>
                  <a:pt x="-35415" y="1093798"/>
                  <a:pt x="116228" y="577946"/>
                  <a:pt x="0" y="0"/>
                </a:cubicBezTo>
                <a:close/>
              </a:path>
            </a:pathLst>
          </a:custGeom>
          <a:noFill/>
          <a:ln w="3175">
            <a:solidFill>
              <a:schemeClr val="tx1"/>
            </a:solidFill>
            <a:extLst>
              <a:ext uri="{C807C97D-BFC1-408E-A445-0C87EB9F89A2}">
                <ask:lineSketchStyleProps xmlns:ask="http://schemas.microsoft.com/office/drawing/2018/sketchyshapes" sd="171937228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angle 53">
            <a:extLst>
              <a:ext uri="{FF2B5EF4-FFF2-40B4-BE49-F238E27FC236}">
                <a16:creationId xmlns:a16="http://schemas.microsoft.com/office/drawing/2014/main" id="{81E337A2-12FB-0FF6-C7F8-DD1D07AC95B9}"/>
              </a:ext>
            </a:extLst>
          </p:cNvPr>
          <p:cNvSpPr/>
          <p:nvPr/>
        </p:nvSpPr>
        <p:spPr>
          <a:xfrm>
            <a:off x="5383329" y="174453"/>
            <a:ext cx="6824936" cy="6683547"/>
          </a:xfrm>
          <a:custGeom>
            <a:avLst/>
            <a:gdLst>
              <a:gd name="connsiteX0" fmla="*/ 0 w 6824936"/>
              <a:gd name="connsiteY0" fmla="*/ 0 h 6683547"/>
              <a:gd name="connsiteX1" fmla="*/ 568745 w 6824936"/>
              <a:gd name="connsiteY1" fmla="*/ 0 h 6683547"/>
              <a:gd name="connsiteX2" fmla="*/ 932741 w 6824936"/>
              <a:gd name="connsiteY2" fmla="*/ 0 h 6683547"/>
              <a:gd name="connsiteX3" fmla="*/ 1569735 w 6824936"/>
              <a:gd name="connsiteY3" fmla="*/ 0 h 6683547"/>
              <a:gd name="connsiteX4" fmla="*/ 2001981 w 6824936"/>
              <a:gd name="connsiteY4" fmla="*/ 0 h 6683547"/>
              <a:gd name="connsiteX5" fmla="*/ 2570726 w 6824936"/>
              <a:gd name="connsiteY5" fmla="*/ 0 h 6683547"/>
              <a:gd name="connsiteX6" fmla="*/ 3207720 w 6824936"/>
              <a:gd name="connsiteY6" fmla="*/ 0 h 6683547"/>
              <a:gd name="connsiteX7" fmla="*/ 3708215 w 6824936"/>
              <a:gd name="connsiteY7" fmla="*/ 0 h 6683547"/>
              <a:gd name="connsiteX8" fmla="*/ 4072212 w 6824936"/>
              <a:gd name="connsiteY8" fmla="*/ 0 h 6683547"/>
              <a:gd name="connsiteX9" fmla="*/ 4709206 w 6824936"/>
              <a:gd name="connsiteY9" fmla="*/ 0 h 6683547"/>
              <a:gd name="connsiteX10" fmla="*/ 5141452 w 6824936"/>
              <a:gd name="connsiteY10" fmla="*/ 0 h 6683547"/>
              <a:gd name="connsiteX11" fmla="*/ 5778446 w 6824936"/>
              <a:gd name="connsiteY11" fmla="*/ 0 h 6683547"/>
              <a:gd name="connsiteX12" fmla="*/ 6824936 w 6824936"/>
              <a:gd name="connsiteY12" fmla="*/ 0 h 6683547"/>
              <a:gd name="connsiteX13" fmla="*/ 6824936 w 6824936"/>
              <a:gd name="connsiteY13" fmla="*/ 356456 h 6683547"/>
              <a:gd name="connsiteX14" fmla="*/ 6824936 w 6824936"/>
              <a:gd name="connsiteY14" fmla="*/ 779747 h 6683547"/>
              <a:gd name="connsiteX15" fmla="*/ 6824936 w 6824936"/>
              <a:gd name="connsiteY15" fmla="*/ 1403545 h 6683547"/>
              <a:gd name="connsiteX16" fmla="*/ 6824936 w 6824936"/>
              <a:gd name="connsiteY16" fmla="*/ 2094178 h 6683547"/>
              <a:gd name="connsiteX17" fmla="*/ 6824936 w 6824936"/>
              <a:gd name="connsiteY17" fmla="*/ 2517469 h 6683547"/>
              <a:gd name="connsiteX18" fmla="*/ 6824936 w 6824936"/>
              <a:gd name="connsiteY18" fmla="*/ 3007596 h 6683547"/>
              <a:gd name="connsiteX19" fmla="*/ 6824936 w 6824936"/>
              <a:gd name="connsiteY19" fmla="*/ 3564558 h 6683547"/>
              <a:gd name="connsiteX20" fmla="*/ 6824936 w 6824936"/>
              <a:gd name="connsiteY20" fmla="*/ 4255192 h 6683547"/>
              <a:gd name="connsiteX21" fmla="*/ 6824936 w 6824936"/>
              <a:gd name="connsiteY21" fmla="*/ 4745318 h 6683547"/>
              <a:gd name="connsiteX22" fmla="*/ 6824936 w 6824936"/>
              <a:gd name="connsiteY22" fmla="*/ 5435952 h 6683547"/>
              <a:gd name="connsiteX23" fmla="*/ 6824936 w 6824936"/>
              <a:gd name="connsiteY23" fmla="*/ 5859243 h 6683547"/>
              <a:gd name="connsiteX24" fmla="*/ 6824936 w 6824936"/>
              <a:gd name="connsiteY24" fmla="*/ 6683547 h 6683547"/>
              <a:gd name="connsiteX25" fmla="*/ 6392690 w 6824936"/>
              <a:gd name="connsiteY25" fmla="*/ 6683547 h 6683547"/>
              <a:gd name="connsiteX26" fmla="*/ 6028693 w 6824936"/>
              <a:gd name="connsiteY26" fmla="*/ 6683547 h 6683547"/>
              <a:gd name="connsiteX27" fmla="*/ 5323450 w 6824936"/>
              <a:gd name="connsiteY27" fmla="*/ 6683547 h 6683547"/>
              <a:gd name="connsiteX28" fmla="*/ 4686456 w 6824936"/>
              <a:gd name="connsiteY28" fmla="*/ 6683547 h 6683547"/>
              <a:gd name="connsiteX29" fmla="*/ 4117711 w 6824936"/>
              <a:gd name="connsiteY29" fmla="*/ 6683547 h 6683547"/>
              <a:gd name="connsiteX30" fmla="*/ 3480717 w 6824936"/>
              <a:gd name="connsiteY30" fmla="*/ 6683547 h 6683547"/>
              <a:gd name="connsiteX31" fmla="*/ 2980222 w 6824936"/>
              <a:gd name="connsiteY31" fmla="*/ 6683547 h 6683547"/>
              <a:gd name="connsiteX32" fmla="*/ 2547976 w 6824936"/>
              <a:gd name="connsiteY32" fmla="*/ 6683547 h 6683547"/>
              <a:gd name="connsiteX33" fmla="*/ 1842733 w 6824936"/>
              <a:gd name="connsiteY33" fmla="*/ 6683547 h 6683547"/>
              <a:gd name="connsiteX34" fmla="*/ 1478736 w 6824936"/>
              <a:gd name="connsiteY34" fmla="*/ 6683547 h 6683547"/>
              <a:gd name="connsiteX35" fmla="*/ 909991 w 6824936"/>
              <a:gd name="connsiteY35" fmla="*/ 6683547 h 6683547"/>
              <a:gd name="connsiteX36" fmla="*/ 0 w 6824936"/>
              <a:gd name="connsiteY36" fmla="*/ 6683547 h 6683547"/>
              <a:gd name="connsiteX37" fmla="*/ 0 w 6824936"/>
              <a:gd name="connsiteY37" fmla="*/ 6059749 h 6683547"/>
              <a:gd name="connsiteX38" fmla="*/ 0 w 6824936"/>
              <a:gd name="connsiteY38" fmla="*/ 5369116 h 6683547"/>
              <a:gd name="connsiteX39" fmla="*/ 0 w 6824936"/>
              <a:gd name="connsiteY39" fmla="*/ 5012660 h 6683547"/>
              <a:gd name="connsiteX40" fmla="*/ 0 w 6824936"/>
              <a:gd name="connsiteY40" fmla="*/ 4656204 h 6683547"/>
              <a:gd name="connsiteX41" fmla="*/ 0 w 6824936"/>
              <a:gd name="connsiteY41" fmla="*/ 4166078 h 6683547"/>
              <a:gd name="connsiteX42" fmla="*/ 0 w 6824936"/>
              <a:gd name="connsiteY42" fmla="*/ 3742786 h 6683547"/>
              <a:gd name="connsiteX43" fmla="*/ 0 w 6824936"/>
              <a:gd name="connsiteY43" fmla="*/ 3118989 h 6683547"/>
              <a:gd name="connsiteX44" fmla="*/ 0 w 6824936"/>
              <a:gd name="connsiteY44" fmla="*/ 2695697 h 6683547"/>
              <a:gd name="connsiteX45" fmla="*/ 0 w 6824936"/>
              <a:gd name="connsiteY45" fmla="*/ 2071900 h 6683547"/>
              <a:gd name="connsiteX46" fmla="*/ 0 w 6824936"/>
              <a:gd name="connsiteY46" fmla="*/ 1381266 h 6683547"/>
              <a:gd name="connsiteX47" fmla="*/ 0 w 6824936"/>
              <a:gd name="connsiteY47" fmla="*/ 891140 h 6683547"/>
              <a:gd name="connsiteX48" fmla="*/ 0 w 6824936"/>
              <a:gd name="connsiteY48" fmla="*/ 0 h 668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824936" h="6683547" extrusionOk="0">
                <a:moveTo>
                  <a:pt x="0" y="0"/>
                </a:moveTo>
                <a:cubicBezTo>
                  <a:pt x="212915" y="-22383"/>
                  <a:pt x="284608" y="6734"/>
                  <a:pt x="568745" y="0"/>
                </a:cubicBezTo>
                <a:cubicBezTo>
                  <a:pt x="852882" y="-6734"/>
                  <a:pt x="853973" y="32787"/>
                  <a:pt x="932741" y="0"/>
                </a:cubicBezTo>
                <a:cubicBezTo>
                  <a:pt x="1011509" y="-32787"/>
                  <a:pt x="1263170" y="20331"/>
                  <a:pt x="1569735" y="0"/>
                </a:cubicBezTo>
                <a:cubicBezTo>
                  <a:pt x="1876300" y="-20331"/>
                  <a:pt x="1870982" y="35155"/>
                  <a:pt x="2001981" y="0"/>
                </a:cubicBezTo>
                <a:cubicBezTo>
                  <a:pt x="2132980" y="-35155"/>
                  <a:pt x="2349387" y="29888"/>
                  <a:pt x="2570726" y="0"/>
                </a:cubicBezTo>
                <a:cubicBezTo>
                  <a:pt x="2792066" y="-29888"/>
                  <a:pt x="3063294" y="29020"/>
                  <a:pt x="3207720" y="0"/>
                </a:cubicBezTo>
                <a:cubicBezTo>
                  <a:pt x="3352146" y="-29020"/>
                  <a:pt x="3544638" y="19969"/>
                  <a:pt x="3708215" y="0"/>
                </a:cubicBezTo>
                <a:cubicBezTo>
                  <a:pt x="3871793" y="-19969"/>
                  <a:pt x="3954948" y="33364"/>
                  <a:pt x="4072212" y="0"/>
                </a:cubicBezTo>
                <a:cubicBezTo>
                  <a:pt x="4189476" y="-33364"/>
                  <a:pt x="4580715" y="58607"/>
                  <a:pt x="4709206" y="0"/>
                </a:cubicBezTo>
                <a:cubicBezTo>
                  <a:pt x="4837697" y="-58607"/>
                  <a:pt x="4930442" y="35862"/>
                  <a:pt x="5141452" y="0"/>
                </a:cubicBezTo>
                <a:cubicBezTo>
                  <a:pt x="5352462" y="-35862"/>
                  <a:pt x="5490197" y="46576"/>
                  <a:pt x="5778446" y="0"/>
                </a:cubicBezTo>
                <a:cubicBezTo>
                  <a:pt x="6066695" y="-46576"/>
                  <a:pt x="6504590" y="77808"/>
                  <a:pt x="6824936" y="0"/>
                </a:cubicBezTo>
                <a:cubicBezTo>
                  <a:pt x="6847468" y="141890"/>
                  <a:pt x="6785750" y="279702"/>
                  <a:pt x="6824936" y="356456"/>
                </a:cubicBezTo>
                <a:cubicBezTo>
                  <a:pt x="6864122" y="433210"/>
                  <a:pt x="6803973" y="692319"/>
                  <a:pt x="6824936" y="779747"/>
                </a:cubicBezTo>
                <a:cubicBezTo>
                  <a:pt x="6845899" y="867175"/>
                  <a:pt x="6774930" y="1244361"/>
                  <a:pt x="6824936" y="1403545"/>
                </a:cubicBezTo>
                <a:cubicBezTo>
                  <a:pt x="6874942" y="1562729"/>
                  <a:pt x="6796279" y="1910654"/>
                  <a:pt x="6824936" y="2094178"/>
                </a:cubicBezTo>
                <a:cubicBezTo>
                  <a:pt x="6853593" y="2277702"/>
                  <a:pt x="6778242" y="2421266"/>
                  <a:pt x="6824936" y="2517469"/>
                </a:cubicBezTo>
                <a:cubicBezTo>
                  <a:pt x="6871630" y="2613672"/>
                  <a:pt x="6817814" y="2764679"/>
                  <a:pt x="6824936" y="3007596"/>
                </a:cubicBezTo>
                <a:cubicBezTo>
                  <a:pt x="6832058" y="3250513"/>
                  <a:pt x="6788769" y="3395247"/>
                  <a:pt x="6824936" y="3564558"/>
                </a:cubicBezTo>
                <a:cubicBezTo>
                  <a:pt x="6861103" y="3733869"/>
                  <a:pt x="6817333" y="4077160"/>
                  <a:pt x="6824936" y="4255192"/>
                </a:cubicBezTo>
                <a:cubicBezTo>
                  <a:pt x="6832539" y="4433224"/>
                  <a:pt x="6800254" y="4517748"/>
                  <a:pt x="6824936" y="4745318"/>
                </a:cubicBezTo>
                <a:cubicBezTo>
                  <a:pt x="6849618" y="4972888"/>
                  <a:pt x="6778823" y="5103387"/>
                  <a:pt x="6824936" y="5435952"/>
                </a:cubicBezTo>
                <a:cubicBezTo>
                  <a:pt x="6871049" y="5768517"/>
                  <a:pt x="6774420" y="5714475"/>
                  <a:pt x="6824936" y="5859243"/>
                </a:cubicBezTo>
                <a:cubicBezTo>
                  <a:pt x="6875452" y="6004011"/>
                  <a:pt x="6762856" y="6502235"/>
                  <a:pt x="6824936" y="6683547"/>
                </a:cubicBezTo>
                <a:cubicBezTo>
                  <a:pt x="6651354" y="6694912"/>
                  <a:pt x="6549433" y="6661118"/>
                  <a:pt x="6392690" y="6683547"/>
                </a:cubicBezTo>
                <a:cubicBezTo>
                  <a:pt x="6235947" y="6705976"/>
                  <a:pt x="6117526" y="6664199"/>
                  <a:pt x="6028693" y="6683547"/>
                </a:cubicBezTo>
                <a:cubicBezTo>
                  <a:pt x="5939860" y="6702895"/>
                  <a:pt x="5644098" y="6613884"/>
                  <a:pt x="5323450" y="6683547"/>
                </a:cubicBezTo>
                <a:cubicBezTo>
                  <a:pt x="5002802" y="6753210"/>
                  <a:pt x="4844091" y="6644658"/>
                  <a:pt x="4686456" y="6683547"/>
                </a:cubicBezTo>
                <a:cubicBezTo>
                  <a:pt x="4528821" y="6722436"/>
                  <a:pt x="4311534" y="6668602"/>
                  <a:pt x="4117711" y="6683547"/>
                </a:cubicBezTo>
                <a:cubicBezTo>
                  <a:pt x="3923889" y="6698492"/>
                  <a:pt x="3717186" y="6619260"/>
                  <a:pt x="3480717" y="6683547"/>
                </a:cubicBezTo>
                <a:cubicBezTo>
                  <a:pt x="3244248" y="6747834"/>
                  <a:pt x="3103086" y="6642834"/>
                  <a:pt x="2980222" y="6683547"/>
                </a:cubicBezTo>
                <a:cubicBezTo>
                  <a:pt x="2857359" y="6724260"/>
                  <a:pt x="2749056" y="6642836"/>
                  <a:pt x="2547976" y="6683547"/>
                </a:cubicBezTo>
                <a:cubicBezTo>
                  <a:pt x="2346896" y="6724258"/>
                  <a:pt x="2016128" y="6665814"/>
                  <a:pt x="1842733" y="6683547"/>
                </a:cubicBezTo>
                <a:cubicBezTo>
                  <a:pt x="1669338" y="6701280"/>
                  <a:pt x="1618721" y="6660646"/>
                  <a:pt x="1478736" y="6683547"/>
                </a:cubicBezTo>
                <a:cubicBezTo>
                  <a:pt x="1338751" y="6706448"/>
                  <a:pt x="1170747" y="6655503"/>
                  <a:pt x="909991" y="6683547"/>
                </a:cubicBezTo>
                <a:cubicBezTo>
                  <a:pt x="649235" y="6711591"/>
                  <a:pt x="321248" y="6626438"/>
                  <a:pt x="0" y="6683547"/>
                </a:cubicBezTo>
                <a:cubicBezTo>
                  <a:pt x="-53485" y="6539231"/>
                  <a:pt x="55617" y="6358474"/>
                  <a:pt x="0" y="6059749"/>
                </a:cubicBezTo>
                <a:cubicBezTo>
                  <a:pt x="-55617" y="5761024"/>
                  <a:pt x="55876" y="5575540"/>
                  <a:pt x="0" y="5369116"/>
                </a:cubicBezTo>
                <a:cubicBezTo>
                  <a:pt x="-55876" y="5162692"/>
                  <a:pt x="32055" y="5163002"/>
                  <a:pt x="0" y="5012660"/>
                </a:cubicBezTo>
                <a:cubicBezTo>
                  <a:pt x="-32055" y="4862318"/>
                  <a:pt x="11838" y="4742083"/>
                  <a:pt x="0" y="4656204"/>
                </a:cubicBezTo>
                <a:cubicBezTo>
                  <a:pt x="-11838" y="4570325"/>
                  <a:pt x="29200" y="4293265"/>
                  <a:pt x="0" y="4166078"/>
                </a:cubicBezTo>
                <a:cubicBezTo>
                  <a:pt x="-29200" y="4038891"/>
                  <a:pt x="32889" y="3864743"/>
                  <a:pt x="0" y="3742786"/>
                </a:cubicBezTo>
                <a:cubicBezTo>
                  <a:pt x="-32889" y="3620829"/>
                  <a:pt x="72491" y="3398413"/>
                  <a:pt x="0" y="3118989"/>
                </a:cubicBezTo>
                <a:cubicBezTo>
                  <a:pt x="-72491" y="2839565"/>
                  <a:pt x="7048" y="2841424"/>
                  <a:pt x="0" y="2695697"/>
                </a:cubicBezTo>
                <a:cubicBezTo>
                  <a:pt x="-7048" y="2549970"/>
                  <a:pt x="62545" y="2329232"/>
                  <a:pt x="0" y="2071900"/>
                </a:cubicBezTo>
                <a:cubicBezTo>
                  <a:pt x="-62545" y="1814568"/>
                  <a:pt x="47845" y="1665687"/>
                  <a:pt x="0" y="1381266"/>
                </a:cubicBezTo>
                <a:cubicBezTo>
                  <a:pt x="-47845" y="1096845"/>
                  <a:pt x="12893" y="1069086"/>
                  <a:pt x="0" y="891140"/>
                </a:cubicBezTo>
                <a:cubicBezTo>
                  <a:pt x="-12893" y="713194"/>
                  <a:pt x="28016" y="371000"/>
                  <a:pt x="0" y="0"/>
                </a:cubicBezTo>
                <a:close/>
              </a:path>
            </a:pathLst>
          </a:custGeom>
          <a:noFill/>
          <a:ln w="28575">
            <a:solidFill>
              <a:schemeClr val="tx1"/>
            </a:solidFill>
            <a:extLst>
              <a:ext uri="{C807C97D-BFC1-408E-A445-0C87EB9F89A2}">
                <ask:lineSketchStyleProps xmlns:ask="http://schemas.microsoft.com/office/drawing/2018/sketchyshapes" sd="171937228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angle 54">
            <a:extLst>
              <a:ext uri="{FF2B5EF4-FFF2-40B4-BE49-F238E27FC236}">
                <a16:creationId xmlns:a16="http://schemas.microsoft.com/office/drawing/2014/main" id="{618A00FC-9332-39F2-16D6-B0B05D32CB84}"/>
              </a:ext>
            </a:extLst>
          </p:cNvPr>
          <p:cNvSpPr/>
          <p:nvPr/>
        </p:nvSpPr>
        <p:spPr>
          <a:xfrm>
            <a:off x="5373057" y="2360910"/>
            <a:ext cx="6824936" cy="2493114"/>
          </a:xfrm>
          <a:custGeom>
            <a:avLst/>
            <a:gdLst>
              <a:gd name="connsiteX0" fmla="*/ 0 w 6824936"/>
              <a:gd name="connsiteY0" fmla="*/ 0 h 2493114"/>
              <a:gd name="connsiteX1" fmla="*/ 568745 w 6824936"/>
              <a:gd name="connsiteY1" fmla="*/ 0 h 2493114"/>
              <a:gd name="connsiteX2" fmla="*/ 932741 w 6824936"/>
              <a:gd name="connsiteY2" fmla="*/ 0 h 2493114"/>
              <a:gd name="connsiteX3" fmla="*/ 1569735 w 6824936"/>
              <a:gd name="connsiteY3" fmla="*/ 0 h 2493114"/>
              <a:gd name="connsiteX4" fmla="*/ 2001981 w 6824936"/>
              <a:gd name="connsiteY4" fmla="*/ 0 h 2493114"/>
              <a:gd name="connsiteX5" fmla="*/ 2570726 w 6824936"/>
              <a:gd name="connsiteY5" fmla="*/ 0 h 2493114"/>
              <a:gd name="connsiteX6" fmla="*/ 3207720 w 6824936"/>
              <a:gd name="connsiteY6" fmla="*/ 0 h 2493114"/>
              <a:gd name="connsiteX7" fmla="*/ 3708215 w 6824936"/>
              <a:gd name="connsiteY7" fmla="*/ 0 h 2493114"/>
              <a:gd name="connsiteX8" fmla="*/ 4072212 w 6824936"/>
              <a:gd name="connsiteY8" fmla="*/ 0 h 2493114"/>
              <a:gd name="connsiteX9" fmla="*/ 4709206 w 6824936"/>
              <a:gd name="connsiteY9" fmla="*/ 0 h 2493114"/>
              <a:gd name="connsiteX10" fmla="*/ 5141452 w 6824936"/>
              <a:gd name="connsiteY10" fmla="*/ 0 h 2493114"/>
              <a:gd name="connsiteX11" fmla="*/ 5778446 w 6824936"/>
              <a:gd name="connsiteY11" fmla="*/ 0 h 2493114"/>
              <a:gd name="connsiteX12" fmla="*/ 6824936 w 6824936"/>
              <a:gd name="connsiteY12" fmla="*/ 0 h 2493114"/>
              <a:gd name="connsiteX13" fmla="*/ 6824936 w 6824936"/>
              <a:gd name="connsiteY13" fmla="*/ 423829 h 2493114"/>
              <a:gd name="connsiteX14" fmla="*/ 6824936 w 6824936"/>
              <a:gd name="connsiteY14" fmla="*/ 872590 h 2493114"/>
              <a:gd name="connsiteX15" fmla="*/ 6824936 w 6824936"/>
              <a:gd name="connsiteY15" fmla="*/ 1396144 h 2493114"/>
              <a:gd name="connsiteX16" fmla="*/ 6824936 w 6824936"/>
              <a:gd name="connsiteY16" fmla="*/ 1944629 h 2493114"/>
              <a:gd name="connsiteX17" fmla="*/ 6824936 w 6824936"/>
              <a:gd name="connsiteY17" fmla="*/ 2493114 h 2493114"/>
              <a:gd name="connsiteX18" fmla="*/ 6324441 w 6824936"/>
              <a:gd name="connsiteY18" fmla="*/ 2493114 h 2493114"/>
              <a:gd name="connsiteX19" fmla="*/ 5687447 w 6824936"/>
              <a:gd name="connsiteY19" fmla="*/ 2493114 h 2493114"/>
              <a:gd name="connsiteX20" fmla="*/ 5118702 w 6824936"/>
              <a:gd name="connsiteY20" fmla="*/ 2493114 h 2493114"/>
              <a:gd name="connsiteX21" fmla="*/ 4618207 w 6824936"/>
              <a:gd name="connsiteY21" fmla="*/ 2493114 h 2493114"/>
              <a:gd name="connsiteX22" fmla="*/ 4185961 w 6824936"/>
              <a:gd name="connsiteY22" fmla="*/ 2493114 h 2493114"/>
              <a:gd name="connsiteX23" fmla="*/ 3480717 w 6824936"/>
              <a:gd name="connsiteY23" fmla="*/ 2493114 h 2493114"/>
              <a:gd name="connsiteX24" fmla="*/ 2980222 w 6824936"/>
              <a:gd name="connsiteY24" fmla="*/ 2493114 h 2493114"/>
              <a:gd name="connsiteX25" fmla="*/ 2343228 w 6824936"/>
              <a:gd name="connsiteY25" fmla="*/ 2493114 h 2493114"/>
              <a:gd name="connsiteX26" fmla="*/ 1979231 w 6824936"/>
              <a:gd name="connsiteY26" fmla="*/ 2493114 h 2493114"/>
              <a:gd name="connsiteX27" fmla="*/ 1273988 w 6824936"/>
              <a:gd name="connsiteY27" fmla="*/ 2493114 h 2493114"/>
              <a:gd name="connsiteX28" fmla="*/ 636994 w 6824936"/>
              <a:gd name="connsiteY28" fmla="*/ 2493114 h 2493114"/>
              <a:gd name="connsiteX29" fmla="*/ 0 w 6824936"/>
              <a:gd name="connsiteY29" fmla="*/ 2493114 h 2493114"/>
              <a:gd name="connsiteX30" fmla="*/ 0 w 6824936"/>
              <a:gd name="connsiteY30" fmla="*/ 1969560 h 2493114"/>
              <a:gd name="connsiteX31" fmla="*/ 0 w 6824936"/>
              <a:gd name="connsiteY31" fmla="*/ 1446006 h 2493114"/>
              <a:gd name="connsiteX32" fmla="*/ 0 w 6824936"/>
              <a:gd name="connsiteY32" fmla="*/ 997246 h 2493114"/>
              <a:gd name="connsiteX33" fmla="*/ 0 w 6824936"/>
              <a:gd name="connsiteY33" fmla="*/ 498623 h 2493114"/>
              <a:gd name="connsiteX34" fmla="*/ 0 w 6824936"/>
              <a:gd name="connsiteY34" fmla="*/ 0 h 249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824936" h="2493114" extrusionOk="0">
                <a:moveTo>
                  <a:pt x="0" y="0"/>
                </a:moveTo>
                <a:cubicBezTo>
                  <a:pt x="212915" y="-22383"/>
                  <a:pt x="284608" y="6734"/>
                  <a:pt x="568745" y="0"/>
                </a:cubicBezTo>
                <a:cubicBezTo>
                  <a:pt x="852882" y="-6734"/>
                  <a:pt x="853973" y="32787"/>
                  <a:pt x="932741" y="0"/>
                </a:cubicBezTo>
                <a:cubicBezTo>
                  <a:pt x="1011509" y="-32787"/>
                  <a:pt x="1263170" y="20331"/>
                  <a:pt x="1569735" y="0"/>
                </a:cubicBezTo>
                <a:cubicBezTo>
                  <a:pt x="1876300" y="-20331"/>
                  <a:pt x="1870982" y="35155"/>
                  <a:pt x="2001981" y="0"/>
                </a:cubicBezTo>
                <a:cubicBezTo>
                  <a:pt x="2132980" y="-35155"/>
                  <a:pt x="2349387" y="29888"/>
                  <a:pt x="2570726" y="0"/>
                </a:cubicBezTo>
                <a:cubicBezTo>
                  <a:pt x="2792066" y="-29888"/>
                  <a:pt x="3063294" y="29020"/>
                  <a:pt x="3207720" y="0"/>
                </a:cubicBezTo>
                <a:cubicBezTo>
                  <a:pt x="3352146" y="-29020"/>
                  <a:pt x="3544638" y="19969"/>
                  <a:pt x="3708215" y="0"/>
                </a:cubicBezTo>
                <a:cubicBezTo>
                  <a:pt x="3871793" y="-19969"/>
                  <a:pt x="3954948" y="33364"/>
                  <a:pt x="4072212" y="0"/>
                </a:cubicBezTo>
                <a:cubicBezTo>
                  <a:pt x="4189476" y="-33364"/>
                  <a:pt x="4580715" y="58607"/>
                  <a:pt x="4709206" y="0"/>
                </a:cubicBezTo>
                <a:cubicBezTo>
                  <a:pt x="4837697" y="-58607"/>
                  <a:pt x="4930442" y="35862"/>
                  <a:pt x="5141452" y="0"/>
                </a:cubicBezTo>
                <a:cubicBezTo>
                  <a:pt x="5352462" y="-35862"/>
                  <a:pt x="5490197" y="46576"/>
                  <a:pt x="5778446" y="0"/>
                </a:cubicBezTo>
                <a:cubicBezTo>
                  <a:pt x="6066695" y="-46576"/>
                  <a:pt x="6504590" y="77808"/>
                  <a:pt x="6824936" y="0"/>
                </a:cubicBezTo>
                <a:cubicBezTo>
                  <a:pt x="6869901" y="93963"/>
                  <a:pt x="6783238" y="317115"/>
                  <a:pt x="6824936" y="423829"/>
                </a:cubicBezTo>
                <a:cubicBezTo>
                  <a:pt x="6866634" y="530543"/>
                  <a:pt x="6791142" y="708950"/>
                  <a:pt x="6824936" y="872590"/>
                </a:cubicBezTo>
                <a:cubicBezTo>
                  <a:pt x="6858730" y="1036230"/>
                  <a:pt x="6798527" y="1167908"/>
                  <a:pt x="6824936" y="1396144"/>
                </a:cubicBezTo>
                <a:cubicBezTo>
                  <a:pt x="6851345" y="1624380"/>
                  <a:pt x="6765769" y="1734134"/>
                  <a:pt x="6824936" y="1944629"/>
                </a:cubicBezTo>
                <a:cubicBezTo>
                  <a:pt x="6884103" y="2155125"/>
                  <a:pt x="6765751" y="2335012"/>
                  <a:pt x="6824936" y="2493114"/>
                </a:cubicBezTo>
                <a:cubicBezTo>
                  <a:pt x="6594203" y="2506599"/>
                  <a:pt x="6431902" y="2478401"/>
                  <a:pt x="6324441" y="2493114"/>
                </a:cubicBezTo>
                <a:cubicBezTo>
                  <a:pt x="6216980" y="2507827"/>
                  <a:pt x="5877840" y="2473819"/>
                  <a:pt x="5687447" y="2493114"/>
                </a:cubicBezTo>
                <a:cubicBezTo>
                  <a:pt x="5497054" y="2512409"/>
                  <a:pt x="5367252" y="2475397"/>
                  <a:pt x="5118702" y="2493114"/>
                </a:cubicBezTo>
                <a:cubicBezTo>
                  <a:pt x="4870153" y="2510831"/>
                  <a:pt x="4767024" y="2464638"/>
                  <a:pt x="4618207" y="2493114"/>
                </a:cubicBezTo>
                <a:cubicBezTo>
                  <a:pt x="4469390" y="2521590"/>
                  <a:pt x="4285769" y="2473544"/>
                  <a:pt x="4185961" y="2493114"/>
                </a:cubicBezTo>
                <a:cubicBezTo>
                  <a:pt x="4086153" y="2512684"/>
                  <a:pt x="3720349" y="2409035"/>
                  <a:pt x="3480717" y="2493114"/>
                </a:cubicBezTo>
                <a:cubicBezTo>
                  <a:pt x="3241085" y="2577193"/>
                  <a:pt x="3191888" y="2463981"/>
                  <a:pt x="2980222" y="2493114"/>
                </a:cubicBezTo>
                <a:cubicBezTo>
                  <a:pt x="2768557" y="2522247"/>
                  <a:pt x="2591045" y="2440028"/>
                  <a:pt x="2343228" y="2493114"/>
                </a:cubicBezTo>
                <a:cubicBezTo>
                  <a:pt x="2095411" y="2546200"/>
                  <a:pt x="2068064" y="2473766"/>
                  <a:pt x="1979231" y="2493114"/>
                </a:cubicBezTo>
                <a:cubicBezTo>
                  <a:pt x="1890398" y="2512462"/>
                  <a:pt x="1594636" y="2423451"/>
                  <a:pt x="1273988" y="2493114"/>
                </a:cubicBezTo>
                <a:cubicBezTo>
                  <a:pt x="953340" y="2562777"/>
                  <a:pt x="794629" y="2454225"/>
                  <a:pt x="636994" y="2493114"/>
                </a:cubicBezTo>
                <a:cubicBezTo>
                  <a:pt x="479359" y="2532003"/>
                  <a:pt x="222559" y="2483977"/>
                  <a:pt x="0" y="2493114"/>
                </a:cubicBezTo>
                <a:cubicBezTo>
                  <a:pt x="-16852" y="2240448"/>
                  <a:pt x="24717" y="2211073"/>
                  <a:pt x="0" y="1969560"/>
                </a:cubicBezTo>
                <a:cubicBezTo>
                  <a:pt x="-24717" y="1728047"/>
                  <a:pt x="41993" y="1639865"/>
                  <a:pt x="0" y="1446006"/>
                </a:cubicBezTo>
                <a:cubicBezTo>
                  <a:pt x="-41993" y="1252147"/>
                  <a:pt x="41875" y="1162122"/>
                  <a:pt x="0" y="997246"/>
                </a:cubicBezTo>
                <a:cubicBezTo>
                  <a:pt x="-41875" y="832370"/>
                  <a:pt x="48593" y="617832"/>
                  <a:pt x="0" y="498623"/>
                </a:cubicBezTo>
                <a:cubicBezTo>
                  <a:pt x="-48593" y="379414"/>
                  <a:pt x="22010" y="202893"/>
                  <a:pt x="0" y="0"/>
                </a:cubicBezTo>
                <a:close/>
              </a:path>
            </a:pathLst>
          </a:custGeom>
          <a:noFill/>
          <a:ln w="28575">
            <a:solidFill>
              <a:schemeClr val="tx1"/>
            </a:solidFill>
            <a:extLst>
              <a:ext uri="{C807C97D-BFC1-408E-A445-0C87EB9F89A2}">
                <ask:lineSketchStyleProps xmlns:ask="http://schemas.microsoft.com/office/drawing/2018/sketchyshapes" sd="1719372286">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1353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16</a:t>
            </a:fld>
            <a:endParaRPr lang="es-ES"/>
          </a:p>
        </p:txBody>
      </p:sp>
      <p:grpSp>
        <p:nvGrpSpPr>
          <p:cNvPr id="5" name="Group 4">
            <a:extLst>
              <a:ext uri="{FF2B5EF4-FFF2-40B4-BE49-F238E27FC236}">
                <a16:creationId xmlns:a16="http://schemas.microsoft.com/office/drawing/2014/main" id="{9FD7DB7B-7D27-0BC5-998A-E912AA03451E}"/>
              </a:ext>
            </a:extLst>
          </p:cNvPr>
          <p:cNvGrpSpPr/>
          <p:nvPr/>
        </p:nvGrpSpPr>
        <p:grpSpPr>
          <a:xfrm>
            <a:off x="-72948" y="-5319"/>
            <a:ext cx="12337895" cy="466821"/>
            <a:chOff x="-131380" y="-927644"/>
            <a:chExt cx="12454760" cy="466821"/>
          </a:xfrm>
        </p:grpSpPr>
        <p:sp>
          <p:nvSpPr>
            <p:cNvPr id="6" name="Rectangle 5">
              <a:extLst>
                <a:ext uri="{FF2B5EF4-FFF2-40B4-BE49-F238E27FC236}">
                  <a16:creationId xmlns:a16="http://schemas.microsoft.com/office/drawing/2014/main" id="{DE731251-333F-8DAD-7694-C6A32E7BD689}"/>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TextBox 6">
              <a:extLst>
                <a:ext uri="{FF2B5EF4-FFF2-40B4-BE49-F238E27FC236}">
                  <a16:creationId xmlns:a16="http://schemas.microsoft.com/office/drawing/2014/main" id="{0CE9D769-D38A-DBD9-66D5-2B73D4499BC5}"/>
                </a:ext>
              </a:extLst>
            </p:cNvPr>
            <p:cNvSpPr txBox="1"/>
            <p:nvPr/>
          </p:nvSpPr>
          <p:spPr>
            <a:xfrm>
              <a:off x="883800" y="-799377"/>
              <a:ext cx="10023372" cy="338554"/>
            </a:xfrm>
            <a:prstGeom prst="rect">
              <a:avLst/>
            </a:prstGeom>
            <a:noFill/>
          </p:spPr>
          <p:txBody>
            <a:bodyPr wrap="none" rtlCol="0">
              <a:spAutoFit/>
            </a:bodyPr>
            <a:lstStyle/>
            <a:p>
              <a:r>
                <a:rPr lang="es-ES" sz="1600" b="1" spc="300" dirty="0" err="1">
                  <a:solidFill>
                    <a:schemeClr val="bg1">
                      <a:lumMod val="50000"/>
                    </a:schemeClr>
                  </a:solidFill>
                </a:rPr>
                <a:t>Introduction</a:t>
              </a:r>
              <a:r>
                <a:rPr lang="es-ES" sz="1600" b="1" spc="300" dirty="0">
                  <a:solidFill>
                    <a:schemeClr val="bg1">
                      <a:lumMod val="95000"/>
                    </a:schemeClr>
                  </a:solidFill>
                </a:rPr>
                <a:t>		</a:t>
              </a:r>
              <a:r>
                <a:rPr lang="es-ES" sz="1600" b="1" spc="300" dirty="0" err="1">
                  <a:solidFill>
                    <a:schemeClr val="bg1">
                      <a:lumMod val="65000"/>
                    </a:schemeClr>
                  </a:solidFill>
                </a:rPr>
                <a:t>Methods</a:t>
              </a:r>
              <a:r>
                <a:rPr lang="es-ES" sz="1600" b="1" spc="300" dirty="0">
                  <a:solidFill>
                    <a:schemeClr val="bg1">
                      <a:lumMod val="65000"/>
                    </a:schemeClr>
                  </a:solidFill>
                </a:rPr>
                <a:t>		</a:t>
              </a:r>
              <a:r>
                <a:rPr lang="es-ES" sz="1600" b="1" spc="300" dirty="0" err="1">
                  <a:solidFill>
                    <a:schemeClr val="bg1"/>
                  </a:solidFill>
                </a:rPr>
                <a:t>Results</a:t>
              </a:r>
              <a:r>
                <a:rPr lang="es-ES" sz="1600" b="1" spc="300" dirty="0">
                  <a:solidFill>
                    <a:schemeClr val="bg1">
                      <a:lumMod val="65000"/>
                    </a:schemeClr>
                  </a:solidFill>
                </a:rPr>
                <a:t> 		</a:t>
              </a:r>
              <a:r>
                <a:rPr lang="es-ES" sz="1600" b="1" spc="300" dirty="0" err="1">
                  <a:solidFill>
                    <a:schemeClr val="bg1">
                      <a:lumMod val="65000"/>
                    </a:schemeClr>
                  </a:solidFill>
                </a:rPr>
                <a:t>Conclusions</a:t>
              </a:r>
              <a:endParaRPr lang="es-ES" sz="1600" b="1" spc="300" dirty="0">
                <a:solidFill>
                  <a:schemeClr val="bg1">
                    <a:lumMod val="65000"/>
                  </a:schemeClr>
                </a:solidFill>
              </a:endParaRPr>
            </a:p>
          </p:txBody>
        </p:sp>
      </p:grpSp>
      <p:pic>
        <p:nvPicPr>
          <p:cNvPr id="2" name="Imagen 14" descr="Código QR&#10;&#10;Descripción generada automáticamente">
            <a:extLst>
              <a:ext uri="{FF2B5EF4-FFF2-40B4-BE49-F238E27FC236}">
                <a16:creationId xmlns:a16="http://schemas.microsoft.com/office/drawing/2014/main" id="{CCE812DD-15C8-23F2-76C9-3E470CC9B911}"/>
              </a:ext>
            </a:extLst>
          </p:cNvPr>
          <p:cNvPicPr>
            <a:picLocks noChangeAspect="1"/>
          </p:cNvPicPr>
          <p:nvPr/>
        </p:nvPicPr>
        <p:blipFill rotWithShape="1">
          <a:blip r:embed="rId3"/>
          <a:srcRect t="1108" r="7" b="8608"/>
          <a:stretch/>
        </p:blipFill>
        <p:spPr>
          <a:xfrm>
            <a:off x="932706" y="1658680"/>
            <a:ext cx="4164414" cy="3917209"/>
          </a:xfrm>
          <a:prstGeom prst="rect">
            <a:avLst/>
          </a:prstGeom>
        </p:spPr>
      </p:pic>
      <p:pic>
        <p:nvPicPr>
          <p:cNvPr id="3" name="Imagen 8">
            <a:hlinkClick r:id="rId4"/>
            <a:extLst>
              <a:ext uri="{FF2B5EF4-FFF2-40B4-BE49-F238E27FC236}">
                <a16:creationId xmlns:a16="http://schemas.microsoft.com/office/drawing/2014/main" id="{2CE9678C-8609-BAF2-1076-6DC5B71BC5B3}"/>
              </a:ext>
            </a:extLst>
          </p:cNvPr>
          <p:cNvPicPr>
            <a:picLocks noChangeAspect="1"/>
          </p:cNvPicPr>
          <p:nvPr/>
        </p:nvPicPr>
        <p:blipFill rotWithShape="1">
          <a:blip r:embed="rId5"/>
          <a:srcRect l="19596" r="403" b="-2"/>
          <a:stretch/>
        </p:blipFill>
        <p:spPr>
          <a:xfrm>
            <a:off x="5283447" y="1658680"/>
            <a:ext cx="6298971" cy="3917209"/>
          </a:xfrm>
          <a:prstGeom prst="rect">
            <a:avLst/>
          </a:prstGeom>
        </p:spPr>
      </p:pic>
      <p:sp>
        <p:nvSpPr>
          <p:cNvPr id="10" name="TextBox 9">
            <a:extLst>
              <a:ext uri="{FF2B5EF4-FFF2-40B4-BE49-F238E27FC236}">
                <a16:creationId xmlns:a16="http://schemas.microsoft.com/office/drawing/2014/main" id="{2DA4CEF1-035C-1AC8-C9A6-30788BA95AD9}"/>
              </a:ext>
            </a:extLst>
          </p:cNvPr>
          <p:cNvSpPr txBox="1"/>
          <p:nvPr/>
        </p:nvSpPr>
        <p:spPr>
          <a:xfrm>
            <a:off x="709552" y="878219"/>
            <a:ext cx="8775135" cy="523220"/>
          </a:xfrm>
          <a:prstGeom prst="rect">
            <a:avLst/>
          </a:prstGeom>
          <a:noFill/>
        </p:spPr>
        <p:txBody>
          <a:bodyPr wrap="square">
            <a:spAutoFit/>
          </a:bodyPr>
          <a:lstStyle/>
          <a:p>
            <a:r>
              <a:rPr lang="en-US" sz="2800" b="1" dirty="0">
                <a:latin typeface="Aptos Display" panose="020B0004020202020204" pitchFamily="34" charset="0"/>
              </a:rPr>
              <a:t>Forest loss and degradation in Spain- Map viewer</a:t>
            </a:r>
            <a:endParaRPr lang="en-GB" sz="2800" b="1" dirty="0">
              <a:latin typeface="Aptos Display" panose="020B0004020202020204" pitchFamily="34" charset="0"/>
            </a:endParaRPr>
          </a:p>
        </p:txBody>
      </p:sp>
    </p:spTree>
    <p:extLst>
      <p:ext uri="{BB962C8B-B14F-4D97-AF65-F5344CB8AC3E}">
        <p14:creationId xmlns:p14="http://schemas.microsoft.com/office/powerpoint/2010/main" val="3510032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5359BD-8755-9B59-F0D5-77897EA712C7}"/>
              </a:ext>
            </a:extLst>
          </p:cNvPr>
          <p:cNvSpPr>
            <a:spLocks noGrp="1"/>
          </p:cNvSpPr>
          <p:nvPr>
            <p:ph type="sldNum" sz="quarter" idx="12"/>
          </p:nvPr>
        </p:nvSpPr>
        <p:spPr/>
        <p:txBody>
          <a:bodyPr/>
          <a:lstStyle/>
          <a:p>
            <a:fld id="{207F8B2A-2251-4ECB-9D15-850376B2F610}" type="slidenum">
              <a:rPr lang="es-ES" smtClean="0"/>
              <a:t>17</a:t>
            </a:fld>
            <a:endParaRPr lang="es-ES"/>
          </a:p>
        </p:txBody>
      </p:sp>
      <p:grpSp>
        <p:nvGrpSpPr>
          <p:cNvPr id="5" name="Group 4">
            <a:extLst>
              <a:ext uri="{FF2B5EF4-FFF2-40B4-BE49-F238E27FC236}">
                <a16:creationId xmlns:a16="http://schemas.microsoft.com/office/drawing/2014/main" id="{325AA9CF-B928-0631-93D4-9DBB573CA45A}"/>
              </a:ext>
            </a:extLst>
          </p:cNvPr>
          <p:cNvGrpSpPr/>
          <p:nvPr/>
        </p:nvGrpSpPr>
        <p:grpSpPr>
          <a:xfrm>
            <a:off x="2516594" y="378099"/>
            <a:ext cx="7836343" cy="6343376"/>
            <a:chOff x="2488019" y="480605"/>
            <a:chExt cx="7836343" cy="6343376"/>
          </a:xfrm>
        </p:grpSpPr>
        <p:grpSp>
          <p:nvGrpSpPr>
            <p:cNvPr id="6" name="Group 5">
              <a:extLst>
                <a:ext uri="{FF2B5EF4-FFF2-40B4-BE49-F238E27FC236}">
                  <a16:creationId xmlns:a16="http://schemas.microsoft.com/office/drawing/2014/main" id="{23759C82-3B24-508D-6F65-5076167D9DA0}"/>
                </a:ext>
              </a:extLst>
            </p:cNvPr>
            <p:cNvGrpSpPr/>
            <p:nvPr/>
          </p:nvGrpSpPr>
          <p:grpSpPr>
            <a:xfrm>
              <a:off x="2488019" y="480605"/>
              <a:ext cx="7836343" cy="6343376"/>
              <a:chOff x="2488019" y="480605"/>
              <a:chExt cx="7836343" cy="6343376"/>
            </a:xfrm>
          </p:grpSpPr>
          <p:pic>
            <p:nvPicPr>
              <p:cNvPr id="15" name="Picture 14">
                <a:extLst>
                  <a:ext uri="{FF2B5EF4-FFF2-40B4-BE49-F238E27FC236}">
                    <a16:creationId xmlns:a16="http://schemas.microsoft.com/office/drawing/2014/main" id="{60591449-AE8D-68FB-C7A8-40B1C8D2842B}"/>
                  </a:ext>
                </a:extLst>
              </p:cNvPr>
              <p:cNvPicPr>
                <a:picLocks noChangeAspect="1"/>
              </p:cNvPicPr>
              <p:nvPr/>
            </p:nvPicPr>
            <p:blipFill>
              <a:blip r:embed="rId2"/>
              <a:stretch>
                <a:fillRect/>
              </a:stretch>
            </p:blipFill>
            <p:spPr>
              <a:xfrm>
                <a:off x="2578186" y="499747"/>
                <a:ext cx="7746176" cy="1379456"/>
              </a:xfrm>
              <a:prstGeom prst="rect">
                <a:avLst/>
              </a:prstGeom>
            </p:spPr>
          </p:pic>
          <p:grpSp>
            <p:nvGrpSpPr>
              <p:cNvPr id="16" name="Group 15">
                <a:extLst>
                  <a:ext uri="{FF2B5EF4-FFF2-40B4-BE49-F238E27FC236}">
                    <a16:creationId xmlns:a16="http://schemas.microsoft.com/office/drawing/2014/main" id="{3857A243-FFED-81D3-A8E3-448254BC8CA7}"/>
                  </a:ext>
                </a:extLst>
              </p:cNvPr>
              <p:cNvGrpSpPr/>
              <p:nvPr/>
            </p:nvGrpSpPr>
            <p:grpSpPr>
              <a:xfrm>
                <a:off x="2488019" y="480605"/>
                <a:ext cx="7779930" cy="6343376"/>
                <a:chOff x="2488019" y="480605"/>
                <a:chExt cx="7779930" cy="6343376"/>
              </a:xfrm>
            </p:grpSpPr>
            <p:grpSp>
              <p:nvGrpSpPr>
                <p:cNvPr id="17" name="Group 16">
                  <a:extLst>
                    <a:ext uri="{FF2B5EF4-FFF2-40B4-BE49-F238E27FC236}">
                      <a16:creationId xmlns:a16="http://schemas.microsoft.com/office/drawing/2014/main" id="{293E799E-F975-2C98-07AB-EFF3B66D4CA0}"/>
                    </a:ext>
                  </a:extLst>
                </p:cNvPr>
                <p:cNvGrpSpPr/>
                <p:nvPr/>
              </p:nvGrpSpPr>
              <p:grpSpPr>
                <a:xfrm>
                  <a:off x="2488019" y="1889960"/>
                  <a:ext cx="7779930" cy="4934021"/>
                  <a:chOff x="1979052" y="659049"/>
                  <a:chExt cx="8343900" cy="5864841"/>
                </a:xfrm>
              </p:grpSpPr>
              <p:pic>
                <p:nvPicPr>
                  <p:cNvPr id="20" name="Picture 19">
                    <a:extLst>
                      <a:ext uri="{FF2B5EF4-FFF2-40B4-BE49-F238E27FC236}">
                        <a16:creationId xmlns:a16="http://schemas.microsoft.com/office/drawing/2014/main" id="{2DBDD635-D3B4-85B7-45B2-D56917C982FD}"/>
                      </a:ext>
                    </a:extLst>
                  </p:cNvPr>
                  <p:cNvPicPr>
                    <a:picLocks noChangeAspect="1"/>
                  </p:cNvPicPr>
                  <p:nvPr/>
                </p:nvPicPr>
                <p:blipFill>
                  <a:blip r:embed="rId3"/>
                  <a:stretch>
                    <a:fillRect/>
                  </a:stretch>
                </p:blipFill>
                <p:spPr>
                  <a:xfrm>
                    <a:off x="1979052" y="659049"/>
                    <a:ext cx="8343900" cy="5829300"/>
                  </a:xfrm>
                  <a:prstGeom prst="rect">
                    <a:avLst/>
                  </a:prstGeom>
                </p:spPr>
              </p:pic>
              <p:sp>
                <p:nvSpPr>
                  <p:cNvPr id="21" name="Rectangle 20">
                    <a:extLst>
                      <a:ext uri="{FF2B5EF4-FFF2-40B4-BE49-F238E27FC236}">
                        <a16:creationId xmlns:a16="http://schemas.microsoft.com/office/drawing/2014/main" id="{02C6CA0C-7C4A-E356-7E2F-59BC842014DE}"/>
                      </a:ext>
                    </a:extLst>
                  </p:cNvPr>
                  <p:cNvSpPr/>
                  <p:nvPr/>
                </p:nvSpPr>
                <p:spPr>
                  <a:xfrm>
                    <a:off x="4251960" y="659049"/>
                    <a:ext cx="2964180" cy="301867"/>
                  </a:xfrm>
                  <a:custGeom>
                    <a:avLst/>
                    <a:gdLst>
                      <a:gd name="connsiteX0" fmla="*/ 0 w 2964180"/>
                      <a:gd name="connsiteY0" fmla="*/ 0 h 301867"/>
                      <a:gd name="connsiteX1" fmla="*/ 622478 w 2964180"/>
                      <a:gd name="connsiteY1" fmla="*/ 0 h 301867"/>
                      <a:gd name="connsiteX2" fmla="*/ 1274597 w 2964180"/>
                      <a:gd name="connsiteY2" fmla="*/ 0 h 301867"/>
                      <a:gd name="connsiteX3" fmla="*/ 1867433 w 2964180"/>
                      <a:gd name="connsiteY3" fmla="*/ 0 h 301867"/>
                      <a:gd name="connsiteX4" fmla="*/ 2400986 w 2964180"/>
                      <a:gd name="connsiteY4" fmla="*/ 0 h 301867"/>
                      <a:gd name="connsiteX5" fmla="*/ 2964180 w 2964180"/>
                      <a:gd name="connsiteY5" fmla="*/ 0 h 301867"/>
                      <a:gd name="connsiteX6" fmla="*/ 2964180 w 2964180"/>
                      <a:gd name="connsiteY6" fmla="*/ 301867 h 301867"/>
                      <a:gd name="connsiteX7" fmla="*/ 2430628 w 2964180"/>
                      <a:gd name="connsiteY7" fmla="*/ 301867 h 301867"/>
                      <a:gd name="connsiteX8" fmla="*/ 1926717 w 2964180"/>
                      <a:gd name="connsiteY8" fmla="*/ 301867 h 301867"/>
                      <a:gd name="connsiteX9" fmla="*/ 1304239 w 2964180"/>
                      <a:gd name="connsiteY9" fmla="*/ 301867 h 301867"/>
                      <a:gd name="connsiteX10" fmla="*/ 770687 w 2964180"/>
                      <a:gd name="connsiteY10" fmla="*/ 301867 h 301867"/>
                      <a:gd name="connsiteX11" fmla="*/ 0 w 2964180"/>
                      <a:gd name="connsiteY11" fmla="*/ 301867 h 301867"/>
                      <a:gd name="connsiteX12" fmla="*/ 0 w 2964180"/>
                      <a:gd name="connsiteY12" fmla="*/ 0 h 3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4180" h="301867" extrusionOk="0">
                        <a:moveTo>
                          <a:pt x="0" y="0"/>
                        </a:moveTo>
                        <a:cubicBezTo>
                          <a:pt x="137402" y="-11576"/>
                          <a:pt x="429799" y="-3543"/>
                          <a:pt x="622478" y="0"/>
                        </a:cubicBezTo>
                        <a:cubicBezTo>
                          <a:pt x="815157" y="3543"/>
                          <a:pt x="1137502" y="-9661"/>
                          <a:pt x="1274597" y="0"/>
                        </a:cubicBezTo>
                        <a:cubicBezTo>
                          <a:pt x="1411692" y="9661"/>
                          <a:pt x="1683099" y="-1744"/>
                          <a:pt x="1867433" y="0"/>
                        </a:cubicBezTo>
                        <a:cubicBezTo>
                          <a:pt x="2051767" y="1744"/>
                          <a:pt x="2282255" y="14896"/>
                          <a:pt x="2400986" y="0"/>
                        </a:cubicBezTo>
                        <a:cubicBezTo>
                          <a:pt x="2519717" y="-14896"/>
                          <a:pt x="2761986" y="24829"/>
                          <a:pt x="2964180" y="0"/>
                        </a:cubicBezTo>
                        <a:cubicBezTo>
                          <a:pt x="2965121" y="61212"/>
                          <a:pt x="2955024" y="207123"/>
                          <a:pt x="2964180" y="301867"/>
                        </a:cubicBezTo>
                        <a:cubicBezTo>
                          <a:pt x="2780223" y="278487"/>
                          <a:pt x="2658054" y="315614"/>
                          <a:pt x="2430628" y="301867"/>
                        </a:cubicBezTo>
                        <a:cubicBezTo>
                          <a:pt x="2203202" y="288120"/>
                          <a:pt x="2061024" y="295199"/>
                          <a:pt x="1926717" y="301867"/>
                        </a:cubicBezTo>
                        <a:cubicBezTo>
                          <a:pt x="1792410" y="308535"/>
                          <a:pt x="1581317" y="316632"/>
                          <a:pt x="1304239" y="301867"/>
                        </a:cubicBezTo>
                        <a:cubicBezTo>
                          <a:pt x="1027161" y="287102"/>
                          <a:pt x="896937" y="294091"/>
                          <a:pt x="770687" y="301867"/>
                        </a:cubicBezTo>
                        <a:cubicBezTo>
                          <a:pt x="644437" y="309643"/>
                          <a:pt x="252477" y="334375"/>
                          <a:pt x="0" y="301867"/>
                        </a:cubicBezTo>
                        <a:cubicBezTo>
                          <a:pt x="-1060" y="177357"/>
                          <a:pt x="-13224" y="138302"/>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angle 21">
                    <a:extLst>
                      <a:ext uri="{FF2B5EF4-FFF2-40B4-BE49-F238E27FC236}">
                        <a16:creationId xmlns:a16="http://schemas.microsoft.com/office/drawing/2014/main" id="{CC4DE954-5EAA-A30F-35B6-6709A0F004EC}"/>
                      </a:ext>
                    </a:extLst>
                  </p:cNvPr>
                  <p:cNvSpPr/>
                  <p:nvPr/>
                </p:nvSpPr>
                <p:spPr>
                  <a:xfrm>
                    <a:off x="4294561" y="2727474"/>
                    <a:ext cx="2964180" cy="301867"/>
                  </a:xfrm>
                  <a:custGeom>
                    <a:avLst/>
                    <a:gdLst>
                      <a:gd name="connsiteX0" fmla="*/ 0 w 2964180"/>
                      <a:gd name="connsiteY0" fmla="*/ 0 h 301867"/>
                      <a:gd name="connsiteX1" fmla="*/ 622478 w 2964180"/>
                      <a:gd name="connsiteY1" fmla="*/ 0 h 301867"/>
                      <a:gd name="connsiteX2" fmla="*/ 1274597 w 2964180"/>
                      <a:gd name="connsiteY2" fmla="*/ 0 h 301867"/>
                      <a:gd name="connsiteX3" fmla="*/ 1867433 w 2964180"/>
                      <a:gd name="connsiteY3" fmla="*/ 0 h 301867"/>
                      <a:gd name="connsiteX4" fmla="*/ 2400986 w 2964180"/>
                      <a:gd name="connsiteY4" fmla="*/ 0 h 301867"/>
                      <a:gd name="connsiteX5" fmla="*/ 2964180 w 2964180"/>
                      <a:gd name="connsiteY5" fmla="*/ 0 h 301867"/>
                      <a:gd name="connsiteX6" fmla="*/ 2964180 w 2964180"/>
                      <a:gd name="connsiteY6" fmla="*/ 301867 h 301867"/>
                      <a:gd name="connsiteX7" fmla="*/ 2430628 w 2964180"/>
                      <a:gd name="connsiteY7" fmla="*/ 301867 h 301867"/>
                      <a:gd name="connsiteX8" fmla="*/ 1926717 w 2964180"/>
                      <a:gd name="connsiteY8" fmla="*/ 301867 h 301867"/>
                      <a:gd name="connsiteX9" fmla="*/ 1304239 w 2964180"/>
                      <a:gd name="connsiteY9" fmla="*/ 301867 h 301867"/>
                      <a:gd name="connsiteX10" fmla="*/ 770687 w 2964180"/>
                      <a:gd name="connsiteY10" fmla="*/ 301867 h 301867"/>
                      <a:gd name="connsiteX11" fmla="*/ 0 w 2964180"/>
                      <a:gd name="connsiteY11" fmla="*/ 301867 h 301867"/>
                      <a:gd name="connsiteX12" fmla="*/ 0 w 2964180"/>
                      <a:gd name="connsiteY12" fmla="*/ 0 h 3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4180" h="301867" extrusionOk="0">
                        <a:moveTo>
                          <a:pt x="0" y="0"/>
                        </a:moveTo>
                        <a:cubicBezTo>
                          <a:pt x="137402" y="-11576"/>
                          <a:pt x="429799" y="-3543"/>
                          <a:pt x="622478" y="0"/>
                        </a:cubicBezTo>
                        <a:cubicBezTo>
                          <a:pt x="815157" y="3543"/>
                          <a:pt x="1137502" y="-9661"/>
                          <a:pt x="1274597" y="0"/>
                        </a:cubicBezTo>
                        <a:cubicBezTo>
                          <a:pt x="1411692" y="9661"/>
                          <a:pt x="1683099" y="-1744"/>
                          <a:pt x="1867433" y="0"/>
                        </a:cubicBezTo>
                        <a:cubicBezTo>
                          <a:pt x="2051767" y="1744"/>
                          <a:pt x="2282255" y="14896"/>
                          <a:pt x="2400986" y="0"/>
                        </a:cubicBezTo>
                        <a:cubicBezTo>
                          <a:pt x="2519717" y="-14896"/>
                          <a:pt x="2761986" y="24829"/>
                          <a:pt x="2964180" y="0"/>
                        </a:cubicBezTo>
                        <a:cubicBezTo>
                          <a:pt x="2965121" y="61212"/>
                          <a:pt x="2955024" y="207123"/>
                          <a:pt x="2964180" y="301867"/>
                        </a:cubicBezTo>
                        <a:cubicBezTo>
                          <a:pt x="2780223" y="278487"/>
                          <a:pt x="2658054" y="315614"/>
                          <a:pt x="2430628" y="301867"/>
                        </a:cubicBezTo>
                        <a:cubicBezTo>
                          <a:pt x="2203202" y="288120"/>
                          <a:pt x="2061024" y="295199"/>
                          <a:pt x="1926717" y="301867"/>
                        </a:cubicBezTo>
                        <a:cubicBezTo>
                          <a:pt x="1792410" y="308535"/>
                          <a:pt x="1581317" y="316632"/>
                          <a:pt x="1304239" y="301867"/>
                        </a:cubicBezTo>
                        <a:cubicBezTo>
                          <a:pt x="1027161" y="287102"/>
                          <a:pt x="896937" y="294091"/>
                          <a:pt x="770687" y="301867"/>
                        </a:cubicBezTo>
                        <a:cubicBezTo>
                          <a:pt x="644437" y="309643"/>
                          <a:pt x="252477" y="334375"/>
                          <a:pt x="0" y="301867"/>
                        </a:cubicBezTo>
                        <a:cubicBezTo>
                          <a:pt x="-1060" y="177357"/>
                          <a:pt x="-13224" y="138302"/>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a:extLst>
                      <a:ext uri="{FF2B5EF4-FFF2-40B4-BE49-F238E27FC236}">
                        <a16:creationId xmlns:a16="http://schemas.microsoft.com/office/drawing/2014/main" id="{7D3BF8FB-22EB-7594-D8F1-1B1710F25E98}"/>
                      </a:ext>
                    </a:extLst>
                  </p:cNvPr>
                  <p:cNvSpPr/>
                  <p:nvPr/>
                </p:nvSpPr>
                <p:spPr>
                  <a:xfrm>
                    <a:off x="4251960" y="4795899"/>
                    <a:ext cx="2964180" cy="301867"/>
                  </a:xfrm>
                  <a:custGeom>
                    <a:avLst/>
                    <a:gdLst>
                      <a:gd name="connsiteX0" fmla="*/ 0 w 2964180"/>
                      <a:gd name="connsiteY0" fmla="*/ 0 h 301867"/>
                      <a:gd name="connsiteX1" fmla="*/ 622478 w 2964180"/>
                      <a:gd name="connsiteY1" fmla="*/ 0 h 301867"/>
                      <a:gd name="connsiteX2" fmla="*/ 1274597 w 2964180"/>
                      <a:gd name="connsiteY2" fmla="*/ 0 h 301867"/>
                      <a:gd name="connsiteX3" fmla="*/ 1867433 w 2964180"/>
                      <a:gd name="connsiteY3" fmla="*/ 0 h 301867"/>
                      <a:gd name="connsiteX4" fmla="*/ 2400986 w 2964180"/>
                      <a:gd name="connsiteY4" fmla="*/ 0 h 301867"/>
                      <a:gd name="connsiteX5" fmla="*/ 2964180 w 2964180"/>
                      <a:gd name="connsiteY5" fmla="*/ 0 h 301867"/>
                      <a:gd name="connsiteX6" fmla="*/ 2964180 w 2964180"/>
                      <a:gd name="connsiteY6" fmla="*/ 301867 h 301867"/>
                      <a:gd name="connsiteX7" fmla="*/ 2430628 w 2964180"/>
                      <a:gd name="connsiteY7" fmla="*/ 301867 h 301867"/>
                      <a:gd name="connsiteX8" fmla="*/ 1926717 w 2964180"/>
                      <a:gd name="connsiteY8" fmla="*/ 301867 h 301867"/>
                      <a:gd name="connsiteX9" fmla="*/ 1304239 w 2964180"/>
                      <a:gd name="connsiteY9" fmla="*/ 301867 h 301867"/>
                      <a:gd name="connsiteX10" fmla="*/ 770687 w 2964180"/>
                      <a:gd name="connsiteY10" fmla="*/ 301867 h 301867"/>
                      <a:gd name="connsiteX11" fmla="*/ 0 w 2964180"/>
                      <a:gd name="connsiteY11" fmla="*/ 301867 h 301867"/>
                      <a:gd name="connsiteX12" fmla="*/ 0 w 2964180"/>
                      <a:gd name="connsiteY12" fmla="*/ 0 h 3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4180" h="301867" extrusionOk="0">
                        <a:moveTo>
                          <a:pt x="0" y="0"/>
                        </a:moveTo>
                        <a:cubicBezTo>
                          <a:pt x="137402" y="-11576"/>
                          <a:pt x="429799" y="-3543"/>
                          <a:pt x="622478" y="0"/>
                        </a:cubicBezTo>
                        <a:cubicBezTo>
                          <a:pt x="815157" y="3543"/>
                          <a:pt x="1137502" y="-9661"/>
                          <a:pt x="1274597" y="0"/>
                        </a:cubicBezTo>
                        <a:cubicBezTo>
                          <a:pt x="1411692" y="9661"/>
                          <a:pt x="1683099" y="-1744"/>
                          <a:pt x="1867433" y="0"/>
                        </a:cubicBezTo>
                        <a:cubicBezTo>
                          <a:pt x="2051767" y="1744"/>
                          <a:pt x="2282255" y="14896"/>
                          <a:pt x="2400986" y="0"/>
                        </a:cubicBezTo>
                        <a:cubicBezTo>
                          <a:pt x="2519717" y="-14896"/>
                          <a:pt x="2761986" y="24829"/>
                          <a:pt x="2964180" y="0"/>
                        </a:cubicBezTo>
                        <a:cubicBezTo>
                          <a:pt x="2965121" y="61212"/>
                          <a:pt x="2955024" y="207123"/>
                          <a:pt x="2964180" y="301867"/>
                        </a:cubicBezTo>
                        <a:cubicBezTo>
                          <a:pt x="2780223" y="278487"/>
                          <a:pt x="2658054" y="315614"/>
                          <a:pt x="2430628" y="301867"/>
                        </a:cubicBezTo>
                        <a:cubicBezTo>
                          <a:pt x="2203202" y="288120"/>
                          <a:pt x="2061024" y="295199"/>
                          <a:pt x="1926717" y="301867"/>
                        </a:cubicBezTo>
                        <a:cubicBezTo>
                          <a:pt x="1792410" y="308535"/>
                          <a:pt x="1581317" y="316632"/>
                          <a:pt x="1304239" y="301867"/>
                        </a:cubicBezTo>
                        <a:cubicBezTo>
                          <a:pt x="1027161" y="287102"/>
                          <a:pt x="896937" y="294091"/>
                          <a:pt x="770687" y="301867"/>
                        </a:cubicBezTo>
                        <a:cubicBezTo>
                          <a:pt x="644437" y="309643"/>
                          <a:pt x="252477" y="334375"/>
                          <a:pt x="0" y="301867"/>
                        </a:cubicBezTo>
                        <a:cubicBezTo>
                          <a:pt x="-1060" y="177357"/>
                          <a:pt x="-13224" y="138302"/>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angle 23">
                    <a:extLst>
                      <a:ext uri="{FF2B5EF4-FFF2-40B4-BE49-F238E27FC236}">
                        <a16:creationId xmlns:a16="http://schemas.microsoft.com/office/drawing/2014/main" id="{86B3E277-3905-C7C4-FA8C-A3ACD8C0F713}"/>
                      </a:ext>
                    </a:extLst>
                  </p:cNvPr>
                  <p:cNvSpPr/>
                  <p:nvPr/>
                </p:nvSpPr>
                <p:spPr>
                  <a:xfrm>
                    <a:off x="6282274" y="1971439"/>
                    <a:ext cx="3555944" cy="502931"/>
                  </a:xfrm>
                  <a:custGeom>
                    <a:avLst/>
                    <a:gdLst>
                      <a:gd name="connsiteX0" fmla="*/ 0 w 3555944"/>
                      <a:gd name="connsiteY0" fmla="*/ 0 h 502931"/>
                      <a:gd name="connsiteX1" fmla="*/ 628217 w 3555944"/>
                      <a:gd name="connsiteY1" fmla="*/ 0 h 502931"/>
                      <a:gd name="connsiteX2" fmla="*/ 1291993 w 3555944"/>
                      <a:gd name="connsiteY2" fmla="*/ 0 h 502931"/>
                      <a:gd name="connsiteX3" fmla="*/ 1884650 w 3555944"/>
                      <a:gd name="connsiteY3" fmla="*/ 0 h 502931"/>
                      <a:gd name="connsiteX4" fmla="*/ 2406189 w 3555944"/>
                      <a:gd name="connsiteY4" fmla="*/ 0 h 502931"/>
                      <a:gd name="connsiteX5" fmla="*/ 2927727 w 3555944"/>
                      <a:gd name="connsiteY5" fmla="*/ 0 h 502931"/>
                      <a:gd name="connsiteX6" fmla="*/ 3555944 w 3555944"/>
                      <a:gd name="connsiteY6" fmla="*/ 0 h 502931"/>
                      <a:gd name="connsiteX7" fmla="*/ 3555944 w 3555944"/>
                      <a:gd name="connsiteY7" fmla="*/ 502931 h 502931"/>
                      <a:gd name="connsiteX8" fmla="*/ 3034406 w 3555944"/>
                      <a:gd name="connsiteY8" fmla="*/ 502931 h 502931"/>
                      <a:gd name="connsiteX9" fmla="*/ 2406189 w 3555944"/>
                      <a:gd name="connsiteY9" fmla="*/ 502931 h 502931"/>
                      <a:gd name="connsiteX10" fmla="*/ 1884650 w 3555944"/>
                      <a:gd name="connsiteY10" fmla="*/ 502931 h 502931"/>
                      <a:gd name="connsiteX11" fmla="*/ 1220874 w 3555944"/>
                      <a:gd name="connsiteY11" fmla="*/ 502931 h 502931"/>
                      <a:gd name="connsiteX12" fmla="*/ 663776 w 3555944"/>
                      <a:gd name="connsiteY12" fmla="*/ 502931 h 502931"/>
                      <a:gd name="connsiteX13" fmla="*/ 0 w 3555944"/>
                      <a:gd name="connsiteY13" fmla="*/ 502931 h 502931"/>
                      <a:gd name="connsiteX14" fmla="*/ 0 w 3555944"/>
                      <a:gd name="connsiteY14" fmla="*/ 0 h 50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5944" h="502931" extrusionOk="0">
                        <a:moveTo>
                          <a:pt x="0" y="0"/>
                        </a:moveTo>
                        <a:cubicBezTo>
                          <a:pt x="240532" y="15798"/>
                          <a:pt x="495772" y="2850"/>
                          <a:pt x="628217" y="0"/>
                        </a:cubicBezTo>
                        <a:cubicBezTo>
                          <a:pt x="760662" y="-2850"/>
                          <a:pt x="1098346" y="-16825"/>
                          <a:pt x="1291993" y="0"/>
                        </a:cubicBezTo>
                        <a:cubicBezTo>
                          <a:pt x="1485640" y="16825"/>
                          <a:pt x="1622605" y="-18535"/>
                          <a:pt x="1884650" y="0"/>
                        </a:cubicBezTo>
                        <a:cubicBezTo>
                          <a:pt x="2146695" y="18535"/>
                          <a:pt x="2222426" y="-18887"/>
                          <a:pt x="2406189" y="0"/>
                        </a:cubicBezTo>
                        <a:cubicBezTo>
                          <a:pt x="2589952" y="18887"/>
                          <a:pt x="2699228" y="-14101"/>
                          <a:pt x="2927727" y="0"/>
                        </a:cubicBezTo>
                        <a:cubicBezTo>
                          <a:pt x="3156226" y="14101"/>
                          <a:pt x="3272613" y="-3741"/>
                          <a:pt x="3555944" y="0"/>
                        </a:cubicBezTo>
                        <a:cubicBezTo>
                          <a:pt x="3579632" y="168967"/>
                          <a:pt x="3565746" y="281003"/>
                          <a:pt x="3555944" y="502931"/>
                        </a:cubicBezTo>
                        <a:cubicBezTo>
                          <a:pt x="3377754" y="524084"/>
                          <a:pt x="3216422" y="512922"/>
                          <a:pt x="3034406" y="502931"/>
                        </a:cubicBezTo>
                        <a:cubicBezTo>
                          <a:pt x="2852390" y="492940"/>
                          <a:pt x="2536667" y="505542"/>
                          <a:pt x="2406189" y="502931"/>
                        </a:cubicBezTo>
                        <a:cubicBezTo>
                          <a:pt x="2275711" y="500320"/>
                          <a:pt x="2028012" y="480421"/>
                          <a:pt x="1884650" y="502931"/>
                        </a:cubicBezTo>
                        <a:cubicBezTo>
                          <a:pt x="1741288" y="525441"/>
                          <a:pt x="1438118" y="515115"/>
                          <a:pt x="1220874" y="502931"/>
                        </a:cubicBezTo>
                        <a:cubicBezTo>
                          <a:pt x="1003630" y="490747"/>
                          <a:pt x="861445" y="498739"/>
                          <a:pt x="663776" y="502931"/>
                        </a:cubicBezTo>
                        <a:cubicBezTo>
                          <a:pt x="466107" y="507123"/>
                          <a:pt x="323907" y="523116"/>
                          <a:pt x="0" y="502931"/>
                        </a:cubicBezTo>
                        <a:cubicBezTo>
                          <a:pt x="-594" y="287762"/>
                          <a:pt x="-20198" y="196447"/>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angle 24">
                    <a:extLst>
                      <a:ext uri="{FF2B5EF4-FFF2-40B4-BE49-F238E27FC236}">
                        <a16:creationId xmlns:a16="http://schemas.microsoft.com/office/drawing/2014/main" id="{D2435348-DA3F-F273-2E01-9F0139046142}"/>
                      </a:ext>
                    </a:extLst>
                  </p:cNvPr>
                  <p:cNvSpPr/>
                  <p:nvPr/>
                </p:nvSpPr>
                <p:spPr>
                  <a:xfrm>
                    <a:off x="6282274" y="4027470"/>
                    <a:ext cx="3433226" cy="386984"/>
                  </a:xfrm>
                  <a:custGeom>
                    <a:avLst/>
                    <a:gdLst>
                      <a:gd name="connsiteX0" fmla="*/ 0 w 3433226"/>
                      <a:gd name="connsiteY0" fmla="*/ 0 h 386984"/>
                      <a:gd name="connsiteX1" fmla="*/ 720977 w 3433226"/>
                      <a:gd name="connsiteY1" fmla="*/ 0 h 386984"/>
                      <a:gd name="connsiteX2" fmla="*/ 1476287 w 3433226"/>
                      <a:gd name="connsiteY2" fmla="*/ 0 h 386984"/>
                      <a:gd name="connsiteX3" fmla="*/ 2162932 w 3433226"/>
                      <a:gd name="connsiteY3" fmla="*/ 0 h 386984"/>
                      <a:gd name="connsiteX4" fmla="*/ 2780913 w 3433226"/>
                      <a:gd name="connsiteY4" fmla="*/ 0 h 386984"/>
                      <a:gd name="connsiteX5" fmla="*/ 3433226 w 3433226"/>
                      <a:gd name="connsiteY5" fmla="*/ 0 h 386984"/>
                      <a:gd name="connsiteX6" fmla="*/ 3433226 w 3433226"/>
                      <a:gd name="connsiteY6" fmla="*/ 386984 h 386984"/>
                      <a:gd name="connsiteX7" fmla="*/ 2815245 w 3433226"/>
                      <a:gd name="connsiteY7" fmla="*/ 386984 h 386984"/>
                      <a:gd name="connsiteX8" fmla="*/ 2231597 w 3433226"/>
                      <a:gd name="connsiteY8" fmla="*/ 386984 h 386984"/>
                      <a:gd name="connsiteX9" fmla="*/ 1510619 w 3433226"/>
                      <a:gd name="connsiteY9" fmla="*/ 386984 h 386984"/>
                      <a:gd name="connsiteX10" fmla="*/ 892639 w 3433226"/>
                      <a:gd name="connsiteY10" fmla="*/ 386984 h 386984"/>
                      <a:gd name="connsiteX11" fmla="*/ 0 w 3433226"/>
                      <a:gd name="connsiteY11" fmla="*/ 386984 h 386984"/>
                      <a:gd name="connsiteX12" fmla="*/ 0 w 3433226"/>
                      <a:gd name="connsiteY12" fmla="*/ 0 h 38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3226" h="386984" extrusionOk="0">
                        <a:moveTo>
                          <a:pt x="0" y="0"/>
                        </a:moveTo>
                        <a:cubicBezTo>
                          <a:pt x="338230" y="19849"/>
                          <a:pt x="551447" y="27093"/>
                          <a:pt x="720977" y="0"/>
                        </a:cubicBezTo>
                        <a:cubicBezTo>
                          <a:pt x="890507" y="-27093"/>
                          <a:pt x="1167278" y="-15889"/>
                          <a:pt x="1476287" y="0"/>
                        </a:cubicBezTo>
                        <a:cubicBezTo>
                          <a:pt x="1785296" y="15889"/>
                          <a:pt x="1845687" y="-20523"/>
                          <a:pt x="2162932" y="0"/>
                        </a:cubicBezTo>
                        <a:cubicBezTo>
                          <a:pt x="2480178" y="20523"/>
                          <a:pt x="2501728" y="-8481"/>
                          <a:pt x="2780913" y="0"/>
                        </a:cubicBezTo>
                        <a:cubicBezTo>
                          <a:pt x="3060098" y="8481"/>
                          <a:pt x="3170144" y="-28501"/>
                          <a:pt x="3433226" y="0"/>
                        </a:cubicBezTo>
                        <a:cubicBezTo>
                          <a:pt x="3436247" y="134483"/>
                          <a:pt x="3415760" y="238204"/>
                          <a:pt x="3433226" y="386984"/>
                        </a:cubicBezTo>
                        <a:cubicBezTo>
                          <a:pt x="3158423" y="356531"/>
                          <a:pt x="2990896" y="411004"/>
                          <a:pt x="2815245" y="386984"/>
                        </a:cubicBezTo>
                        <a:cubicBezTo>
                          <a:pt x="2639594" y="362964"/>
                          <a:pt x="2408493" y="414534"/>
                          <a:pt x="2231597" y="386984"/>
                        </a:cubicBezTo>
                        <a:cubicBezTo>
                          <a:pt x="2054701" y="359434"/>
                          <a:pt x="1811084" y="400010"/>
                          <a:pt x="1510619" y="386984"/>
                        </a:cubicBezTo>
                        <a:cubicBezTo>
                          <a:pt x="1210154" y="373958"/>
                          <a:pt x="1071279" y="409581"/>
                          <a:pt x="892639" y="386984"/>
                        </a:cubicBezTo>
                        <a:cubicBezTo>
                          <a:pt x="713999" y="364387"/>
                          <a:pt x="185865" y="415772"/>
                          <a:pt x="0" y="386984"/>
                        </a:cubicBezTo>
                        <a:cubicBezTo>
                          <a:pt x="4875" y="220939"/>
                          <a:pt x="-334" y="170531"/>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angle 25">
                    <a:extLst>
                      <a:ext uri="{FF2B5EF4-FFF2-40B4-BE49-F238E27FC236}">
                        <a16:creationId xmlns:a16="http://schemas.microsoft.com/office/drawing/2014/main" id="{BD8612F8-C734-C311-5F5F-43A7F3437BDA}"/>
                      </a:ext>
                    </a:extLst>
                  </p:cNvPr>
                  <p:cNvSpPr/>
                  <p:nvPr/>
                </p:nvSpPr>
                <p:spPr>
                  <a:xfrm>
                    <a:off x="6282274" y="6048017"/>
                    <a:ext cx="3433226" cy="475873"/>
                  </a:xfrm>
                  <a:custGeom>
                    <a:avLst/>
                    <a:gdLst>
                      <a:gd name="connsiteX0" fmla="*/ 0 w 3433226"/>
                      <a:gd name="connsiteY0" fmla="*/ 0 h 475873"/>
                      <a:gd name="connsiteX1" fmla="*/ 720977 w 3433226"/>
                      <a:gd name="connsiteY1" fmla="*/ 0 h 475873"/>
                      <a:gd name="connsiteX2" fmla="*/ 1476287 w 3433226"/>
                      <a:gd name="connsiteY2" fmla="*/ 0 h 475873"/>
                      <a:gd name="connsiteX3" fmla="*/ 2162932 w 3433226"/>
                      <a:gd name="connsiteY3" fmla="*/ 0 h 475873"/>
                      <a:gd name="connsiteX4" fmla="*/ 2780913 w 3433226"/>
                      <a:gd name="connsiteY4" fmla="*/ 0 h 475873"/>
                      <a:gd name="connsiteX5" fmla="*/ 3433226 w 3433226"/>
                      <a:gd name="connsiteY5" fmla="*/ 0 h 475873"/>
                      <a:gd name="connsiteX6" fmla="*/ 3433226 w 3433226"/>
                      <a:gd name="connsiteY6" fmla="*/ 475873 h 475873"/>
                      <a:gd name="connsiteX7" fmla="*/ 2815245 w 3433226"/>
                      <a:gd name="connsiteY7" fmla="*/ 475873 h 475873"/>
                      <a:gd name="connsiteX8" fmla="*/ 2231597 w 3433226"/>
                      <a:gd name="connsiteY8" fmla="*/ 475873 h 475873"/>
                      <a:gd name="connsiteX9" fmla="*/ 1510619 w 3433226"/>
                      <a:gd name="connsiteY9" fmla="*/ 475873 h 475873"/>
                      <a:gd name="connsiteX10" fmla="*/ 892639 w 3433226"/>
                      <a:gd name="connsiteY10" fmla="*/ 475873 h 475873"/>
                      <a:gd name="connsiteX11" fmla="*/ 0 w 3433226"/>
                      <a:gd name="connsiteY11" fmla="*/ 475873 h 475873"/>
                      <a:gd name="connsiteX12" fmla="*/ 0 w 3433226"/>
                      <a:gd name="connsiteY12" fmla="*/ 0 h 47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3226" h="475873" extrusionOk="0">
                        <a:moveTo>
                          <a:pt x="0" y="0"/>
                        </a:moveTo>
                        <a:cubicBezTo>
                          <a:pt x="338230" y="19849"/>
                          <a:pt x="551447" y="27093"/>
                          <a:pt x="720977" y="0"/>
                        </a:cubicBezTo>
                        <a:cubicBezTo>
                          <a:pt x="890507" y="-27093"/>
                          <a:pt x="1167278" y="-15889"/>
                          <a:pt x="1476287" y="0"/>
                        </a:cubicBezTo>
                        <a:cubicBezTo>
                          <a:pt x="1785296" y="15889"/>
                          <a:pt x="1845687" y="-20523"/>
                          <a:pt x="2162932" y="0"/>
                        </a:cubicBezTo>
                        <a:cubicBezTo>
                          <a:pt x="2480178" y="20523"/>
                          <a:pt x="2501728" y="-8481"/>
                          <a:pt x="2780913" y="0"/>
                        </a:cubicBezTo>
                        <a:cubicBezTo>
                          <a:pt x="3060098" y="8481"/>
                          <a:pt x="3170144" y="-28501"/>
                          <a:pt x="3433226" y="0"/>
                        </a:cubicBezTo>
                        <a:cubicBezTo>
                          <a:pt x="3420550" y="143323"/>
                          <a:pt x="3438855" y="342127"/>
                          <a:pt x="3433226" y="475873"/>
                        </a:cubicBezTo>
                        <a:cubicBezTo>
                          <a:pt x="3158423" y="445420"/>
                          <a:pt x="2990896" y="499893"/>
                          <a:pt x="2815245" y="475873"/>
                        </a:cubicBezTo>
                        <a:cubicBezTo>
                          <a:pt x="2639594" y="451853"/>
                          <a:pt x="2408493" y="503423"/>
                          <a:pt x="2231597" y="475873"/>
                        </a:cubicBezTo>
                        <a:cubicBezTo>
                          <a:pt x="2054701" y="448323"/>
                          <a:pt x="1811084" y="488899"/>
                          <a:pt x="1510619" y="475873"/>
                        </a:cubicBezTo>
                        <a:cubicBezTo>
                          <a:pt x="1210154" y="462847"/>
                          <a:pt x="1071279" y="498470"/>
                          <a:pt x="892639" y="475873"/>
                        </a:cubicBezTo>
                        <a:cubicBezTo>
                          <a:pt x="713999" y="453276"/>
                          <a:pt x="185865" y="504661"/>
                          <a:pt x="0" y="475873"/>
                        </a:cubicBezTo>
                        <a:cubicBezTo>
                          <a:pt x="11418" y="322164"/>
                          <a:pt x="-8065" y="142982"/>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8" name="Rectangle 17">
                  <a:extLst>
                    <a:ext uri="{FF2B5EF4-FFF2-40B4-BE49-F238E27FC236}">
                      <a16:creationId xmlns:a16="http://schemas.microsoft.com/office/drawing/2014/main" id="{A5700300-7E1B-CCDB-E247-0135625AB22E}"/>
                    </a:ext>
                  </a:extLst>
                </p:cNvPr>
                <p:cNvSpPr/>
                <p:nvPr/>
              </p:nvSpPr>
              <p:spPr>
                <a:xfrm>
                  <a:off x="6529167" y="1455725"/>
                  <a:ext cx="3529435" cy="358104"/>
                </a:xfrm>
                <a:custGeom>
                  <a:avLst/>
                  <a:gdLst>
                    <a:gd name="connsiteX0" fmla="*/ 0 w 3529435"/>
                    <a:gd name="connsiteY0" fmla="*/ 0 h 358104"/>
                    <a:gd name="connsiteX1" fmla="*/ 623534 w 3529435"/>
                    <a:gd name="connsiteY1" fmla="*/ 0 h 358104"/>
                    <a:gd name="connsiteX2" fmla="*/ 1282361 w 3529435"/>
                    <a:gd name="connsiteY2" fmla="*/ 0 h 358104"/>
                    <a:gd name="connsiteX3" fmla="*/ 1870601 w 3529435"/>
                    <a:gd name="connsiteY3" fmla="*/ 0 h 358104"/>
                    <a:gd name="connsiteX4" fmla="*/ 2388251 w 3529435"/>
                    <a:gd name="connsiteY4" fmla="*/ 0 h 358104"/>
                    <a:gd name="connsiteX5" fmla="*/ 2905901 w 3529435"/>
                    <a:gd name="connsiteY5" fmla="*/ 0 h 358104"/>
                    <a:gd name="connsiteX6" fmla="*/ 3529435 w 3529435"/>
                    <a:gd name="connsiteY6" fmla="*/ 0 h 358104"/>
                    <a:gd name="connsiteX7" fmla="*/ 3529435 w 3529435"/>
                    <a:gd name="connsiteY7" fmla="*/ 358104 h 358104"/>
                    <a:gd name="connsiteX8" fmla="*/ 3011785 w 3529435"/>
                    <a:gd name="connsiteY8" fmla="*/ 358104 h 358104"/>
                    <a:gd name="connsiteX9" fmla="*/ 2388251 w 3529435"/>
                    <a:gd name="connsiteY9" fmla="*/ 358104 h 358104"/>
                    <a:gd name="connsiteX10" fmla="*/ 1870601 w 3529435"/>
                    <a:gd name="connsiteY10" fmla="*/ 358104 h 358104"/>
                    <a:gd name="connsiteX11" fmla="*/ 1211773 w 3529435"/>
                    <a:gd name="connsiteY11" fmla="*/ 358104 h 358104"/>
                    <a:gd name="connsiteX12" fmla="*/ 658828 w 3529435"/>
                    <a:gd name="connsiteY12" fmla="*/ 358104 h 358104"/>
                    <a:gd name="connsiteX13" fmla="*/ 0 w 3529435"/>
                    <a:gd name="connsiteY13" fmla="*/ 358104 h 358104"/>
                    <a:gd name="connsiteX14" fmla="*/ 0 w 3529435"/>
                    <a:gd name="connsiteY14" fmla="*/ 0 h 35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29435" h="358104" extrusionOk="0">
                      <a:moveTo>
                        <a:pt x="0" y="0"/>
                      </a:moveTo>
                      <a:cubicBezTo>
                        <a:pt x="162943" y="6870"/>
                        <a:pt x="479899" y="1254"/>
                        <a:pt x="623534" y="0"/>
                      </a:cubicBezTo>
                      <a:cubicBezTo>
                        <a:pt x="767169" y="-1254"/>
                        <a:pt x="1040379" y="-21552"/>
                        <a:pt x="1282361" y="0"/>
                      </a:cubicBezTo>
                      <a:cubicBezTo>
                        <a:pt x="1524343" y="21552"/>
                        <a:pt x="1715995" y="-14443"/>
                        <a:pt x="1870601" y="0"/>
                      </a:cubicBezTo>
                      <a:cubicBezTo>
                        <a:pt x="2025207" y="14443"/>
                        <a:pt x="2250611" y="-22290"/>
                        <a:pt x="2388251" y="0"/>
                      </a:cubicBezTo>
                      <a:cubicBezTo>
                        <a:pt x="2525891" y="22290"/>
                        <a:pt x="2764229" y="13513"/>
                        <a:pt x="2905901" y="0"/>
                      </a:cubicBezTo>
                      <a:cubicBezTo>
                        <a:pt x="3047573" y="-13513"/>
                        <a:pt x="3309805" y="-27777"/>
                        <a:pt x="3529435" y="0"/>
                      </a:cubicBezTo>
                      <a:cubicBezTo>
                        <a:pt x="3528160" y="107639"/>
                        <a:pt x="3515991" y="256125"/>
                        <a:pt x="3529435" y="358104"/>
                      </a:cubicBezTo>
                      <a:cubicBezTo>
                        <a:pt x="3327424" y="375353"/>
                        <a:pt x="3194327" y="346812"/>
                        <a:pt x="3011785" y="358104"/>
                      </a:cubicBezTo>
                      <a:cubicBezTo>
                        <a:pt x="2829243" y="369397"/>
                        <a:pt x="2673810" y="347615"/>
                        <a:pt x="2388251" y="358104"/>
                      </a:cubicBezTo>
                      <a:cubicBezTo>
                        <a:pt x="2102692" y="368593"/>
                        <a:pt x="2122980" y="382168"/>
                        <a:pt x="1870601" y="358104"/>
                      </a:cubicBezTo>
                      <a:cubicBezTo>
                        <a:pt x="1618222" y="334041"/>
                        <a:pt x="1466545" y="383123"/>
                        <a:pt x="1211773" y="358104"/>
                      </a:cubicBezTo>
                      <a:cubicBezTo>
                        <a:pt x="957001" y="333085"/>
                        <a:pt x="935195" y="342436"/>
                        <a:pt x="658828" y="358104"/>
                      </a:cubicBezTo>
                      <a:cubicBezTo>
                        <a:pt x="382461" y="373772"/>
                        <a:pt x="305599" y="328809"/>
                        <a:pt x="0" y="358104"/>
                      </a:cubicBezTo>
                      <a:cubicBezTo>
                        <a:pt x="16882" y="244913"/>
                        <a:pt x="-5408" y="123195"/>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Rectangle 18">
                  <a:extLst>
                    <a:ext uri="{FF2B5EF4-FFF2-40B4-BE49-F238E27FC236}">
                      <a16:creationId xmlns:a16="http://schemas.microsoft.com/office/drawing/2014/main" id="{742F5C3D-C999-8E7F-D9C4-B59A0BF3F104}"/>
                    </a:ext>
                  </a:extLst>
                </p:cNvPr>
                <p:cNvSpPr/>
                <p:nvPr/>
              </p:nvSpPr>
              <p:spPr>
                <a:xfrm>
                  <a:off x="4670798" y="480605"/>
                  <a:ext cx="2636831" cy="252891"/>
                </a:xfrm>
                <a:custGeom>
                  <a:avLst/>
                  <a:gdLst>
                    <a:gd name="connsiteX0" fmla="*/ 0 w 2636831"/>
                    <a:gd name="connsiteY0" fmla="*/ 0 h 252891"/>
                    <a:gd name="connsiteX1" fmla="*/ 685576 w 2636831"/>
                    <a:gd name="connsiteY1" fmla="*/ 0 h 252891"/>
                    <a:gd name="connsiteX2" fmla="*/ 1397520 w 2636831"/>
                    <a:gd name="connsiteY2" fmla="*/ 0 h 252891"/>
                    <a:gd name="connsiteX3" fmla="*/ 2056728 w 2636831"/>
                    <a:gd name="connsiteY3" fmla="*/ 0 h 252891"/>
                    <a:gd name="connsiteX4" fmla="*/ 2636831 w 2636831"/>
                    <a:gd name="connsiteY4" fmla="*/ 0 h 252891"/>
                    <a:gd name="connsiteX5" fmla="*/ 2636831 w 2636831"/>
                    <a:gd name="connsiteY5" fmla="*/ 252891 h 252891"/>
                    <a:gd name="connsiteX6" fmla="*/ 2003992 w 2636831"/>
                    <a:gd name="connsiteY6" fmla="*/ 252891 h 252891"/>
                    <a:gd name="connsiteX7" fmla="*/ 1318416 w 2636831"/>
                    <a:gd name="connsiteY7" fmla="*/ 252891 h 252891"/>
                    <a:gd name="connsiteX8" fmla="*/ 738313 w 2636831"/>
                    <a:gd name="connsiteY8" fmla="*/ 252891 h 252891"/>
                    <a:gd name="connsiteX9" fmla="*/ 0 w 2636831"/>
                    <a:gd name="connsiteY9" fmla="*/ 252891 h 252891"/>
                    <a:gd name="connsiteX10" fmla="*/ 0 w 2636831"/>
                    <a:gd name="connsiteY10" fmla="*/ 0 h 25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36831" h="252891" extrusionOk="0">
                      <a:moveTo>
                        <a:pt x="0" y="0"/>
                      </a:moveTo>
                      <a:cubicBezTo>
                        <a:pt x="140354" y="-15053"/>
                        <a:pt x="502215" y="16768"/>
                        <a:pt x="685576" y="0"/>
                      </a:cubicBezTo>
                      <a:cubicBezTo>
                        <a:pt x="868937" y="-16768"/>
                        <a:pt x="1209803" y="-25368"/>
                        <a:pt x="1397520" y="0"/>
                      </a:cubicBezTo>
                      <a:cubicBezTo>
                        <a:pt x="1585237" y="25368"/>
                        <a:pt x="1924805" y="-32346"/>
                        <a:pt x="2056728" y="0"/>
                      </a:cubicBezTo>
                      <a:cubicBezTo>
                        <a:pt x="2188651" y="32346"/>
                        <a:pt x="2364413" y="-23527"/>
                        <a:pt x="2636831" y="0"/>
                      </a:cubicBezTo>
                      <a:cubicBezTo>
                        <a:pt x="2639942" y="110892"/>
                        <a:pt x="2647255" y="190937"/>
                        <a:pt x="2636831" y="252891"/>
                      </a:cubicBezTo>
                      <a:cubicBezTo>
                        <a:pt x="2507715" y="241913"/>
                        <a:pt x="2185205" y="281710"/>
                        <a:pt x="2003992" y="252891"/>
                      </a:cubicBezTo>
                      <a:cubicBezTo>
                        <a:pt x="1822779" y="224072"/>
                        <a:pt x="1506015" y="230579"/>
                        <a:pt x="1318416" y="252891"/>
                      </a:cubicBezTo>
                      <a:cubicBezTo>
                        <a:pt x="1130817" y="275203"/>
                        <a:pt x="951697" y="224592"/>
                        <a:pt x="738313" y="252891"/>
                      </a:cubicBezTo>
                      <a:cubicBezTo>
                        <a:pt x="524929" y="281190"/>
                        <a:pt x="165955" y="265573"/>
                        <a:pt x="0" y="252891"/>
                      </a:cubicBezTo>
                      <a:cubicBezTo>
                        <a:pt x="9460" y="132918"/>
                        <a:pt x="12040" y="120003"/>
                        <a:pt x="0" y="0"/>
                      </a:cubicBezTo>
                      <a:close/>
                    </a:path>
                  </a:pathLst>
                </a:custGeom>
                <a:noFill/>
                <a:ln w="19050">
                  <a:solidFill>
                    <a:srgbClr val="C00000"/>
                  </a:solidFill>
                  <a:extLst>
                    <a:ext uri="{C807C97D-BFC1-408E-A445-0C87EB9F89A2}">
                      <ask:lineSketchStyleProps xmlns:ask="http://schemas.microsoft.com/office/drawing/2018/sketchyshapes" sd="112418448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835D8491-A730-215C-06E7-CD46F4FF0756}"/>
                    </a:ext>
                  </a:extLst>
                </p14:cNvPr>
                <p14:cNvContentPartPr/>
                <p14:nvPr/>
              </p14:nvContentPartPr>
              <p14:xfrm>
                <a:off x="7448175" y="1314075"/>
                <a:ext cx="350640" cy="10440"/>
              </p14:xfrm>
            </p:contentPart>
          </mc:Choice>
          <mc:Fallback xmlns="">
            <p:pic>
              <p:nvPicPr>
                <p:cNvPr id="7" name="Ink 6">
                  <a:extLst>
                    <a:ext uri="{FF2B5EF4-FFF2-40B4-BE49-F238E27FC236}">
                      <a16:creationId xmlns:a16="http://schemas.microsoft.com/office/drawing/2014/main" id="{835D8491-A730-215C-06E7-CD46F4FF0756}"/>
                    </a:ext>
                  </a:extLst>
                </p:cNvPr>
                <p:cNvPicPr/>
                <p:nvPr/>
              </p:nvPicPr>
              <p:blipFill>
                <a:blip r:embed="rId5"/>
                <a:stretch>
                  <a:fillRect/>
                </a:stretch>
              </p:blipFill>
              <p:spPr>
                <a:xfrm>
                  <a:off x="7394175" y="1206075"/>
                  <a:ext cx="4582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DDE119E-EB50-7B45-0E7E-A7F1936825DC}"/>
                    </a:ext>
                  </a:extLst>
                </p14:cNvPr>
                <p14:cNvContentPartPr/>
                <p14:nvPr/>
              </p14:nvContentPartPr>
              <p14:xfrm>
                <a:off x="7219575" y="2844795"/>
                <a:ext cx="694800" cy="22320"/>
              </p14:xfrm>
            </p:contentPart>
          </mc:Choice>
          <mc:Fallback xmlns="">
            <p:pic>
              <p:nvPicPr>
                <p:cNvPr id="8" name="Ink 7">
                  <a:extLst>
                    <a:ext uri="{FF2B5EF4-FFF2-40B4-BE49-F238E27FC236}">
                      <a16:creationId xmlns:a16="http://schemas.microsoft.com/office/drawing/2014/main" id="{9DDE119E-EB50-7B45-0E7E-A7F1936825DC}"/>
                    </a:ext>
                  </a:extLst>
                </p:cNvPr>
                <p:cNvPicPr/>
                <p:nvPr/>
              </p:nvPicPr>
              <p:blipFill>
                <a:blip r:embed="rId7"/>
                <a:stretch>
                  <a:fillRect/>
                </a:stretch>
              </p:blipFill>
              <p:spPr>
                <a:xfrm>
                  <a:off x="7165575" y="2736795"/>
                  <a:ext cx="8024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D6FAFC4-2F18-D34C-4F0F-9D9E038446F4}"/>
                    </a:ext>
                  </a:extLst>
                </p14:cNvPr>
                <p14:cNvContentPartPr/>
                <p14:nvPr/>
              </p14:nvContentPartPr>
              <p14:xfrm>
                <a:off x="7324335" y="4600155"/>
                <a:ext cx="504000" cy="19440"/>
              </p14:xfrm>
            </p:contentPart>
          </mc:Choice>
          <mc:Fallback xmlns="">
            <p:pic>
              <p:nvPicPr>
                <p:cNvPr id="9" name="Ink 8">
                  <a:extLst>
                    <a:ext uri="{FF2B5EF4-FFF2-40B4-BE49-F238E27FC236}">
                      <a16:creationId xmlns:a16="http://schemas.microsoft.com/office/drawing/2014/main" id="{DD6FAFC4-2F18-D34C-4F0F-9D9E038446F4}"/>
                    </a:ext>
                  </a:extLst>
                </p:cNvPr>
                <p:cNvPicPr/>
                <p:nvPr/>
              </p:nvPicPr>
              <p:blipFill>
                <a:blip r:embed="rId9"/>
                <a:stretch>
                  <a:fillRect/>
                </a:stretch>
              </p:blipFill>
              <p:spPr>
                <a:xfrm>
                  <a:off x="7270335" y="4492155"/>
                  <a:ext cx="61164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177C1231-AF50-F82C-AE57-0A6FC8E6538A}"/>
                    </a:ext>
                  </a:extLst>
                </p14:cNvPr>
                <p14:cNvContentPartPr/>
                <p14:nvPr/>
              </p14:nvContentPartPr>
              <p14:xfrm>
                <a:off x="7295895" y="6266955"/>
                <a:ext cx="497160" cy="41760"/>
              </p14:xfrm>
            </p:contentPart>
          </mc:Choice>
          <mc:Fallback xmlns="">
            <p:pic>
              <p:nvPicPr>
                <p:cNvPr id="10" name="Ink 9">
                  <a:extLst>
                    <a:ext uri="{FF2B5EF4-FFF2-40B4-BE49-F238E27FC236}">
                      <a16:creationId xmlns:a16="http://schemas.microsoft.com/office/drawing/2014/main" id="{177C1231-AF50-F82C-AE57-0A6FC8E6538A}"/>
                    </a:ext>
                  </a:extLst>
                </p:cNvPr>
                <p:cNvPicPr/>
                <p:nvPr/>
              </p:nvPicPr>
              <p:blipFill>
                <a:blip r:embed="rId11"/>
                <a:stretch>
                  <a:fillRect/>
                </a:stretch>
              </p:blipFill>
              <p:spPr>
                <a:xfrm>
                  <a:off x="7241895" y="6159878"/>
                  <a:ext cx="604800" cy="25555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67E4A68C-63D2-6AB2-23F0-B77AAC195F25}"/>
                    </a:ext>
                  </a:extLst>
                </p14:cNvPr>
                <p14:cNvContentPartPr/>
                <p14:nvPr/>
              </p14:nvContentPartPr>
              <p14:xfrm>
                <a:off x="6246135" y="4590795"/>
                <a:ext cx="487800" cy="39240"/>
              </p14:xfrm>
            </p:contentPart>
          </mc:Choice>
          <mc:Fallback xmlns="">
            <p:pic>
              <p:nvPicPr>
                <p:cNvPr id="11" name="Ink 10">
                  <a:extLst>
                    <a:ext uri="{FF2B5EF4-FFF2-40B4-BE49-F238E27FC236}">
                      <a16:creationId xmlns:a16="http://schemas.microsoft.com/office/drawing/2014/main" id="{67E4A68C-63D2-6AB2-23F0-B77AAC195F25}"/>
                    </a:ext>
                  </a:extLst>
                </p:cNvPr>
                <p:cNvPicPr/>
                <p:nvPr/>
              </p:nvPicPr>
              <p:blipFill>
                <a:blip r:embed="rId13"/>
                <a:stretch>
                  <a:fillRect/>
                </a:stretch>
              </p:blipFill>
              <p:spPr>
                <a:xfrm>
                  <a:off x="6192095" y="4483777"/>
                  <a:ext cx="595519" cy="252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21B2921-97A5-37ED-4C66-3B8C2538AA73}"/>
                    </a:ext>
                  </a:extLst>
                </p14:cNvPr>
                <p14:cNvContentPartPr/>
                <p14:nvPr/>
              </p14:nvContentPartPr>
              <p14:xfrm>
                <a:off x="6219495" y="2895195"/>
                <a:ext cx="502560" cy="360"/>
              </p14:xfrm>
            </p:contentPart>
          </mc:Choice>
          <mc:Fallback xmlns="">
            <p:pic>
              <p:nvPicPr>
                <p:cNvPr id="12" name="Ink 11">
                  <a:extLst>
                    <a:ext uri="{FF2B5EF4-FFF2-40B4-BE49-F238E27FC236}">
                      <a16:creationId xmlns:a16="http://schemas.microsoft.com/office/drawing/2014/main" id="{721B2921-97A5-37ED-4C66-3B8C2538AA73}"/>
                    </a:ext>
                  </a:extLst>
                </p:cNvPr>
                <p:cNvPicPr/>
                <p:nvPr/>
              </p:nvPicPr>
              <p:blipFill>
                <a:blip r:embed="rId15"/>
                <a:stretch>
                  <a:fillRect/>
                </a:stretch>
              </p:blipFill>
              <p:spPr>
                <a:xfrm>
                  <a:off x="6165495" y="2787195"/>
                  <a:ext cx="610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E4A18F82-5951-2D3C-24F4-7AD5EDB89764}"/>
                    </a:ext>
                  </a:extLst>
                </p14:cNvPr>
                <p14:cNvContentPartPr/>
                <p14:nvPr/>
              </p14:nvContentPartPr>
              <p14:xfrm>
                <a:off x="6324255" y="1342875"/>
                <a:ext cx="478080" cy="10080"/>
              </p14:xfrm>
            </p:contentPart>
          </mc:Choice>
          <mc:Fallback xmlns="">
            <p:pic>
              <p:nvPicPr>
                <p:cNvPr id="13" name="Ink 12">
                  <a:extLst>
                    <a:ext uri="{FF2B5EF4-FFF2-40B4-BE49-F238E27FC236}">
                      <a16:creationId xmlns:a16="http://schemas.microsoft.com/office/drawing/2014/main" id="{E4A18F82-5951-2D3C-24F4-7AD5EDB89764}"/>
                    </a:ext>
                  </a:extLst>
                </p:cNvPr>
                <p:cNvPicPr/>
                <p:nvPr/>
              </p:nvPicPr>
              <p:blipFill>
                <a:blip r:embed="rId17"/>
                <a:stretch>
                  <a:fillRect/>
                </a:stretch>
              </p:blipFill>
              <p:spPr>
                <a:xfrm>
                  <a:off x="6270255" y="1234875"/>
                  <a:ext cx="5857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0B18232E-6BAE-B543-F2A5-69D0EE6E0BB3}"/>
                    </a:ext>
                  </a:extLst>
                </p14:cNvPr>
                <p14:cNvContentPartPr/>
                <p14:nvPr/>
              </p14:nvContentPartPr>
              <p14:xfrm>
                <a:off x="6238575" y="6326565"/>
                <a:ext cx="487800" cy="55080"/>
              </p14:xfrm>
            </p:contentPart>
          </mc:Choice>
          <mc:Fallback xmlns="">
            <p:pic>
              <p:nvPicPr>
                <p:cNvPr id="14" name="Ink 13">
                  <a:extLst>
                    <a:ext uri="{FF2B5EF4-FFF2-40B4-BE49-F238E27FC236}">
                      <a16:creationId xmlns:a16="http://schemas.microsoft.com/office/drawing/2014/main" id="{0B18232E-6BAE-B543-F2A5-69D0EE6E0BB3}"/>
                    </a:ext>
                  </a:extLst>
                </p:cNvPr>
                <p:cNvPicPr/>
                <p:nvPr/>
              </p:nvPicPr>
              <p:blipFill>
                <a:blip r:embed="rId19"/>
                <a:stretch>
                  <a:fillRect/>
                </a:stretch>
              </p:blipFill>
              <p:spPr>
                <a:xfrm>
                  <a:off x="6184575" y="6218565"/>
                  <a:ext cx="595440" cy="270720"/>
                </a:xfrm>
                <a:prstGeom prst="rect">
                  <a:avLst/>
                </a:prstGeom>
              </p:spPr>
            </p:pic>
          </mc:Fallback>
        </mc:AlternateContent>
      </p:grpSp>
    </p:spTree>
    <p:extLst>
      <p:ext uri="{BB962C8B-B14F-4D97-AF65-F5344CB8AC3E}">
        <p14:creationId xmlns:p14="http://schemas.microsoft.com/office/powerpoint/2010/main" val="129889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8A981-7D7D-C912-4649-BCD835AFF0BB}"/>
              </a:ext>
            </a:extLst>
          </p:cNvPr>
          <p:cNvSpPr>
            <a:spLocks noGrp="1"/>
          </p:cNvSpPr>
          <p:nvPr>
            <p:ph type="sldNum" sz="quarter" idx="12"/>
          </p:nvPr>
        </p:nvSpPr>
        <p:spPr/>
        <p:txBody>
          <a:bodyPr/>
          <a:lstStyle/>
          <a:p>
            <a:fld id="{207F8B2A-2251-4ECB-9D15-850376B2F610}" type="slidenum">
              <a:rPr lang="es-ES" smtClean="0"/>
              <a:t>2</a:t>
            </a:fld>
            <a:endParaRPr lang="es-ES"/>
          </a:p>
        </p:txBody>
      </p:sp>
      <p:grpSp>
        <p:nvGrpSpPr>
          <p:cNvPr id="41" name="Group 40">
            <a:extLst>
              <a:ext uri="{FF2B5EF4-FFF2-40B4-BE49-F238E27FC236}">
                <a16:creationId xmlns:a16="http://schemas.microsoft.com/office/drawing/2014/main" id="{A2C26473-F53B-EFE4-52DF-2101F6780868}"/>
              </a:ext>
            </a:extLst>
          </p:cNvPr>
          <p:cNvGrpSpPr/>
          <p:nvPr/>
        </p:nvGrpSpPr>
        <p:grpSpPr>
          <a:xfrm>
            <a:off x="-72948" y="-5319"/>
            <a:ext cx="12337895" cy="466821"/>
            <a:chOff x="-131380" y="-927644"/>
            <a:chExt cx="12454760" cy="466821"/>
          </a:xfrm>
        </p:grpSpPr>
        <p:sp>
          <p:nvSpPr>
            <p:cNvPr id="42" name="Rectangle 41">
              <a:extLst>
                <a:ext uri="{FF2B5EF4-FFF2-40B4-BE49-F238E27FC236}">
                  <a16:creationId xmlns:a16="http://schemas.microsoft.com/office/drawing/2014/main" id="{AB294590-7CC4-C65E-15E7-B9F30424D988}"/>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3" name="TextBox 42">
              <a:extLst>
                <a:ext uri="{FF2B5EF4-FFF2-40B4-BE49-F238E27FC236}">
                  <a16:creationId xmlns:a16="http://schemas.microsoft.com/office/drawing/2014/main" id="{E34B17D5-A75B-8C79-D23D-92540C387860}"/>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95000"/>
                    </a:schemeClr>
                  </a:solidFill>
                </a:rPr>
                <a:t>Introducción		</a:t>
              </a:r>
              <a:r>
                <a:rPr lang="es-ES" sz="1600" b="1" spc="300" dirty="0">
                  <a:solidFill>
                    <a:schemeClr val="bg1">
                      <a:lumMod val="65000"/>
                    </a:schemeClr>
                  </a:solidFill>
                </a:rPr>
                <a:t>Métodos		Resultados 		Conclusiones</a:t>
              </a:r>
            </a:p>
          </p:txBody>
        </p:sp>
      </p:grpSp>
      <p:grpSp>
        <p:nvGrpSpPr>
          <p:cNvPr id="20" name="Group 19">
            <a:extLst>
              <a:ext uri="{FF2B5EF4-FFF2-40B4-BE49-F238E27FC236}">
                <a16:creationId xmlns:a16="http://schemas.microsoft.com/office/drawing/2014/main" id="{8FE6481F-C014-DD21-C779-09AE8DB61730}"/>
              </a:ext>
            </a:extLst>
          </p:cNvPr>
          <p:cNvGrpSpPr/>
          <p:nvPr/>
        </p:nvGrpSpPr>
        <p:grpSpPr>
          <a:xfrm>
            <a:off x="2401174" y="699697"/>
            <a:ext cx="7751761" cy="3747853"/>
            <a:chOff x="-374058" y="-3224725"/>
            <a:chExt cx="12901305" cy="6734107"/>
          </a:xfrm>
        </p:grpSpPr>
        <p:pic>
          <p:nvPicPr>
            <p:cNvPr id="31" name="Picture 30" descr="A map of the world&#10;&#10;Description automatically generated">
              <a:extLst>
                <a:ext uri="{FF2B5EF4-FFF2-40B4-BE49-F238E27FC236}">
                  <a16:creationId xmlns:a16="http://schemas.microsoft.com/office/drawing/2014/main" id="{63CC1F96-8EDD-8C11-9428-25DFBE560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8" y="-3224725"/>
              <a:ext cx="11971747" cy="6734107"/>
            </a:xfrm>
            <a:prstGeom prst="rect">
              <a:avLst/>
            </a:prstGeom>
          </p:spPr>
        </p:pic>
        <p:sp>
          <p:nvSpPr>
            <p:cNvPr id="5" name="TextBox 4">
              <a:extLst>
                <a:ext uri="{FF2B5EF4-FFF2-40B4-BE49-F238E27FC236}">
                  <a16:creationId xmlns:a16="http://schemas.microsoft.com/office/drawing/2014/main" id="{DEEB68F8-8BDD-3F54-19E4-C236ECC5A946}"/>
                </a:ext>
              </a:extLst>
            </p:cNvPr>
            <p:cNvSpPr txBox="1"/>
            <p:nvPr/>
          </p:nvSpPr>
          <p:spPr>
            <a:xfrm>
              <a:off x="8928722" y="2956371"/>
              <a:ext cx="3598525" cy="553011"/>
            </a:xfrm>
            <a:prstGeom prst="rect">
              <a:avLst/>
            </a:prstGeom>
            <a:solidFill>
              <a:srgbClr val="E7E6E6">
                <a:alpha val="30196"/>
              </a:srgbClr>
            </a:solidFill>
          </p:spPr>
          <p:txBody>
            <a:bodyPr wrap="square" rtlCol="0">
              <a:spAutoFit/>
            </a:bodyPr>
            <a:lstStyle/>
            <a:p>
              <a:r>
                <a:rPr lang="es-ES" sz="1400" dirty="0">
                  <a:effectLst/>
                  <a:latin typeface="Aptos" panose="020B0004020202020204" pitchFamily="34" charset="0"/>
                </a:rPr>
                <a:t>Hansen et al., 2013</a:t>
              </a:r>
              <a:endParaRPr lang="es-ES" sz="1400" dirty="0">
                <a:latin typeface="Aptos" panose="020B0004020202020204" pitchFamily="34" charset="0"/>
              </a:endParaRPr>
            </a:p>
          </p:txBody>
        </p:sp>
      </p:grpSp>
      <p:pic>
        <p:nvPicPr>
          <p:cNvPr id="13" name="Picture 12" descr="A silhouette of a person holding an object&#10;&#10;Description automatically generated">
            <a:extLst>
              <a:ext uri="{FF2B5EF4-FFF2-40B4-BE49-F238E27FC236}">
                <a16:creationId xmlns:a16="http://schemas.microsoft.com/office/drawing/2014/main" id="{092FECA3-F3D3-C50E-B29A-B51976D87B8A}"/>
              </a:ext>
            </a:extLst>
          </p:cNvPr>
          <p:cNvPicPr>
            <a:picLocks noChangeAspect="1"/>
          </p:cNvPicPr>
          <p:nvPr/>
        </p:nvPicPr>
        <p:blipFill rotWithShape="1">
          <a:blip r:embed="rId4">
            <a:extLst>
              <a:ext uri="{28A0092B-C50C-407E-A947-70E740481C1C}">
                <a14:useLocalDpi xmlns:a14="http://schemas.microsoft.com/office/drawing/2010/main" val="0"/>
              </a:ext>
            </a:extLst>
          </a:blip>
          <a:srcRect l="16462"/>
          <a:stretch/>
        </p:blipFill>
        <p:spPr>
          <a:xfrm>
            <a:off x="190149" y="4945456"/>
            <a:ext cx="2603771" cy="1749469"/>
          </a:xfrm>
          <a:prstGeom prst="rect">
            <a:avLst/>
          </a:prstGeom>
        </p:spPr>
      </p:pic>
      <p:pic>
        <p:nvPicPr>
          <p:cNvPr id="16" name="Picture 15" descr="A large tree stump in a forest&#10;&#10;Description automatically generated">
            <a:extLst>
              <a:ext uri="{FF2B5EF4-FFF2-40B4-BE49-F238E27FC236}">
                <a16:creationId xmlns:a16="http://schemas.microsoft.com/office/drawing/2014/main" id="{63212844-4D0C-7BA4-9C96-481B1EB82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418" y="4941801"/>
            <a:ext cx="2628864" cy="1753124"/>
          </a:xfrm>
          <a:prstGeom prst="rect">
            <a:avLst/>
          </a:prstGeom>
        </p:spPr>
      </p:pic>
      <p:pic>
        <p:nvPicPr>
          <p:cNvPr id="18" name="Picture 17" descr="A snowy forest with trees&#10;&#10;Description automatically generated">
            <a:extLst>
              <a:ext uri="{FF2B5EF4-FFF2-40B4-BE49-F238E27FC236}">
                <a16:creationId xmlns:a16="http://schemas.microsoft.com/office/drawing/2014/main" id="{5AFA11C1-C106-0A42-D1F0-6E29FF6463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1846" y="4894790"/>
            <a:ext cx="2630569" cy="1800135"/>
          </a:xfrm>
          <a:prstGeom prst="rect">
            <a:avLst/>
          </a:prstGeom>
        </p:spPr>
      </p:pic>
      <p:pic>
        <p:nvPicPr>
          <p:cNvPr id="21" name="Picture 20" descr="A high angle view of a forest&#10;&#10;Description automatically generated">
            <a:extLst>
              <a:ext uri="{FF2B5EF4-FFF2-40B4-BE49-F238E27FC236}">
                <a16:creationId xmlns:a16="http://schemas.microsoft.com/office/drawing/2014/main" id="{5EDAF2EF-1BDD-15EB-1C86-978F57E2D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1780" y="4941801"/>
            <a:ext cx="2630569" cy="1753124"/>
          </a:xfrm>
          <a:prstGeom prst="rect">
            <a:avLst/>
          </a:prstGeom>
        </p:spPr>
      </p:pic>
      <p:grpSp>
        <p:nvGrpSpPr>
          <p:cNvPr id="9" name="Group 8">
            <a:extLst>
              <a:ext uri="{FF2B5EF4-FFF2-40B4-BE49-F238E27FC236}">
                <a16:creationId xmlns:a16="http://schemas.microsoft.com/office/drawing/2014/main" id="{B5769759-8910-137C-85CB-B9DCB0897F54}"/>
              </a:ext>
            </a:extLst>
          </p:cNvPr>
          <p:cNvGrpSpPr/>
          <p:nvPr/>
        </p:nvGrpSpPr>
        <p:grpSpPr>
          <a:xfrm>
            <a:off x="146073" y="579460"/>
            <a:ext cx="11899852" cy="6257194"/>
            <a:chOff x="365095" y="600806"/>
            <a:chExt cx="11899852" cy="6257194"/>
          </a:xfrm>
        </p:grpSpPr>
        <p:grpSp>
          <p:nvGrpSpPr>
            <p:cNvPr id="7" name="Group 6">
              <a:extLst>
                <a:ext uri="{FF2B5EF4-FFF2-40B4-BE49-F238E27FC236}">
                  <a16:creationId xmlns:a16="http://schemas.microsoft.com/office/drawing/2014/main" id="{F9BF3C33-11A6-8430-F5C4-1769C91C829F}"/>
                </a:ext>
              </a:extLst>
            </p:cNvPr>
            <p:cNvGrpSpPr/>
            <p:nvPr/>
          </p:nvGrpSpPr>
          <p:grpSpPr>
            <a:xfrm>
              <a:off x="365095" y="600806"/>
              <a:ext cx="11899852" cy="6257194"/>
              <a:chOff x="365095" y="600806"/>
              <a:chExt cx="11899852" cy="6257194"/>
            </a:xfrm>
          </p:grpSpPr>
          <p:sp>
            <p:nvSpPr>
              <p:cNvPr id="3" name="Rectangle 2">
                <a:extLst>
                  <a:ext uri="{FF2B5EF4-FFF2-40B4-BE49-F238E27FC236}">
                    <a16:creationId xmlns:a16="http://schemas.microsoft.com/office/drawing/2014/main" id="{6ACB51CC-1FAA-2727-E9F3-737322721F83}"/>
                  </a:ext>
                </a:extLst>
              </p:cNvPr>
              <p:cNvSpPr/>
              <p:nvPr/>
            </p:nvSpPr>
            <p:spPr>
              <a:xfrm>
                <a:off x="4519869" y="627161"/>
                <a:ext cx="7510550" cy="62308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5">
                <a:extLst>
                  <a:ext uri="{FF2B5EF4-FFF2-40B4-BE49-F238E27FC236}">
                    <a16:creationId xmlns:a16="http://schemas.microsoft.com/office/drawing/2014/main" id="{8ADDDF9A-AD9D-8873-1086-FD6332905EA4}"/>
                  </a:ext>
                </a:extLst>
              </p:cNvPr>
              <p:cNvSpPr/>
              <p:nvPr/>
            </p:nvSpPr>
            <p:spPr>
              <a:xfrm>
                <a:off x="365095" y="600806"/>
                <a:ext cx="7356493" cy="61206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Group 1">
                <a:extLst>
                  <a:ext uri="{FF2B5EF4-FFF2-40B4-BE49-F238E27FC236}">
                    <a16:creationId xmlns:a16="http://schemas.microsoft.com/office/drawing/2014/main" id="{4F135F2E-62ED-16FB-096E-22ED4F59C03E}"/>
                  </a:ext>
                </a:extLst>
              </p:cNvPr>
              <p:cNvGrpSpPr/>
              <p:nvPr/>
            </p:nvGrpSpPr>
            <p:grpSpPr>
              <a:xfrm>
                <a:off x="365095" y="605960"/>
                <a:ext cx="11899852" cy="6061270"/>
                <a:chOff x="452950" y="587403"/>
                <a:chExt cx="11899852" cy="6061270"/>
              </a:xfrm>
            </p:grpSpPr>
            <p:grpSp>
              <p:nvGrpSpPr>
                <p:cNvPr id="33" name="Group 32">
                  <a:extLst>
                    <a:ext uri="{FF2B5EF4-FFF2-40B4-BE49-F238E27FC236}">
                      <a16:creationId xmlns:a16="http://schemas.microsoft.com/office/drawing/2014/main" id="{2DF742C4-2CAA-59E6-72F9-324028789EC6}"/>
                    </a:ext>
                  </a:extLst>
                </p:cNvPr>
                <p:cNvGrpSpPr/>
                <p:nvPr/>
              </p:nvGrpSpPr>
              <p:grpSpPr>
                <a:xfrm>
                  <a:off x="452950" y="2812857"/>
                  <a:ext cx="6018375" cy="3835816"/>
                  <a:chOff x="237078" y="2964588"/>
                  <a:chExt cx="6018375" cy="3835816"/>
                </a:xfrm>
              </p:grpSpPr>
              <p:pic>
                <p:nvPicPr>
                  <p:cNvPr id="30" name="Picture 29" descr="A graph showing the growth of a number of people&#10;&#10;Description automatically generated with medium confidence">
                    <a:extLst>
                      <a:ext uri="{FF2B5EF4-FFF2-40B4-BE49-F238E27FC236}">
                        <a16:creationId xmlns:a16="http://schemas.microsoft.com/office/drawing/2014/main" id="{8CF2F8A1-86A4-3D57-F8EB-42DDF3D2D5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078" y="2964588"/>
                    <a:ext cx="6018375" cy="3835816"/>
                  </a:xfrm>
                  <a:prstGeom prst="rect">
                    <a:avLst/>
                  </a:prstGeom>
                </p:spPr>
              </p:pic>
              <p:pic>
                <p:nvPicPr>
                  <p:cNvPr id="32" name="Picture 31" descr="A graph showing the growth of a number of people&#10;&#10;Description automatically generated with medium confidence">
                    <a:extLst>
                      <a:ext uri="{FF2B5EF4-FFF2-40B4-BE49-F238E27FC236}">
                        <a16:creationId xmlns:a16="http://schemas.microsoft.com/office/drawing/2014/main" id="{22771C04-1F32-C35C-59E3-E40E453FBDFB}"/>
                      </a:ext>
                    </a:extLst>
                  </p:cNvPr>
                  <p:cNvPicPr>
                    <a:picLocks noChangeAspect="1"/>
                  </p:cNvPicPr>
                  <p:nvPr/>
                </p:nvPicPr>
                <p:blipFill rotWithShape="1">
                  <a:blip r:embed="rId8">
                    <a:extLst>
                      <a:ext uri="{28A0092B-C50C-407E-A947-70E740481C1C}">
                        <a14:useLocalDpi xmlns:a14="http://schemas.microsoft.com/office/drawing/2010/main" val="0"/>
                      </a:ext>
                    </a:extLst>
                  </a:blip>
                  <a:srcRect l="6751" t="7449" r="77123" b="72248"/>
                  <a:stretch/>
                </p:blipFill>
                <p:spPr>
                  <a:xfrm>
                    <a:off x="638147" y="3026977"/>
                    <a:ext cx="1538626" cy="1234629"/>
                  </a:xfrm>
                  <a:prstGeom prst="rect">
                    <a:avLst/>
                  </a:prstGeom>
                </p:spPr>
              </p:pic>
            </p:grpSp>
            <p:pic>
              <p:nvPicPr>
                <p:cNvPr id="24" name="Picture 23" descr="A graph showing the number of changes in the period&#10;&#10;Description automatically generated">
                  <a:extLst>
                    <a:ext uri="{FF2B5EF4-FFF2-40B4-BE49-F238E27FC236}">
                      <a16:creationId xmlns:a16="http://schemas.microsoft.com/office/drawing/2014/main" id="{37015F33-F519-C3DD-4763-17D72D04B2A1}"/>
                    </a:ext>
                  </a:extLst>
                </p:cNvPr>
                <p:cNvPicPr>
                  <a:picLocks noChangeAspect="1"/>
                </p:cNvPicPr>
                <p:nvPr/>
              </p:nvPicPr>
              <p:blipFill rotWithShape="1">
                <a:blip r:embed="rId9">
                  <a:extLst>
                    <a:ext uri="{28A0092B-C50C-407E-A947-70E740481C1C}">
                      <a14:useLocalDpi xmlns:a14="http://schemas.microsoft.com/office/drawing/2010/main" val="0"/>
                    </a:ext>
                  </a:extLst>
                </a:blip>
                <a:srcRect l="5331" b="1583"/>
                <a:stretch/>
              </p:blipFill>
              <p:spPr>
                <a:xfrm>
                  <a:off x="5248267" y="587403"/>
                  <a:ext cx="7104535" cy="3798822"/>
                </a:xfrm>
                <a:prstGeom prst="rect">
                  <a:avLst/>
                </a:prstGeom>
              </p:spPr>
            </p:pic>
          </p:grpSp>
        </p:grpSp>
        <p:sp>
          <p:nvSpPr>
            <p:cNvPr id="8" name="TextBox 7">
              <a:extLst>
                <a:ext uri="{FF2B5EF4-FFF2-40B4-BE49-F238E27FC236}">
                  <a16:creationId xmlns:a16="http://schemas.microsoft.com/office/drawing/2014/main" id="{30C1E6B4-9FDD-9A62-BD9A-1497CA648C8C}"/>
                </a:ext>
              </a:extLst>
            </p:cNvPr>
            <p:cNvSpPr txBox="1"/>
            <p:nvPr/>
          </p:nvSpPr>
          <p:spPr>
            <a:xfrm>
              <a:off x="6816237" y="6046173"/>
              <a:ext cx="26955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Aptos" panose="020B0004020202020204" pitchFamily="34" charset="0"/>
                  <a:ea typeface="Calibri" panose="020F0502020204030204" pitchFamily="34" charset="0"/>
                  <a:cs typeface="Times New Roman" panose="02020603050405020304" pitchFamily="18" charset="0"/>
                </a:rPr>
                <a:t>Pattaca</a:t>
              </a:r>
              <a:r>
                <a:rPr lang="en-US" dirty="0">
                  <a:solidFill>
                    <a:prstClr val="black"/>
                  </a:solidFill>
                  <a:latin typeface="Aptos" panose="020B0004020202020204" pitchFamily="34" charset="0"/>
                  <a:ea typeface="Calibri" panose="020F0502020204030204" pitchFamily="34" charset="0"/>
                  <a:cs typeface="Times New Roman" panose="02020603050405020304" pitchFamily="18" charset="0"/>
                </a:rPr>
                <a:t> et al., 2022)</a:t>
              </a:r>
              <a:endParaRPr kumimoji="0" lang="en-US"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902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8A981-7D7D-C912-4649-BCD835AFF0BB}"/>
              </a:ext>
            </a:extLst>
          </p:cNvPr>
          <p:cNvSpPr>
            <a:spLocks noGrp="1"/>
          </p:cNvSpPr>
          <p:nvPr>
            <p:ph type="sldNum" sz="quarter" idx="12"/>
          </p:nvPr>
        </p:nvSpPr>
        <p:spPr/>
        <p:txBody>
          <a:bodyPr/>
          <a:lstStyle/>
          <a:p>
            <a:fld id="{207F8B2A-2251-4ECB-9D15-850376B2F610}" type="slidenum">
              <a:rPr lang="es-ES" smtClean="0"/>
              <a:t>3</a:t>
            </a:fld>
            <a:endParaRPr lang="es-ES"/>
          </a:p>
        </p:txBody>
      </p:sp>
      <p:sp>
        <p:nvSpPr>
          <p:cNvPr id="40" name="TextBox 39">
            <a:extLst>
              <a:ext uri="{FF2B5EF4-FFF2-40B4-BE49-F238E27FC236}">
                <a16:creationId xmlns:a16="http://schemas.microsoft.com/office/drawing/2014/main" id="{1F9161EC-4260-AB6D-5EAA-B3EA1B225A13}"/>
              </a:ext>
            </a:extLst>
          </p:cNvPr>
          <p:cNvSpPr txBox="1"/>
          <p:nvPr/>
        </p:nvSpPr>
        <p:spPr>
          <a:xfrm>
            <a:off x="450513" y="1642977"/>
            <a:ext cx="6790604" cy="1969193"/>
          </a:xfrm>
          <a:prstGeom prst="rect">
            <a:avLst/>
          </a:prstGeom>
          <a:noFill/>
        </p:spPr>
        <p:txBody>
          <a:bodyPr wrap="square" rtlCol="0">
            <a:spAutoFit/>
          </a:bodyPr>
          <a:lstStyle/>
          <a:p>
            <a:pPr marL="514350" indent="-514350">
              <a:lnSpc>
                <a:spcPct val="150000"/>
              </a:lnSpc>
              <a:buFont typeface="+mj-lt"/>
              <a:buAutoNum type="arabicPeriod"/>
            </a:pPr>
            <a:r>
              <a:rPr lang="es-ES" sz="2800" dirty="0">
                <a:latin typeface="Aptos Display" panose="020B0004020202020204" pitchFamily="34" charset="0"/>
              </a:rPr>
              <a:t>Los productos existentes son eficaces detectando </a:t>
            </a:r>
            <a:r>
              <a:rPr lang="es-ES" sz="2800" b="1" dirty="0">
                <a:latin typeface="Aptos Display" panose="020B0004020202020204" pitchFamily="34" charset="0"/>
              </a:rPr>
              <a:t>deforestación</a:t>
            </a:r>
            <a:r>
              <a:rPr lang="es-ES" sz="2800" dirty="0">
                <a:latin typeface="Aptos Display" panose="020B0004020202020204" pitchFamily="34" charset="0"/>
              </a:rPr>
              <a:t>, pero a menudo omiten </a:t>
            </a:r>
            <a:r>
              <a:rPr lang="es-ES" sz="2800" b="1" dirty="0">
                <a:latin typeface="Aptos Display" panose="020B0004020202020204" pitchFamily="34" charset="0"/>
              </a:rPr>
              <a:t>degradación</a:t>
            </a:r>
            <a:r>
              <a:rPr lang="es-ES" sz="2800" dirty="0">
                <a:latin typeface="Aptos Display" panose="020B0004020202020204" pitchFamily="34" charset="0"/>
              </a:rPr>
              <a:t>. </a:t>
            </a:r>
          </a:p>
        </p:txBody>
      </p:sp>
      <p:grpSp>
        <p:nvGrpSpPr>
          <p:cNvPr id="25" name="Group 24">
            <a:extLst>
              <a:ext uri="{FF2B5EF4-FFF2-40B4-BE49-F238E27FC236}">
                <a16:creationId xmlns:a16="http://schemas.microsoft.com/office/drawing/2014/main" id="{6CD1AD78-3DBA-65B3-59E7-EEFB97790BDB}"/>
              </a:ext>
            </a:extLst>
          </p:cNvPr>
          <p:cNvGrpSpPr/>
          <p:nvPr/>
        </p:nvGrpSpPr>
        <p:grpSpPr>
          <a:xfrm>
            <a:off x="7519423" y="1913929"/>
            <a:ext cx="4295398" cy="4240278"/>
            <a:chOff x="7623842" y="3596472"/>
            <a:chExt cx="3054866" cy="2995645"/>
          </a:xfrm>
        </p:grpSpPr>
        <p:pic>
          <p:nvPicPr>
            <p:cNvPr id="7" name="Imagen 11" descr="Mapa&#10;&#10;Descripción generada automáticamente">
              <a:extLst>
                <a:ext uri="{FF2B5EF4-FFF2-40B4-BE49-F238E27FC236}">
                  <a16:creationId xmlns:a16="http://schemas.microsoft.com/office/drawing/2014/main" id="{E7A8FD08-058E-8069-091E-3B470F94C23D}"/>
                </a:ext>
              </a:extLst>
            </p:cNvPr>
            <p:cNvPicPr>
              <a:picLocks noChangeAspect="1"/>
            </p:cNvPicPr>
            <p:nvPr/>
          </p:nvPicPr>
          <p:blipFill>
            <a:blip r:embed="rId3"/>
            <a:stretch>
              <a:fillRect/>
            </a:stretch>
          </p:blipFill>
          <p:spPr>
            <a:xfrm>
              <a:off x="7623842" y="3596472"/>
              <a:ext cx="3002711" cy="2995645"/>
            </a:xfrm>
            <a:prstGeom prst="rect">
              <a:avLst/>
            </a:prstGeom>
          </p:spPr>
        </p:pic>
        <p:sp>
          <p:nvSpPr>
            <p:cNvPr id="23" name="TextBox 22">
              <a:extLst>
                <a:ext uri="{FF2B5EF4-FFF2-40B4-BE49-F238E27FC236}">
                  <a16:creationId xmlns:a16="http://schemas.microsoft.com/office/drawing/2014/main" id="{8244E8EA-2436-7EA0-DFAA-FD3E1975A92A}"/>
                </a:ext>
              </a:extLst>
            </p:cNvPr>
            <p:cNvSpPr txBox="1"/>
            <p:nvPr/>
          </p:nvSpPr>
          <p:spPr>
            <a:xfrm>
              <a:off x="9559589" y="6366832"/>
              <a:ext cx="1119119" cy="217436"/>
            </a:xfrm>
            <a:prstGeom prst="rect">
              <a:avLst/>
            </a:prstGeom>
            <a:solidFill>
              <a:srgbClr val="E7E6E6">
                <a:alpha val="30196"/>
              </a:srgbClr>
            </a:solidFill>
          </p:spPr>
          <p:txBody>
            <a:bodyPr wrap="square" rtlCol="0">
              <a:spAutoFit/>
            </a:bodyPr>
            <a:lstStyle/>
            <a:p>
              <a:r>
                <a:rPr lang="es-ES" sz="1400" dirty="0" err="1">
                  <a:effectLst/>
                  <a:latin typeface="Aptos" panose="020B0004020202020204" pitchFamily="34" charset="0"/>
                </a:rPr>
                <a:t>Senf</a:t>
              </a:r>
              <a:r>
                <a:rPr lang="es-ES" sz="1400" dirty="0">
                  <a:effectLst/>
                  <a:latin typeface="Aptos" panose="020B0004020202020204" pitchFamily="34" charset="0"/>
                </a:rPr>
                <a:t> </a:t>
              </a:r>
              <a:r>
                <a:rPr lang="es-ES" sz="1400" dirty="0">
                  <a:latin typeface="Aptos" panose="020B0004020202020204" pitchFamily="34" charset="0"/>
                </a:rPr>
                <a:t>&amp; </a:t>
              </a:r>
              <a:r>
                <a:rPr lang="es-ES" sz="1400" dirty="0" err="1">
                  <a:effectLst/>
                  <a:latin typeface="Aptos" panose="020B0004020202020204" pitchFamily="34" charset="0"/>
                </a:rPr>
                <a:t>Seidl</a:t>
              </a:r>
              <a:r>
                <a:rPr lang="es-ES" sz="1400" dirty="0">
                  <a:effectLst/>
                  <a:latin typeface="Aptos" panose="020B0004020202020204" pitchFamily="34" charset="0"/>
                </a:rPr>
                <a:t>, 2021</a:t>
              </a:r>
              <a:endParaRPr lang="es-ES" sz="1400" dirty="0">
                <a:latin typeface="Aptos" panose="020B0004020202020204" pitchFamily="34" charset="0"/>
              </a:endParaRPr>
            </a:p>
          </p:txBody>
        </p:sp>
      </p:grpSp>
      <p:sp>
        <p:nvSpPr>
          <p:cNvPr id="3" name="TextBox 2">
            <a:extLst>
              <a:ext uri="{FF2B5EF4-FFF2-40B4-BE49-F238E27FC236}">
                <a16:creationId xmlns:a16="http://schemas.microsoft.com/office/drawing/2014/main" id="{61268303-D518-5E3B-30B5-16980BBC3991}"/>
              </a:ext>
            </a:extLst>
          </p:cNvPr>
          <p:cNvSpPr txBox="1"/>
          <p:nvPr/>
        </p:nvSpPr>
        <p:spPr>
          <a:xfrm>
            <a:off x="464099" y="957912"/>
            <a:ext cx="83751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ptos" panose="020B0004020202020204" pitchFamily="34" charset="0"/>
                <a:ea typeface="Calibri" panose="020F0502020204030204" pitchFamily="34" charset="0"/>
                <a:cs typeface="Times New Roman" panose="02020603050405020304" pitchFamily="18" charset="0"/>
              </a:rPr>
              <a:t>Monitoreo</a:t>
            </a:r>
            <a:r>
              <a:rPr lang="en-US" sz="3200" b="1" dirty="0">
                <a:solidFill>
                  <a:prstClr val="black"/>
                </a:solidFill>
                <a:latin typeface="Aptos" panose="020B0004020202020204" pitchFamily="34" charset="0"/>
                <a:ea typeface="Calibri" panose="020F0502020204030204" pitchFamily="34" charset="0"/>
                <a:cs typeface="Times New Roman" panose="02020603050405020304" pitchFamily="18" charset="0"/>
              </a:rPr>
              <a:t> </a:t>
            </a:r>
            <a:r>
              <a:rPr lang="en-US" sz="3200" b="1" dirty="0" err="1">
                <a:solidFill>
                  <a:prstClr val="black"/>
                </a:solidFill>
                <a:latin typeface="Aptos" panose="020B0004020202020204" pitchFamily="34" charset="0"/>
                <a:ea typeface="Calibri" panose="020F0502020204030204" pitchFamily="34" charset="0"/>
                <a:cs typeface="Times New Roman" panose="02020603050405020304" pitchFamily="18" charset="0"/>
              </a:rPr>
              <a:t>forestal</a:t>
            </a:r>
            <a:r>
              <a:rPr lang="en-US" sz="3200" b="1" dirty="0">
                <a:solidFill>
                  <a:prstClr val="black"/>
                </a:solidFill>
                <a:latin typeface="Aptos" panose="020B0004020202020204" pitchFamily="34" charset="0"/>
                <a:ea typeface="Calibri" panose="020F0502020204030204" pitchFamily="34" charset="0"/>
                <a:cs typeface="Times New Roman" panose="02020603050405020304" pitchFamily="18" charset="0"/>
              </a:rPr>
              <a:t> y </a:t>
            </a:r>
            <a:r>
              <a:rPr lang="en-US" sz="3200" b="1" dirty="0" err="1">
                <a:solidFill>
                  <a:prstClr val="black"/>
                </a:solidFill>
                <a:latin typeface="Aptos" panose="020B0004020202020204" pitchFamily="34" charset="0"/>
                <a:ea typeface="Calibri" panose="020F0502020204030204" pitchFamily="34" charset="0"/>
                <a:cs typeface="Times New Roman" panose="02020603050405020304" pitchFamily="18" charset="0"/>
              </a:rPr>
              <a:t>teledetección</a:t>
            </a:r>
            <a:r>
              <a:rPr lang="en-US" sz="3200" b="1" dirty="0">
                <a:solidFill>
                  <a:prstClr val="black"/>
                </a:solidFill>
                <a:latin typeface="Aptos" panose="020B0004020202020204" pitchFamily="34" charset="0"/>
                <a:ea typeface="Calibri" panose="020F0502020204030204" pitchFamily="34"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pic>
        <p:nvPicPr>
          <p:cNvPr id="15" name="Picture 14" descr="A comparison of trees and a few people&#10;&#10;Description automatically generated with medium confidence">
            <a:extLst>
              <a:ext uri="{FF2B5EF4-FFF2-40B4-BE49-F238E27FC236}">
                <a16:creationId xmlns:a16="http://schemas.microsoft.com/office/drawing/2014/main" id="{DF706ED7-2A8A-BF94-EEB0-695010689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119" y="3775917"/>
            <a:ext cx="5458281" cy="2400057"/>
          </a:xfrm>
          <a:prstGeom prst="rect">
            <a:avLst/>
          </a:prstGeom>
        </p:spPr>
      </p:pic>
      <p:sp>
        <p:nvSpPr>
          <p:cNvPr id="6" name="TextBox 5">
            <a:extLst>
              <a:ext uri="{FF2B5EF4-FFF2-40B4-BE49-F238E27FC236}">
                <a16:creationId xmlns:a16="http://schemas.microsoft.com/office/drawing/2014/main" id="{69E44FBE-932B-3C0C-93A7-8049F5AAE209}"/>
              </a:ext>
            </a:extLst>
          </p:cNvPr>
          <p:cNvSpPr txBox="1"/>
          <p:nvPr/>
        </p:nvSpPr>
        <p:spPr>
          <a:xfrm>
            <a:off x="13658850" y="1243270"/>
            <a:ext cx="4222064" cy="6370975"/>
          </a:xfrm>
          <a:prstGeom prst="rect">
            <a:avLst/>
          </a:prstGeom>
          <a:solidFill>
            <a:schemeClr val="bg1"/>
          </a:solidFill>
          <a:ln>
            <a:solidFill>
              <a:srgbClr val="C00000"/>
            </a:solidFill>
          </a:ln>
        </p:spPr>
        <p:txBody>
          <a:bodyPr wrap="square" rtlCol="0">
            <a:spAutoFit/>
          </a:bodyPr>
          <a:lstStyle/>
          <a:p>
            <a:r>
              <a:rPr lang="es-ES" sz="2400" b="1" dirty="0"/>
              <a:t>Forest </a:t>
            </a:r>
            <a:r>
              <a:rPr lang="es-ES" sz="2400" b="1" dirty="0" err="1"/>
              <a:t>degradation</a:t>
            </a:r>
            <a:r>
              <a:rPr lang="es-ES" sz="2400" dirty="0"/>
              <a:t>: forest </a:t>
            </a:r>
            <a:r>
              <a:rPr lang="es-ES" sz="2400" dirty="0" err="1"/>
              <a:t>that</a:t>
            </a:r>
            <a:r>
              <a:rPr lang="es-ES" sz="2400" dirty="0"/>
              <a:t> </a:t>
            </a:r>
            <a:r>
              <a:rPr lang="es-ES" sz="2400" dirty="0" err="1"/>
              <a:t>experienced</a:t>
            </a:r>
            <a:r>
              <a:rPr lang="es-ES" sz="2400" dirty="0"/>
              <a:t> los </a:t>
            </a:r>
            <a:r>
              <a:rPr lang="es-ES" sz="2400" dirty="0" err="1"/>
              <a:t>of</a:t>
            </a:r>
            <a:r>
              <a:rPr lang="es-ES" sz="2400" dirty="0"/>
              <a:t> </a:t>
            </a:r>
            <a:r>
              <a:rPr lang="es-ES" sz="2400" dirty="0" err="1"/>
              <a:t>tree</a:t>
            </a:r>
            <a:r>
              <a:rPr lang="es-ES" sz="2400" dirty="0"/>
              <a:t> </a:t>
            </a:r>
            <a:r>
              <a:rPr lang="es-ES" sz="2400" dirty="0" err="1"/>
              <a:t>cover</a:t>
            </a:r>
            <a:r>
              <a:rPr lang="es-ES" sz="2400" dirty="0"/>
              <a:t> </a:t>
            </a:r>
          </a:p>
          <a:p>
            <a:r>
              <a:rPr lang="es-ES" sz="2400" dirty="0" err="1"/>
              <a:t>Due</a:t>
            </a:r>
            <a:r>
              <a:rPr lang="es-ES" sz="2400" dirty="0"/>
              <a:t> </a:t>
            </a:r>
            <a:r>
              <a:rPr lang="es-ES" sz="2400" dirty="0" err="1"/>
              <a:t>to</a:t>
            </a:r>
            <a:r>
              <a:rPr lang="es-ES" sz="2400" dirty="0"/>
              <a:t> </a:t>
            </a:r>
            <a:r>
              <a:rPr lang="es-ES" sz="2400" dirty="0" err="1"/>
              <a:t>anthropogenic</a:t>
            </a:r>
            <a:r>
              <a:rPr lang="es-ES" sz="2400" dirty="0"/>
              <a:t> </a:t>
            </a:r>
            <a:r>
              <a:rPr lang="es-ES" sz="2400" dirty="0" err="1"/>
              <a:t>or</a:t>
            </a:r>
            <a:r>
              <a:rPr lang="es-ES" sz="2400" dirty="0"/>
              <a:t> natural causes </a:t>
            </a:r>
            <a:r>
              <a:rPr lang="es-ES" sz="2400" dirty="0" err="1"/>
              <a:t>but</a:t>
            </a:r>
            <a:r>
              <a:rPr lang="es-ES" sz="2400" dirty="0"/>
              <a:t> </a:t>
            </a:r>
            <a:r>
              <a:rPr lang="es-ES" sz="2400" dirty="0" err="1"/>
              <a:t>remained</a:t>
            </a:r>
            <a:r>
              <a:rPr lang="es-ES" sz="2400" dirty="0"/>
              <a:t> as forest.</a:t>
            </a:r>
          </a:p>
          <a:p>
            <a:r>
              <a:rPr lang="es-ES" sz="2400" b="1" dirty="0" err="1"/>
              <a:t>Deforestation</a:t>
            </a:r>
            <a:r>
              <a:rPr lang="es-ES" sz="2400" b="1" dirty="0"/>
              <a:t>: </a:t>
            </a:r>
            <a:r>
              <a:rPr lang="es-ES" sz="2400" dirty="0"/>
              <a:t>conversión </a:t>
            </a:r>
            <a:r>
              <a:rPr lang="es-ES" sz="2400" dirty="0" err="1"/>
              <a:t>from</a:t>
            </a:r>
            <a:r>
              <a:rPr lang="es-ES" sz="2400" dirty="0"/>
              <a:t> forest </a:t>
            </a:r>
            <a:r>
              <a:rPr lang="es-ES" sz="2400" dirty="0" err="1"/>
              <a:t>to</a:t>
            </a:r>
            <a:r>
              <a:rPr lang="es-ES" sz="2400" dirty="0"/>
              <a:t> non-forest </a:t>
            </a:r>
          </a:p>
          <a:p>
            <a:r>
              <a:rPr lang="es-ES" sz="2400" b="1" dirty="0"/>
              <a:t>Forest: </a:t>
            </a:r>
            <a:r>
              <a:rPr lang="es-ES" sz="2400" dirty="0"/>
              <a:t>places </a:t>
            </a:r>
            <a:r>
              <a:rPr lang="es-ES" sz="2400" dirty="0" err="1"/>
              <a:t>with</a:t>
            </a:r>
            <a:r>
              <a:rPr lang="es-ES" sz="2400" dirty="0"/>
              <a:t> </a:t>
            </a:r>
            <a:r>
              <a:rPr lang="es-ES" sz="2400" dirty="0" err="1"/>
              <a:t>tree</a:t>
            </a:r>
            <a:r>
              <a:rPr lang="es-ES" sz="2400" dirty="0"/>
              <a:t> </a:t>
            </a:r>
            <a:r>
              <a:rPr lang="es-ES" sz="2400" dirty="0" err="1"/>
              <a:t>cover</a:t>
            </a:r>
            <a:r>
              <a:rPr lang="es-ES" sz="2400" dirty="0"/>
              <a:t> </a:t>
            </a:r>
            <a:r>
              <a:rPr lang="es-ES" sz="2400" dirty="0" err="1"/>
              <a:t>greater</a:t>
            </a:r>
            <a:r>
              <a:rPr lang="es-ES" sz="2400" dirty="0"/>
              <a:t> tan 20%, </a:t>
            </a:r>
            <a:r>
              <a:rPr lang="es-ES" sz="2400" dirty="0" err="1"/>
              <a:t>excluding</a:t>
            </a:r>
            <a:r>
              <a:rPr lang="es-ES" sz="2400" dirty="0"/>
              <a:t> </a:t>
            </a:r>
            <a:r>
              <a:rPr lang="es-ES" sz="2400" dirty="0" err="1"/>
              <a:t>orchards</a:t>
            </a:r>
            <a:r>
              <a:rPr lang="es-ES" sz="2400" dirty="0"/>
              <a:t>. </a:t>
            </a:r>
          </a:p>
          <a:p>
            <a:endParaRPr lang="es-ES" sz="2400" dirty="0"/>
          </a:p>
          <a:p>
            <a:r>
              <a:rPr lang="es-ES" sz="2400" dirty="0" err="1"/>
              <a:t>The</a:t>
            </a:r>
            <a:r>
              <a:rPr lang="es-ES" sz="2400" dirty="0"/>
              <a:t> </a:t>
            </a:r>
            <a:r>
              <a:rPr lang="es-ES" sz="2400" dirty="0" err="1"/>
              <a:t>impacts</a:t>
            </a:r>
            <a:r>
              <a:rPr lang="es-ES" sz="2400" dirty="0"/>
              <a:t> </a:t>
            </a:r>
            <a:r>
              <a:rPr lang="es-ES" sz="2400" dirty="0" err="1"/>
              <a:t>of</a:t>
            </a:r>
            <a:r>
              <a:rPr lang="es-ES" sz="2400" dirty="0"/>
              <a:t> forest </a:t>
            </a:r>
            <a:r>
              <a:rPr lang="es-ES" sz="2400" dirty="0" err="1"/>
              <a:t>degradation</a:t>
            </a:r>
            <a:r>
              <a:rPr lang="es-ES" sz="2400" dirty="0"/>
              <a:t> </a:t>
            </a:r>
            <a:r>
              <a:rPr lang="es-ES" sz="2400" dirty="0" err="1"/>
              <a:t>understudied</a:t>
            </a:r>
            <a:r>
              <a:rPr lang="es-ES" sz="2400" dirty="0"/>
              <a:t>  and </a:t>
            </a:r>
            <a:r>
              <a:rPr lang="es-ES" sz="2400" dirty="0" err="1"/>
              <a:t>poorly</a:t>
            </a:r>
            <a:r>
              <a:rPr lang="es-ES" sz="2400" dirty="0"/>
              <a:t> </a:t>
            </a:r>
            <a:r>
              <a:rPr lang="es-ES" sz="2400" dirty="0" err="1"/>
              <a:t>understood,largely</a:t>
            </a:r>
            <a:r>
              <a:rPr lang="es-ES" sz="2400" dirty="0"/>
              <a:t> </a:t>
            </a:r>
            <a:r>
              <a:rPr lang="es-ES" sz="2400" dirty="0" err="1"/>
              <a:t>because</a:t>
            </a:r>
            <a:r>
              <a:rPr lang="es-ES" sz="2400" dirty="0"/>
              <a:t> </a:t>
            </a:r>
            <a:r>
              <a:rPr lang="es-ES" sz="2400" dirty="0" err="1"/>
              <a:t>international</a:t>
            </a:r>
            <a:r>
              <a:rPr lang="es-ES" sz="2400" dirty="0"/>
              <a:t> emisión </a:t>
            </a:r>
            <a:r>
              <a:rPr lang="es-ES" sz="2400" dirty="0" err="1"/>
              <a:t>reduction</a:t>
            </a:r>
            <a:r>
              <a:rPr lang="es-ES" sz="2400" dirty="0"/>
              <a:t> </a:t>
            </a:r>
            <a:r>
              <a:rPr lang="es-ES" sz="2400" dirty="0" err="1"/>
              <a:t>programs</a:t>
            </a:r>
            <a:r>
              <a:rPr lang="es-ES" sz="2400" dirty="0"/>
              <a:t> </a:t>
            </a:r>
            <a:r>
              <a:rPr lang="es-ES" sz="2400" dirty="0" err="1"/>
              <a:t>have</a:t>
            </a:r>
            <a:r>
              <a:rPr lang="es-ES" sz="2400" dirty="0"/>
              <a:t> </a:t>
            </a:r>
            <a:r>
              <a:rPr lang="es-ES" sz="2400" dirty="0" err="1"/>
              <a:t>focused</a:t>
            </a:r>
            <a:r>
              <a:rPr lang="es-ES" sz="2400" dirty="0"/>
              <a:t> </a:t>
            </a:r>
            <a:r>
              <a:rPr lang="es-ES" sz="2400" dirty="0" err="1"/>
              <a:t>on</a:t>
            </a:r>
            <a:r>
              <a:rPr lang="es-ES" sz="2400" dirty="0"/>
              <a:t> </a:t>
            </a:r>
            <a:r>
              <a:rPr lang="es-ES" sz="2400" dirty="0" err="1"/>
              <a:t>deforestation</a:t>
            </a:r>
            <a:r>
              <a:rPr lang="es-ES" sz="2400" dirty="0"/>
              <a:t>, </a:t>
            </a:r>
            <a:r>
              <a:rPr lang="es-ES" sz="2400" dirty="0" err="1"/>
              <a:t>which</a:t>
            </a:r>
            <a:r>
              <a:rPr lang="es-ES" sz="2400" dirty="0"/>
              <a:t> </a:t>
            </a:r>
            <a:r>
              <a:rPr lang="es-ES" sz="2400" dirty="0" err="1"/>
              <a:t>is</a:t>
            </a:r>
            <a:r>
              <a:rPr lang="es-ES" sz="2400" dirty="0"/>
              <a:t> </a:t>
            </a:r>
            <a:r>
              <a:rPr lang="es-ES" sz="2400" dirty="0" err="1"/>
              <a:t>earier</a:t>
            </a:r>
            <a:r>
              <a:rPr lang="es-ES" sz="2400" dirty="0"/>
              <a:t> </a:t>
            </a:r>
            <a:r>
              <a:rPr lang="es-ES" sz="2400" dirty="0" err="1"/>
              <a:t>to</a:t>
            </a:r>
            <a:r>
              <a:rPr lang="es-ES" sz="2400" dirty="0"/>
              <a:t> </a:t>
            </a:r>
            <a:r>
              <a:rPr lang="es-ES" sz="2400" dirty="0" err="1"/>
              <a:t>detect</a:t>
            </a:r>
            <a:r>
              <a:rPr lang="es-ES" sz="2400" dirty="0"/>
              <a:t>. </a:t>
            </a:r>
          </a:p>
        </p:txBody>
      </p:sp>
      <p:grpSp>
        <p:nvGrpSpPr>
          <p:cNvPr id="5" name="Group 4">
            <a:extLst>
              <a:ext uri="{FF2B5EF4-FFF2-40B4-BE49-F238E27FC236}">
                <a16:creationId xmlns:a16="http://schemas.microsoft.com/office/drawing/2014/main" id="{4FEA2AF1-AA10-F637-E396-0703A72281E1}"/>
              </a:ext>
            </a:extLst>
          </p:cNvPr>
          <p:cNvGrpSpPr/>
          <p:nvPr/>
        </p:nvGrpSpPr>
        <p:grpSpPr>
          <a:xfrm>
            <a:off x="-72948" y="-5319"/>
            <a:ext cx="12337895" cy="466821"/>
            <a:chOff x="-131380" y="-927644"/>
            <a:chExt cx="12454760" cy="466821"/>
          </a:xfrm>
        </p:grpSpPr>
        <p:sp>
          <p:nvSpPr>
            <p:cNvPr id="9" name="Rectangle 8">
              <a:extLst>
                <a:ext uri="{FF2B5EF4-FFF2-40B4-BE49-F238E27FC236}">
                  <a16:creationId xmlns:a16="http://schemas.microsoft.com/office/drawing/2014/main" id="{703882BE-1FC2-A4E8-B4DD-2D80A487FB9B}"/>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TextBox 11">
              <a:extLst>
                <a:ext uri="{FF2B5EF4-FFF2-40B4-BE49-F238E27FC236}">
                  <a16:creationId xmlns:a16="http://schemas.microsoft.com/office/drawing/2014/main" id="{B44639A4-305C-FABC-98A5-C3E92299ABD1}"/>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95000"/>
                    </a:schemeClr>
                  </a:solidFill>
                </a:rPr>
                <a:t>Introducción		</a:t>
              </a:r>
              <a:r>
                <a:rPr lang="es-ES" sz="1600" b="1" spc="300" dirty="0">
                  <a:solidFill>
                    <a:schemeClr val="bg1">
                      <a:lumMod val="65000"/>
                    </a:schemeClr>
                  </a:solidFill>
                </a:rPr>
                <a:t>Métodos		Resultados 		Conclusiones</a:t>
              </a:r>
            </a:p>
          </p:txBody>
        </p:sp>
      </p:grpSp>
      <p:sp>
        <p:nvSpPr>
          <p:cNvPr id="13" name="TextBox 12">
            <a:extLst>
              <a:ext uri="{FF2B5EF4-FFF2-40B4-BE49-F238E27FC236}">
                <a16:creationId xmlns:a16="http://schemas.microsoft.com/office/drawing/2014/main" id="{EC09D1F6-B57B-0F06-6CB3-F8F13FC61F64}"/>
              </a:ext>
            </a:extLst>
          </p:cNvPr>
          <p:cNvSpPr txBox="1"/>
          <p:nvPr/>
        </p:nvSpPr>
        <p:spPr>
          <a:xfrm>
            <a:off x="464099" y="1642251"/>
            <a:ext cx="6790604" cy="1969193"/>
          </a:xfrm>
          <a:prstGeom prst="rect">
            <a:avLst/>
          </a:prstGeom>
          <a:noFill/>
        </p:spPr>
        <p:txBody>
          <a:bodyPr wrap="square" rtlCol="0">
            <a:spAutoFit/>
          </a:bodyPr>
          <a:lstStyle/>
          <a:p>
            <a:pPr marL="514350" indent="-514350">
              <a:lnSpc>
                <a:spcPct val="150000"/>
              </a:lnSpc>
              <a:buFont typeface="+mj-lt"/>
              <a:buAutoNum type="arabicPeriod" startAt="2"/>
            </a:pPr>
            <a:r>
              <a:rPr lang="es-ES" sz="2800" dirty="0">
                <a:latin typeface="Aptos Display" panose="020B0004020202020204" pitchFamily="34" charset="0"/>
              </a:rPr>
              <a:t>Nuevas técnicas de monitorización de degradación: aplicadas mayoritariamente  a bosques tropicales</a:t>
            </a:r>
          </a:p>
        </p:txBody>
      </p:sp>
    </p:spTree>
    <p:extLst>
      <p:ext uri="{BB962C8B-B14F-4D97-AF65-F5344CB8AC3E}">
        <p14:creationId xmlns:p14="http://schemas.microsoft.com/office/powerpoint/2010/main" val="270996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E36875C1-03DA-0F3C-862B-53270FBEBA93}"/>
              </a:ext>
            </a:extLst>
          </p:cNvPr>
          <p:cNvSpPr>
            <a:spLocks noGrp="1"/>
          </p:cNvSpPr>
          <p:nvPr>
            <p:ph type="sldNum" sz="quarter" idx="12"/>
          </p:nvPr>
        </p:nvSpPr>
        <p:spPr/>
        <p:txBody>
          <a:bodyPr/>
          <a:lstStyle/>
          <a:p>
            <a:fld id="{3A913D7D-0C0A-4183-B912-B5BEE01F9881}" type="slidenum">
              <a:rPr lang="es-ES" smtClean="0"/>
              <a:t>4</a:t>
            </a:fld>
            <a:endParaRPr lang="es-ES" dirty="0"/>
          </a:p>
        </p:txBody>
      </p:sp>
      <p:sp>
        <p:nvSpPr>
          <p:cNvPr id="3" name="TextBox 2">
            <a:extLst>
              <a:ext uri="{FF2B5EF4-FFF2-40B4-BE49-F238E27FC236}">
                <a16:creationId xmlns:a16="http://schemas.microsoft.com/office/drawing/2014/main" id="{86725FF6-3C8F-FB1D-C3FF-22BDF2327DF9}"/>
              </a:ext>
            </a:extLst>
          </p:cNvPr>
          <p:cNvSpPr txBox="1"/>
          <p:nvPr/>
        </p:nvSpPr>
        <p:spPr>
          <a:xfrm>
            <a:off x="1050939" y="1260078"/>
            <a:ext cx="10090118" cy="998607"/>
          </a:xfrm>
          <a:custGeom>
            <a:avLst/>
            <a:gdLst>
              <a:gd name="connsiteX0" fmla="*/ 0 w 10090118"/>
              <a:gd name="connsiteY0" fmla="*/ 0 h 998607"/>
              <a:gd name="connsiteX1" fmla="*/ 571773 w 10090118"/>
              <a:gd name="connsiteY1" fmla="*/ 0 h 998607"/>
              <a:gd name="connsiteX2" fmla="*/ 941744 w 10090118"/>
              <a:gd name="connsiteY2" fmla="*/ 0 h 998607"/>
              <a:gd name="connsiteX3" fmla="*/ 1715320 w 10090118"/>
              <a:gd name="connsiteY3" fmla="*/ 0 h 998607"/>
              <a:gd name="connsiteX4" fmla="*/ 2589797 w 10090118"/>
              <a:gd name="connsiteY4" fmla="*/ 0 h 998607"/>
              <a:gd name="connsiteX5" fmla="*/ 2959768 w 10090118"/>
              <a:gd name="connsiteY5" fmla="*/ 0 h 998607"/>
              <a:gd name="connsiteX6" fmla="*/ 3531541 w 10090118"/>
              <a:gd name="connsiteY6" fmla="*/ 0 h 998607"/>
              <a:gd name="connsiteX7" fmla="*/ 4204216 w 10090118"/>
              <a:gd name="connsiteY7" fmla="*/ 0 h 998607"/>
              <a:gd name="connsiteX8" fmla="*/ 4977792 w 10090118"/>
              <a:gd name="connsiteY8" fmla="*/ 0 h 998607"/>
              <a:gd name="connsiteX9" fmla="*/ 5852268 w 10090118"/>
              <a:gd name="connsiteY9" fmla="*/ 0 h 998607"/>
              <a:gd name="connsiteX10" fmla="*/ 6323141 w 10090118"/>
              <a:gd name="connsiteY10" fmla="*/ 0 h 998607"/>
              <a:gd name="connsiteX11" fmla="*/ 7197618 w 10090118"/>
              <a:gd name="connsiteY11" fmla="*/ 0 h 998607"/>
              <a:gd name="connsiteX12" fmla="*/ 7567588 w 10090118"/>
              <a:gd name="connsiteY12" fmla="*/ 0 h 998607"/>
              <a:gd name="connsiteX13" fmla="*/ 8139362 w 10090118"/>
              <a:gd name="connsiteY13" fmla="*/ 0 h 998607"/>
              <a:gd name="connsiteX14" fmla="*/ 8812036 w 10090118"/>
              <a:gd name="connsiteY14" fmla="*/ 0 h 998607"/>
              <a:gd name="connsiteX15" fmla="*/ 10090118 w 10090118"/>
              <a:gd name="connsiteY15" fmla="*/ 0 h 998607"/>
              <a:gd name="connsiteX16" fmla="*/ 10090118 w 10090118"/>
              <a:gd name="connsiteY16" fmla="*/ 519276 h 998607"/>
              <a:gd name="connsiteX17" fmla="*/ 10090118 w 10090118"/>
              <a:gd name="connsiteY17" fmla="*/ 998607 h 998607"/>
              <a:gd name="connsiteX18" fmla="*/ 9316542 w 10090118"/>
              <a:gd name="connsiteY18" fmla="*/ 998607 h 998607"/>
              <a:gd name="connsiteX19" fmla="*/ 8744769 w 10090118"/>
              <a:gd name="connsiteY19" fmla="*/ 998607 h 998607"/>
              <a:gd name="connsiteX20" fmla="*/ 8273897 w 10090118"/>
              <a:gd name="connsiteY20" fmla="*/ 998607 h 998607"/>
              <a:gd name="connsiteX21" fmla="*/ 7399420 w 10090118"/>
              <a:gd name="connsiteY21" fmla="*/ 998607 h 998607"/>
              <a:gd name="connsiteX22" fmla="*/ 6625844 w 10090118"/>
              <a:gd name="connsiteY22" fmla="*/ 998607 h 998607"/>
              <a:gd name="connsiteX23" fmla="*/ 6154972 w 10090118"/>
              <a:gd name="connsiteY23" fmla="*/ 998607 h 998607"/>
              <a:gd name="connsiteX24" fmla="*/ 5583199 w 10090118"/>
              <a:gd name="connsiteY24" fmla="*/ 998607 h 998607"/>
              <a:gd name="connsiteX25" fmla="*/ 4809623 w 10090118"/>
              <a:gd name="connsiteY25" fmla="*/ 998607 h 998607"/>
              <a:gd name="connsiteX26" fmla="*/ 4136948 w 10090118"/>
              <a:gd name="connsiteY26" fmla="*/ 998607 h 998607"/>
              <a:gd name="connsiteX27" fmla="*/ 3766977 w 10090118"/>
              <a:gd name="connsiteY27" fmla="*/ 998607 h 998607"/>
              <a:gd name="connsiteX28" fmla="*/ 3094303 w 10090118"/>
              <a:gd name="connsiteY28" fmla="*/ 998607 h 998607"/>
              <a:gd name="connsiteX29" fmla="*/ 2219826 w 10090118"/>
              <a:gd name="connsiteY29" fmla="*/ 998607 h 998607"/>
              <a:gd name="connsiteX30" fmla="*/ 1748954 w 10090118"/>
              <a:gd name="connsiteY30" fmla="*/ 998607 h 998607"/>
              <a:gd name="connsiteX31" fmla="*/ 1177180 w 10090118"/>
              <a:gd name="connsiteY31" fmla="*/ 998607 h 998607"/>
              <a:gd name="connsiteX32" fmla="*/ 0 w 10090118"/>
              <a:gd name="connsiteY32" fmla="*/ 998607 h 998607"/>
              <a:gd name="connsiteX33" fmla="*/ 0 w 10090118"/>
              <a:gd name="connsiteY33" fmla="*/ 499304 h 998607"/>
              <a:gd name="connsiteX34" fmla="*/ 0 w 10090118"/>
              <a:gd name="connsiteY34" fmla="*/ 0 h 9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90118" h="998607" extrusionOk="0">
                <a:moveTo>
                  <a:pt x="0" y="0"/>
                </a:moveTo>
                <a:cubicBezTo>
                  <a:pt x="123879" y="24323"/>
                  <a:pt x="328892" y="-1507"/>
                  <a:pt x="571773" y="0"/>
                </a:cubicBezTo>
                <a:cubicBezTo>
                  <a:pt x="814654" y="1507"/>
                  <a:pt x="815163" y="-4274"/>
                  <a:pt x="941744" y="0"/>
                </a:cubicBezTo>
                <a:cubicBezTo>
                  <a:pt x="1068325" y="4274"/>
                  <a:pt x="1378910" y="2230"/>
                  <a:pt x="1715320" y="0"/>
                </a:cubicBezTo>
                <a:cubicBezTo>
                  <a:pt x="2051730" y="-2230"/>
                  <a:pt x="2401543" y="-12658"/>
                  <a:pt x="2589797" y="0"/>
                </a:cubicBezTo>
                <a:cubicBezTo>
                  <a:pt x="2778051" y="12658"/>
                  <a:pt x="2782094" y="6030"/>
                  <a:pt x="2959768" y="0"/>
                </a:cubicBezTo>
                <a:cubicBezTo>
                  <a:pt x="3137442" y="-6030"/>
                  <a:pt x="3248267" y="2336"/>
                  <a:pt x="3531541" y="0"/>
                </a:cubicBezTo>
                <a:cubicBezTo>
                  <a:pt x="3814815" y="-2336"/>
                  <a:pt x="3949103" y="18669"/>
                  <a:pt x="4204216" y="0"/>
                </a:cubicBezTo>
                <a:cubicBezTo>
                  <a:pt x="4459329" y="-18669"/>
                  <a:pt x="4818511" y="990"/>
                  <a:pt x="4977792" y="0"/>
                </a:cubicBezTo>
                <a:cubicBezTo>
                  <a:pt x="5137073" y="-990"/>
                  <a:pt x="5515174" y="-20125"/>
                  <a:pt x="5852268" y="0"/>
                </a:cubicBezTo>
                <a:cubicBezTo>
                  <a:pt x="6189362" y="20125"/>
                  <a:pt x="6144683" y="-22564"/>
                  <a:pt x="6323141" y="0"/>
                </a:cubicBezTo>
                <a:cubicBezTo>
                  <a:pt x="6501599" y="22564"/>
                  <a:pt x="6997138" y="12706"/>
                  <a:pt x="7197618" y="0"/>
                </a:cubicBezTo>
                <a:cubicBezTo>
                  <a:pt x="7398098" y="-12706"/>
                  <a:pt x="7492641" y="-4304"/>
                  <a:pt x="7567588" y="0"/>
                </a:cubicBezTo>
                <a:cubicBezTo>
                  <a:pt x="7642535" y="4304"/>
                  <a:pt x="7974746" y="-8293"/>
                  <a:pt x="8139362" y="0"/>
                </a:cubicBezTo>
                <a:cubicBezTo>
                  <a:pt x="8303978" y="8293"/>
                  <a:pt x="8566021" y="-7084"/>
                  <a:pt x="8812036" y="0"/>
                </a:cubicBezTo>
                <a:cubicBezTo>
                  <a:pt x="9058051" y="7084"/>
                  <a:pt x="9678241" y="28490"/>
                  <a:pt x="10090118" y="0"/>
                </a:cubicBezTo>
                <a:cubicBezTo>
                  <a:pt x="10094008" y="153234"/>
                  <a:pt x="10107537" y="364005"/>
                  <a:pt x="10090118" y="519276"/>
                </a:cubicBezTo>
                <a:cubicBezTo>
                  <a:pt x="10072699" y="674547"/>
                  <a:pt x="10087610" y="811779"/>
                  <a:pt x="10090118" y="998607"/>
                </a:cubicBezTo>
                <a:cubicBezTo>
                  <a:pt x="9788040" y="1028749"/>
                  <a:pt x="9644737" y="1014690"/>
                  <a:pt x="9316542" y="998607"/>
                </a:cubicBezTo>
                <a:cubicBezTo>
                  <a:pt x="8988347" y="982524"/>
                  <a:pt x="9017692" y="1026459"/>
                  <a:pt x="8744769" y="998607"/>
                </a:cubicBezTo>
                <a:cubicBezTo>
                  <a:pt x="8471846" y="970755"/>
                  <a:pt x="8437249" y="1001885"/>
                  <a:pt x="8273897" y="998607"/>
                </a:cubicBezTo>
                <a:cubicBezTo>
                  <a:pt x="8110545" y="995329"/>
                  <a:pt x="7795362" y="1000360"/>
                  <a:pt x="7399420" y="998607"/>
                </a:cubicBezTo>
                <a:cubicBezTo>
                  <a:pt x="7003478" y="996854"/>
                  <a:pt x="6875380" y="991597"/>
                  <a:pt x="6625844" y="998607"/>
                </a:cubicBezTo>
                <a:cubicBezTo>
                  <a:pt x="6376308" y="1005617"/>
                  <a:pt x="6330460" y="1004524"/>
                  <a:pt x="6154972" y="998607"/>
                </a:cubicBezTo>
                <a:cubicBezTo>
                  <a:pt x="5979484" y="992690"/>
                  <a:pt x="5790190" y="987445"/>
                  <a:pt x="5583199" y="998607"/>
                </a:cubicBezTo>
                <a:cubicBezTo>
                  <a:pt x="5376208" y="1009769"/>
                  <a:pt x="5167057" y="1034510"/>
                  <a:pt x="4809623" y="998607"/>
                </a:cubicBezTo>
                <a:cubicBezTo>
                  <a:pt x="4452189" y="962704"/>
                  <a:pt x="4279566" y="966978"/>
                  <a:pt x="4136948" y="998607"/>
                </a:cubicBezTo>
                <a:cubicBezTo>
                  <a:pt x="3994331" y="1030236"/>
                  <a:pt x="3917233" y="1003369"/>
                  <a:pt x="3766977" y="998607"/>
                </a:cubicBezTo>
                <a:cubicBezTo>
                  <a:pt x="3616721" y="993845"/>
                  <a:pt x="3371894" y="965223"/>
                  <a:pt x="3094303" y="998607"/>
                </a:cubicBezTo>
                <a:cubicBezTo>
                  <a:pt x="2816712" y="1031991"/>
                  <a:pt x="2568841" y="1022494"/>
                  <a:pt x="2219826" y="998607"/>
                </a:cubicBezTo>
                <a:cubicBezTo>
                  <a:pt x="1870811" y="974720"/>
                  <a:pt x="1901884" y="1018374"/>
                  <a:pt x="1748954" y="998607"/>
                </a:cubicBezTo>
                <a:cubicBezTo>
                  <a:pt x="1596024" y="978840"/>
                  <a:pt x="1394169" y="987839"/>
                  <a:pt x="1177180" y="998607"/>
                </a:cubicBezTo>
                <a:cubicBezTo>
                  <a:pt x="960191" y="1009375"/>
                  <a:pt x="373620" y="1044387"/>
                  <a:pt x="0" y="998607"/>
                </a:cubicBezTo>
                <a:cubicBezTo>
                  <a:pt x="-1303" y="750925"/>
                  <a:pt x="-3869" y="623960"/>
                  <a:pt x="0" y="499304"/>
                </a:cubicBezTo>
                <a:cubicBezTo>
                  <a:pt x="3869" y="374648"/>
                  <a:pt x="-22025" y="223482"/>
                  <a:pt x="0" y="0"/>
                </a:cubicBezTo>
                <a:close/>
              </a:path>
            </a:pathLst>
          </a:custGeom>
          <a:noFill/>
          <a:ln w="6350">
            <a:solidFill>
              <a:srgbClr val="CC0000"/>
            </a:solidFill>
            <a:extLst>
              <a:ext uri="{C807C97D-BFC1-408E-A445-0C87EB9F89A2}">
                <ask:lineSketchStyleProps xmlns:ask="http://schemas.microsoft.com/office/drawing/2018/sketchyshapes" sd="2215597123">
                  <a:prstGeom prst="rect">
                    <a:avLst/>
                  </a:prstGeom>
                  <ask:type>
                    <ask:lineSketchFreehand/>
                  </ask:type>
                </ask:lineSketchStyleProps>
              </a:ext>
            </a:extLst>
          </a:ln>
        </p:spPr>
        <p:txBody>
          <a:bodyPr wrap="square">
            <a:spAutoFit/>
          </a:bodyPr>
          <a:lstStyle/>
          <a:p>
            <a:pPr lvl="0">
              <a:lnSpc>
                <a:spcPct val="107000"/>
              </a:lnSpc>
              <a:spcAft>
                <a:spcPts val="800"/>
              </a:spcAft>
            </a:pPr>
            <a:r>
              <a:rPr lang="es-ES" sz="2800" kern="1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rPr>
              <a:t>En regiones templadas y mediterráneas el papel de degradación forestal está poco estudiado y apenas monitorizado</a:t>
            </a:r>
            <a:endParaRPr lang="es-ES" sz="28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36FD212-B36E-F43D-DD85-11D8D9DC6674}"/>
              </a:ext>
            </a:extLst>
          </p:cNvPr>
          <p:cNvSpPr txBox="1"/>
          <p:nvPr/>
        </p:nvSpPr>
        <p:spPr>
          <a:xfrm>
            <a:off x="428640" y="2903832"/>
            <a:ext cx="11334717" cy="2246769"/>
          </a:xfrm>
          <a:custGeom>
            <a:avLst/>
            <a:gdLst>
              <a:gd name="connsiteX0" fmla="*/ 0 w 11334717"/>
              <a:gd name="connsiteY0" fmla="*/ 0 h 2246769"/>
              <a:gd name="connsiteX1" fmla="*/ 893442 w 11334717"/>
              <a:gd name="connsiteY1" fmla="*/ 0 h 2246769"/>
              <a:gd name="connsiteX2" fmla="*/ 1673538 w 11334717"/>
              <a:gd name="connsiteY2" fmla="*/ 0 h 2246769"/>
              <a:gd name="connsiteX3" fmla="*/ 2566980 w 11334717"/>
              <a:gd name="connsiteY3" fmla="*/ 0 h 2246769"/>
              <a:gd name="connsiteX4" fmla="*/ 3233728 w 11334717"/>
              <a:gd name="connsiteY4" fmla="*/ 0 h 2246769"/>
              <a:gd name="connsiteX5" fmla="*/ 3900476 w 11334717"/>
              <a:gd name="connsiteY5" fmla="*/ 0 h 2246769"/>
              <a:gd name="connsiteX6" fmla="*/ 4567224 w 11334717"/>
              <a:gd name="connsiteY6" fmla="*/ 0 h 2246769"/>
              <a:gd name="connsiteX7" fmla="*/ 4893931 w 11334717"/>
              <a:gd name="connsiteY7" fmla="*/ 0 h 2246769"/>
              <a:gd name="connsiteX8" fmla="*/ 5787373 w 11334717"/>
              <a:gd name="connsiteY8" fmla="*/ 0 h 2246769"/>
              <a:gd name="connsiteX9" fmla="*/ 6227427 w 11334717"/>
              <a:gd name="connsiteY9" fmla="*/ 0 h 2246769"/>
              <a:gd name="connsiteX10" fmla="*/ 7120869 w 11334717"/>
              <a:gd name="connsiteY10" fmla="*/ 0 h 2246769"/>
              <a:gd name="connsiteX11" fmla="*/ 8014312 w 11334717"/>
              <a:gd name="connsiteY11" fmla="*/ 0 h 2246769"/>
              <a:gd name="connsiteX12" fmla="*/ 8341018 w 11334717"/>
              <a:gd name="connsiteY12" fmla="*/ 0 h 2246769"/>
              <a:gd name="connsiteX13" fmla="*/ 9121113 w 11334717"/>
              <a:gd name="connsiteY13" fmla="*/ 0 h 2246769"/>
              <a:gd name="connsiteX14" fmla="*/ 10014556 w 11334717"/>
              <a:gd name="connsiteY14" fmla="*/ 0 h 2246769"/>
              <a:gd name="connsiteX15" fmla="*/ 10454610 w 11334717"/>
              <a:gd name="connsiteY15" fmla="*/ 0 h 2246769"/>
              <a:gd name="connsiteX16" fmla="*/ 11334717 w 11334717"/>
              <a:gd name="connsiteY16" fmla="*/ 0 h 2246769"/>
              <a:gd name="connsiteX17" fmla="*/ 11334717 w 11334717"/>
              <a:gd name="connsiteY17" fmla="*/ 584160 h 2246769"/>
              <a:gd name="connsiteX18" fmla="*/ 11334717 w 11334717"/>
              <a:gd name="connsiteY18" fmla="*/ 1145852 h 2246769"/>
              <a:gd name="connsiteX19" fmla="*/ 11334717 w 11334717"/>
              <a:gd name="connsiteY19" fmla="*/ 1662609 h 2246769"/>
              <a:gd name="connsiteX20" fmla="*/ 11334717 w 11334717"/>
              <a:gd name="connsiteY20" fmla="*/ 2246769 h 2246769"/>
              <a:gd name="connsiteX21" fmla="*/ 10667969 w 11334717"/>
              <a:gd name="connsiteY21" fmla="*/ 2246769 h 2246769"/>
              <a:gd name="connsiteX22" fmla="*/ 9774527 w 11334717"/>
              <a:gd name="connsiteY22" fmla="*/ 2246769 h 2246769"/>
              <a:gd name="connsiteX23" fmla="*/ 9334473 w 11334717"/>
              <a:gd name="connsiteY23" fmla="*/ 2246769 h 2246769"/>
              <a:gd name="connsiteX24" fmla="*/ 8441030 w 11334717"/>
              <a:gd name="connsiteY24" fmla="*/ 2246769 h 2246769"/>
              <a:gd name="connsiteX25" fmla="*/ 7660935 w 11334717"/>
              <a:gd name="connsiteY25" fmla="*/ 2246769 h 2246769"/>
              <a:gd name="connsiteX26" fmla="*/ 7107534 w 11334717"/>
              <a:gd name="connsiteY26" fmla="*/ 2246769 h 2246769"/>
              <a:gd name="connsiteX27" fmla="*/ 6667481 w 11334717"/>
              <a:gd name="connsiteY27" fmla="*/ 2246769 h 2246769"/>
              <a:gd name="connsiteX28" fmla="*/ 6114080 w 11334717"/>
              <a:gd name="connsiteY28" fmla="*/ 2246769 h 2246769"/>
              <a:gd name="connsiteX29" fmla="*/ 5787373 w 11334717"/>
              <a:gd name="connsiteY29" fmla="*/ 2246769 h 2246769"/>
              <a:gd name="connsiteX30" fmla="*/ 5460667 w 11334717"/>
              <a:gd name="connsiteY30" fmla="*/ 2246769 h 2246769"/>
              <a:gd name="connsiteX31" fmla="*/ 4680571 w 11334717"/>
              <a:gd name="connsiteY31" fmla="*/ 2246769 h 2246769"/>
              <a:gd name="connsiteX32" fmla="*/ 4240518 w 11334717"/>
              <a:gd name="connsiteY32" fmla="*/ 2246769 h 2246769"/>
              <a:gd name="connsiteX33" fmla="*/ 3460422 w 11334717"/>
              <a:gd name="connsiteY33" fmla="*/ 2246769 h 2246769"/>
              <a:gd name="connsiteX34" fmla="*/ 2907022 w 11334717"/>
              <a:gd name="connsiteY34" fmla="*/ 2246769 h 2246769"/>
              <a:gd name="connsiteX35" fmla="*/ 2353621 w 11334717"/>
              <a:gd name="connsiteY35" fmla="*/ 2246769 h 2246769"/>
              <a:gd name="connsiteX36" fmla="*/ 1913567 w 11334717"/>
              <a:gd name="connsiteY36" fmla="*/ 2246769 h 2246769"/>
              <a:gd name="connsiteX37" fmla="*/ 1133472 w 11334717"/>
              <a:gd name="connsiteY37" fmla="*/ 2246769 h 2246769"/>
              <a:gd name="connsiteX38" fmla="*/ 0 w 11334717"/>
              <a:gd name="connsiteY38" fmla="*/ 2246769 h 2246769"/>
              <a:gd name="connsiteX39" fmla="*/ 0 w 11334717"/>
              <a:gd name="connsiteY39" fmla="*/ 1662609 h 2246769"/>
              <a:gd name="connsiteX40" fmla="*/ 0 w 11334717"/>
              <a:gd name="connsiteY40" fmla="*/ 1100917 h 2246769"/>
              <a:gd name="connsiteX41" fmla="*/ 0 w 11334717"/>
              <a:gd name="connsiteY41" fmla="*/ 561692 h 2246769"/>
              <a:gd name="connsiteX42" fmla="*/ 0 w 11334717"/>
              <a:gd name="connsiteY42" fmla="*/ 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334717" h="2246769" extrusionOk="0">
                <a:moveTo>
                  <a:pt x="0" y="0"/>
                </a:moveTo>
                <a:cubicBezTo>
                  <a:pt x="277073" y="32919"/>
                  <a:pt x="536338" y="-39124"/>
                  <a:pt x="893442" y="0"/>
                </a:cubicBezTo>
                <a:cubicBezTo>
                  <a:pt x="1250546" y="39124"/>
                  <a:pt x="1308205" y="13749"/>
                  <a:pt x="1673538" y="0"/>
                </a:cubicBezTo>
                <a:cubicBezTo>
                  <a:pt x="2038871" y="-13749"/>
                  <a:pt x="2197155" y="11963"/>
                  <a:pt x="2566980" y="0"/>
                </a:cubicBezTo>
                <a:cubicBezTo>
                  <a:pt x="2936805" y="-11963"/>
                  <a:pt x="3015981" y="12365"/>
                  <a:pt x="3233728" y="0"/>
                </a:cubicBezTo>
                <a:cubicBezTo>
                  <a:pt x="3451475" y="-12365"/>
                  <a:pt x="3742790" y="11864"/>
                  <a:pt x="3900476" y="0"/>
                </a:cubicBezTo>
                <a:cubicBezTo>
                  <a:pt x="4058162" y="-11864"/>
                  <a:pt x="4238126" y="-27504"/>
                  <a:pt x="4567224" y="0"/>
                </a:cubicBezTo>
                <a:cubicBezTo>
                  <a:pt x="4896322" y="27504"/>
                  <a:pt x="4816576" y="-10463"/>
                  <a:pt x="4893931" y="0"/>
                </a:cubicBezTo>
                <a:cubicBezTo>
                  <a:pt x="4971286" y="10463"/>
                  <a:pt x="5435585" y="2271"/>
                  <a:pt x="5787373" y="0"/>
                </a:cubicBezTo>
                <a:cubicBezTo>
                  <a:pt x="6139161" y="-2271"/>
                  <a:pt x="6021968" y="-20092"/>
                  <a:pt x="6227427" y="0"/>
                </a:cubicBezTo>
                <a:cubicBezTo>
                  <a:pt x="6432886" y="20092"/>
                  <a:pt x="6774094" y="-28296"/>
                  <a:pt x="7120869" y="0"/>
                </a:cubicBezTo>
                <a:cubicBezTo>
                  <a:pt x="7467644" y="28296"/>
                  <a:pt x="7780444" y="26516"/>
                  <a:pt x="8014312" y="0"/>
                </a:cubicBezTo>
                <a:cubicBezTo>
                  <a:pt x="8248180" y="-26516"/>
                  <a:pt x="8251725" y="-12268"/>
                  <a:pt x="8341018" y="0"/>
                </a:cubicBezTo>
                <a:cubicBezTo>
                  <a:pt x="8430311" y="12268"/>
                  <a:pt x="8751875" y="23206"/>
                  <a:pt x="9121113" y="0"/>
                </a:cubicBezTo>
                <a:cubicBezTo>
                  <a:pt x="9490352" y="-23206"/>
                  <a:pt x="9609160" y="31351"/>
                  <a:pt x="10014556" y="0"/>
                </a:cubicBezTo>
                <a:cubicBezTo>
                  <a:pt x="10419952" y="-31351"/>
                  <a:pt x="10298782" y="-11916"/>
                  <a:pt x="10454610" y="0"/>
                </a:cubicBezTo>
                <a:cubicBezTo>
                  <a:pt x="10610438" y="11916"/>
                  <a:pt x="10920280" y="-37143"/>
                  <a:pt x="11334717" y="0"/>
                </a:cubicBezTo>
                <a:cubicBezTo>
                  <a:pt x="11311640" y="194999"/>
                  <a:pt x="11345858" y="462878"/>
                  <a:pt x="11334717" y="584160"/>
                </a:cubicBezTo>
                <a:cubicBezTo>
                  <a:pt x="11323576" y="705442"/>
                  <a:pt x="11356205" y="958839"/>
                  <a:pt x="11334717" y="1145852"/>
                </a:cubicBezTo>
                <a:cubicBezTo>
                  <a:pt x="11313229" y="1332865"/>
                  <a:pt x="11348483" y="1550692"/>
                  <a:pt x="11334717" y="1662609"/>
                </a:cubicBezTo>
                <a:cubicBezTo>
                  <a:pt x="11320951" y="1774526"/>
                  <a:pt x="11315805" y="2074745"/>
                  <a:pt x="11334717" y="2246769"/>
                </a:cubicBezTo>
                <a:cubicBezTo>
                  <a:pt x="11032617" y="2273359"/>
                  <a:pt x="10862590" y="2246129"/>
                  <a:pt x="10667969" y="2246769"/>
                </a:cubicBezTo>
                <a:cubicBezTo>
                  <a:pt x="10473348" y="2247409"/>
                  <a:pt x="10133032" y="2290632"/>
                  <a:pt x="9774527" y="2246769"/>
                </a:cubicBezTo>
                <a:cubicBezTo>
                  <a:pt x="9416022" y="2202906"/>
                  <a:pt x="9498857" y="2266952"/>
                  <a:pt x="9334473" y="2246769"/>
                </a:cubicBezTo>
                <a:cubicBezTo>
                  <a:pt x="9170089" y="2226586"/>
                  <a:pt x="8850506" y="2240847"/>
                  <a:pt x="8441030" y="2246769"/>
                </a:cubicBezTo>
                <a:cubicBezTo>
                  <a:pt x="8031554" y="2252691"/>
                  <a:pt x="7822367" y="2230265"/>
                  <a:pt x="7660935" y="2246769"/>
                </a:cubicBezTo>
                <a:cubicBezTo>
                  <a:pt x="7499504" y="2263273"/>
                  <a:pt x="7218410" y="2225545"/>
                  <a:pt x="7107534" y="2246769"/>
                </a:cubicBezTo>
                <a:cubicBezTo>
                  <a:pt x="6996658" y="2267993"/>
                  <a:pt x="6826852" y="2250821"/>
                  <a:pt x="6667481" y="2246769"/>
                </a:cubicBezTo>
                <a:cubicBezTo>
                  <a:pt x="6508110" y="2242717"/>
                  <a:pt x="6305747" y="2229716"/>
                  <a:pt x="6114080" y="2246769"/>
                </a:cubicBezTo>
                <a:cubicBezTo>
                  <a:pt x="5922413" y="2263822"/>
                  <a:pt x="5863404" y="2238739"/>
                  <a:pt x="5787373" y="2246769"/>
                </a:cubicBezTo>
                <a:cubicBezTo>
                  <a:pt x="5711342" y="2254799"/>
                  <a:pt x="5583376" y="2233728"/>
                  <a:pt x="5460667" y="2246769"/>
                </a:cubicBezTo>
                <a:cubicBezTo>
                  <a:pt x="5337958" y="2259810"/>
                  <a:pt x="4983667" y="2243900"/>
                  <a:pt x="4680571" y="2246769"/>
                </a:cubicBezTo>
                <a:cubicBezTo>
                  <a:pt x="4377475" y="2249638"/>
                  <a:pt x="4399717" y="2237514"/>
                  <a:pt x="4240518" y="2246769"/>
                </a:cubicBezTo>
                <a:cubicBezTo>
                  <a:pt x="4081319" y="2256024"/>
                  <a:pt x="3769323" y="2235179"/>
                  <a:pt x="3460422" y="2246769"/>
                </a:cubicBezTo>
                <a:cubicBezTo>
                  <a:pt x="3151521" y="2258359"/>
                  <a:pt x="3163017" y="2267108"/>
                  <a:pt x="2907022" y="2246769"/>
                </a:cubicBezTo>
                <a:cubicBezTo>
                  <a:pt x="2651027" y="2226430"/>
                  <a:pt x="2571975" y="2258725"/>
                  <a:pt x="2353621" y="2246769"/>
                </a:cubicBezTo>
                <a:cubicBezTo>
                  <a:pt x="2135267" y="2234813"/>
                  <a:pt x="2051392" y="2259788"/>
                  <a:pt x="1913567" y="2246769"/>
                </a:cubicBezTo>
                <a:cubicBezTo>
                  <a:pt x="1775742" y="2233750"/>
                  <a:pt x="1348682" y="2259762"/>
                  <a:pt x="1133472" y="2246769"/>
                </a:cubicBezTo>
                <a:cubicBezTo>
                  <a:pt x="918262" y="2233776"/>
                  <a:pt x="233817" y="2261152"/>
                  <a:pt x="0" y="2246769"/>
                </a:cubicBezTo>
                <a:cubicBezTo>
                  <a:pt x="20602" y="2037068"/>
                  <a:pt x="27827" y="1864889"/>
                  <a:pt x="0" y="1662609"/>
                </a:cubicBezTo>
                <a:cubicBezTo>
                  <a:pt x="-27827" y="1460329"/>
                  <a:pt x="-3242" y="1222307"/>
                  <a:pt x="0" y="1100917"/>
                </a:cubicBezTo>
                <a:cubicBezTo>
                  <a:pt x="3242" y="979527"/>
                  <a:pt x="-21069" y="710345"/>
                  <a:pt x="0" y="561692"/>
                </a:cubicBezTo>
                <a:cubicBezTo>
                  <a:pt x="21069" y="413040"/>
                  <a:pt x="6873" y="255468"/>
                  <a:pt x="0" y="0"/>
                </a:cubicBezTo>
                <a:close/>
              </a:path>
            </a:pathLst>
          </a:custGeom>
          <a:noFill/>
          <a:ln>
            <a:solidFill>
              <a:srgbClr val="08264D"/>
            </a:solidFill>
            <a:extLst>
              <a:ext uri="{C807C97D-BFC1-408E-A445-0C87EB9F89A2}">
                <ask:lineSketchStyleProps xmlns:ask="http://schemas.microsoft.com/office/drawing/2018/sketchyshapes" sd="3055767533">
                  <a:prstGeom prst="rect">
                    <a:avLst/>
                  </a:prstGeom>
                  <ask:type>
                    <ask:lineSketchFreehand/>
                  </ask:type>
                </ask:lineSketchStyleProps>
              </a:ext>
            </a:extLst>
          </a:ln>
        </p:spPr>
        <p:txBody>
          <a:bodyPr wrap="square">
            <a:spAutoFit/>
          </a:bodyPr>
          <a:lstStyle/>
          <a:p>
            <a:r>
              <a:rPr lang="en-US" sz="2800" b="1" dirty="0" err="1">
                <a:latin typeface="Aptos" panose="020B0004020202020204" pitchFamily="34" charset="0"/>
              </a:rPr>
              <a:t>Objetivo</a:t>
            </a:r>
            <a:r>
              <a:rPr lang="en-US" sz="2800" b="1" dirty="0">
                <a:latin typeface="Aptos" panose="020B0004020202020204" pitchFamily="34" charset="0"/>
              </a:rPr>
              <a:t> principal: </a:t>
            </a:r>
          </a:p>
          <a:p>
            <a:r>
              <a:rPr lang="es-ES" sz="2800" dirty="0">
                <a:latin typeface="Aptos" panose="020B0004020202020204" pitchFamily="34" charset="0"/>
              </a:rPr>
              <a:t>Caracterizar los regímenes de las perturbaciones forestales en una región templado-mediterránea, incluyendo la deforestación y degradación, en los últimos 35 años mediante el análisis de series temporales de satélites Landsat</a:t>
            </a:r>
          </a:p>
        </p:txBody>
      </p:sp>
      <p:grpSp>
        <p:nvGrpSpPr>
          <p:cNvPr id="5" name="Group 4">
            <a:extLst>
              <a:ext uri="{FF2B5EF4-FFF2-40B4-BE49-F238E27FC236}">
                <a16:creationId xmlns:a16="http://schemas.microsoft.com/office/drawing/2014/main" id="{9E1E9AA2-323F-A053-FE6B-3EFE7C266EB5}"/>
              </a:ext>
            </a:extLst>
          </p:cNvPr>
          <p:cNvGrpSpPr/>
          <p:nvPr/>
        </p:nvGrpSpPr>
        <p:grpSpPr>
          <a:xfrm>
            <a:off x="-72948" y="-5319"/>
            <a:ext cx="12337895" cy="466821"/>
            <a:chOff x="-131380" y="-927644"/>
            <a:chExt cx="12454760" cy="466821"/>
          </a:xfrm>
        </p:grpSpPr>
        <p:sp>
          <p:nvSpPr>
            <p:cNvPr id="6" name="Rectangle 5">
              <a:extLst>
                <a:ext uri="{FF2B5EF4-FFF2-40B4-BE49-F238E27FC236}">
                  <a16:creationId xmlns:a16="http://schemas.microsoft.com/office/drawing/2014/main" id="{D759F83A-6929-43A4-6217-906335E472EB}"/>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 name="TextBox 6">
              <a:extLst>
                <a:ext uri="{FF2B5EF4-FFF2-40B4-BE49-F238E27FC236}">
                  <a16:creationId xmlns:a16="http://schemas.microsoft.com/office/drawing/2014/main" id="{8B3EACC6-F862-1A6E-182F-43A33A9EAB84}"/>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95000"/>
                    </a:schemeClr>
                  </a:solidFill>
                </a:rPr>
                <a:t>Introducción		</a:t>
              </a:r>
              <a:r>
                <a:rPr lang="es-ES" sz="1600" b="1" spc="300" dirty="0">
                  <a:solidFill>
                    <a:schemeClr val="bg1">
                      <a:lumMod val="65000"/>
                    </a:schemeClr>
                  </a:solidFill>
                </a:rPr>
                <a:t>Métodos		Resultados 		Conclusiones</a:t>
              </a:r>
            </a:p>
          </p:txBody>
        </p:sp>
      </p:grpSp>
    </p:spTree>
    <p:extLst>
      <p:ext uri="{BB962C8B-B14F-4D97-AF65-F5344CB8AC3E}">
        <p14:creationId xmlns:p14="http://schemas.microsoft.com/office/powerpoint/2010/main" val="89895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3EB8EE-29C6-1C19-044A-00F84E296C17}"/>
              </a:ext>
            </a:extLst>
          </p:cNvPr>
          <p:cNvGrpSpPr/>
          <p:nvPr/>
        </p:nvGrpSpPr>
        <p:grpSpPr>
          <a:xfrm>
            <a:off x="604380" y="225514"/>
            <a:ext cx="11587620" cy="8157351"/>
            <a:chOff x="604380" y="225514"/>
            <a:chExt cx="11587620" cy="8157351"/>
          </a:xfrm>
        </p:grpSpPr>
        <p:pic>
          <p:nvPicPr>
            <p:cNvPr id="7" name="Imagen 22" descr="Mapa&#10;&#10;Descripción generada automáticamente">
              <a:extLst>
                <a:ext uri="{FF2B5EF4-FFF2-40B4-BE49-F238E27FC236}">
                  <a16:creationId xmlns:a16="http://schemas.microsoft.com/office/drawing/2014/main" id="{B4C7894D-B2AA-0C0C-5955-96CDF69D3C02}"/>
                </a:ext>
              </a:extLst>
            </p:cNvPr>
            <p:cNvPicPr>
              <a:picLocks noChangeAspect="1"/>
            </p:cNvPicPr>
            <p:nvPr/>
          </p:nvPicPr>
          <p:blipFill rotWithShape="1">
            <a:blip r:embed="rId4"/>
            <a:srcRect t="65057" r="63030" b="-1928"/>
            <a:stretch/>
          </p:blipFill>
          <p:spPr>
            <a:xfrm>
              <a:off x="5653433" y="225514"/>
              <a:ext cx="6538567" cy="8157351"/>
            </a:xfrm>
            <a:prstGeom prst="rect">
              <a:avLst/>
            </a:prstGeom>
          </p:spPr>
        </p:pic>
        <p:sp>
          <p:nvSpPr>
            <p:cNvPr id="5" name="TextBox 4">
              <a:extLst>
                <a:ext uri="{FF2B5EF4-FFF2-40B4-BE49-F238E27FC236}">
                  <a16:creationId xmlns:a16="http://schemas.microsoft.com/office/drawing/2014/main" id="{917CBD12-BEDF-3508-B44D-9ED79CFDE26A}"/>
                </a:ext>
              </a:extLst>
            </p:cNvPr>
            <p:cNvSpPr txBox="1"/>
            <p:nvPr/>
          </p:nvSpPr>
          <p:spPr>
            <a:xfrm>
              <a:off x="604380" y="1016823"/>
              <a:ext cx="468152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Región</a:t>
              </a: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 de </a:t>
              </a:r>
              <a:r>
                <a:rPr kumimoji="0" lang="en-US" sz="3600" b="1" i="0" u="none" strike="noStrike" kern="1200" cap="none" spc="0" normalizeH="0" baseline="0" noProof="0" dirty="0" err="1">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rPr>
                <a:t>estudio</a:t>
              </a:r>
              <a:endPar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pitchFamily="34" charset="0"/>
                <a:cs typeface="Times New Roman" panose="02020603050405020304" pitchFamily="18" charset="0"/>
              </a:endParaRPr>
            </a:p>
          </p:txBody>
        </p:sp>
      </p:grpSp>
      <p:sp>
        <p:nvSpPr>
          <p:cNvPr id="15" name="Slide Number Placeholder 14">
            <a:extLst>
              <a:ext uri="{FF2B5EF4-FFF2-40B4-BE49-F238E27FC236}">
                <a16:creationId xmlns:a16="http://schemas.microsoft.com/office/drawing/2014/main" id="{E36875C1-03DA-0F3C-862B-53270FBEBA93}"/>
              </a:ext>
            </a:extLst>
          </p:cNvPr>
          <p:cNvSpPr>
            <a:spLocks noGrp="1"/>
          </p:cNvSpPr>
          <p:nvPr>
            <p:ph type="sldNum" sz="quarter" idx="12"/>
          </p:nvPr>
        </p:nvSpPr>
        <p:spPr/>
        <p:txBody>
          <a:bodyPr/>
          <a:lstStyle/>
          <a:p>
            <a:fld id="{3A913D7D-0C0A-4183-B912-B5BEE01F9881}" type="slidenum">
              <a:rPr lang="es-ES" smtClean="0"/>
              <a:t>5</a:t>
            </a:fld>
            <a:endParaRPr lang="es-ES" dirty="0"/>
          </a:p>
        </p:txBody>
      </p:sp>
      <p:grpSp>
        <p:nvGrpSpPr>
          <p:cNvPr id="13" name="Group 12">
            <a:extLst>
              <a:ext uri="{FF2B5EF4-FFF2-40B4-BE49-F238E27FC236}">
                <a16:creationId xmlns:a16="http://schemas.microsoft.com/office/drawing/2014/main" id="{E6417490-E981-0967-2F9A-1BDA796B82FE}"/>
              </a:ext>
            </a:extLst>
          </p:cNvPr>
          <p:cNvGrpSpPr/>
          <p:nvPr/>
        </p:nvGrpSpPr>
        <p:grpSpPr>
          <a:xfrm>
            <a:off x="239619" y="2110653"/>
            <a:ext cx="5664869" cy="4504928"/>
            <a:chOff x="239619" y="2110653"/>
            <a:chExt cx="5664869" cy="4504928"/>
          </a:xfrm>
        </p:grpSpPr>
        <p:pic>
          <p:nvPicPr>
            <p:cNvPr id="11" name="Picture 10">
              <a:extLst>
                <a:ext uri="{FF2B5EF4-FFF2-40B4-BE49-F238E27FC236}">
                  <a16:creationId xmlns:a16="http://schemas.microsoft.com/office/drawing/2014/main" id="{4DDB19AA-E3F7-D59B-3FA1-84F81F53BDB8}"/>
                </a:ext>
              </a:extLst>
            </p:cNvPr>
            <p:cNvPicPr>
              <a:picLocks noChangeAspect="1"/>
            </p:cNvPicPr>
            <p:nvPr/>
          </p:nvPicPr>
          <p:blipFill>
            <a:blip r:embed="rId5"/>
            <a:stretch>
              <a:fillRect/>
            </a:stretch>
          </p:blipFill>
          <p:spPr>
            <a:xfrm>
              <a:off x="604380" y="2110653"/>
              <a:ext cx="4684293" cy="3678988"/>
            </a:xfrm>
            <a:prstGeom prst="rect">
              <a:avLst/>
            </a:prstGeom>
          </p:spPr>
        </p:pic>
        <p:sp>
          <p:nvSpPr>
            <p:cNvPr id="12" name="TextBox 11">
              <a:extLst>
                <a:ext uri="{FF2B5EF4-FFF2-40B4-BE49-F238E27FC236}">
                  <a16:creationId xmlns:a16="http://schemas.microsoft.com/office/drawing/2014/main" id="{4837DF61-46A7-3EAF-401F-31BF8170E60B}"/>
                </a:ext>
              </a:extLst>
            </p:cNvPr>
            <p:cNvSpPr txBox="1"/>
            <p:nvPr/>
          </p:nvSpPr>
          <p:spPr>
            <a:xfrm>
              <a:off x="239619" y="6246249"/>
              <a:ext cx="5664869" cy="369332"/>
            </a:xfrm>
            <a:prstGeom prst="rect">
              <a:avLst/>
            </a:prstGeom>
            <a:noFill/>
          </p:spPr>
          <p:txBody>
            <a:bodyPr wrap="square">
              <a:spAutoFit/>
            </a:bodyPr>
            <a:lstStyle/>
            <a:p>
              <a:r>
                <a:rPr lang="en-US" dirty="0">
                  <a:latin typeface="Aptos Display" panose="020B0004020202020204" pitchFamily="34" charset="0"/>
                </a:rPr>
                <a:t> Forest types map. </a:t>
              </a:r>
              <a:r>
                <a:rPr lang="en-US" b="1" dirty="0">
                  <a:latin typeface="Aptos Display" panose="020B0004020202020204" pitchFamily="34" charset="0"/>
                </a:rPr>
                <a:t>Navarro-</a:t>
              </a:r>
              <a:r>
                <a:rPr lang="en-US" b="1" dirty="0" err="1">
                  <a:latin typeface="Aptos Display" panose="020B0004020202020204" pitchFamily="34" charset="0"/>
                </a:rPr>
                <a:t>Cerrillo</a:t>
              </a:r>
              <a:r>
                <a:rPr lang="en-US" b="1" dirty="0">
                  <a:latin typeface="Aptos Display" panose="020B0004020202020204" pitchFamily="34" charset="0"/>
                </a:rPr>
                <a:t> et al., 2022</a:t>
              </a:r>
              <a:endParaRPr lang="es-ES" b="1" dirty="0">
                <a:latin typeface="Aptos Display" panose="020B0004020202020204" pitchFamily="34" charset="0"/>
              </a:endParaRPr>
            </a:p>
          </p:txBody>
        </p:sp>
      </p:grpSp>
      <p:grpSp>
        <p:nvGrpSpPr>
          <p:cNvPr id="2" name="Group 1">
            <a:extLst>
              <a:ext uri="{FF2B5EF4-FFF2-40B4-BE49-F238E27FC236}">
                <a16:creationId xmlns:a16="http://schemas.microsoft.com/office/drawing/2014/main" id="{B361D2DF-833A-104D-7D88-686AD9B854CC}"/>
              </a:ext>
            </a:extLst>
          </p:cNvPr>
          <p:cNvGrpSpPr/>
          <p:nvPr/>
        </p:nvGrpSpPr>
        <p:grpSpPr>
          <a:xfrm>
            <a:off x="-72948" y="-5319"/>
            <a:ext cx="12337895" cy="466821"/>
            <a:chOff x="-131380" y="-927644"/>
            <a:chExt cx="12454760" cy="466821"/>
          </a:xfrm>
        </p:grpSpPr>
        <p:sp>
          <p:nvSpPr>
            <p:cNvPr id="3" name="Rectangle 2">
              <a:extLst>
                <a:ext uri="{FF2B5EF4-FFF2-40B4-BE49-F238E27FC236}">
                  <a16:creationId xmlns:a16="http://schemas.microsoft.com/office/drawing/2014/main" id="{25D30615-EC7D-FDD2-BE7B-9AA8C018FEF5}"/>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TextBox 3">
              <a:extLst>
                <a:ext uri="{FF2B5EF4-FFF2-40B4-BE49-F238E27FC236}">
                  <a16:creationId xmlns:a16="http://schemas.microsoft.com/office/drawing/2014/main" id="{FAF7B2A7-EC8B-3B67-E098-AF4756C555ED}"/>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50000"/>
                    </a:schemeClr>
                  </a:solidFill>
                </a:rPr>
                <a:t>Introducción</a:t>
              </a:r>
              <a:r>
                <a:rPr lang="es-ES" sz="1600" b="1" spc="300" dirty="0">
                  <a:solidFill>
                    <a:schemeClr val="bg1">
                      <a:lumMod val="95000"/>
                    </a:schemeClr>
                  </a:solidFill>
                </a:rPr>
                <a:t>		</a:t>
              </a:r>
              <a:r>
                <a:rPr lang="es-ES" sz="1600" b="1" spc="300" dirty="0">
                  <a:solidFill>
                    <a:schemeClr val="bg1"/>
                  </a:solidFill>
                </a:rPr>
                <a:t>Métodos</a:t>
              </a:r>
              <a:r>
                <a:rPr lang="es-ES" sz="1600" b="1" spc="300" dirty="0">
                  <a:solidFill>
                    <a:schemeClr val="bg1">
                      <a:lumMod val="65000"/>
                    </a:schemeClr>
                  </a:solidFill>
                </a:rPr>
                <a:t>		Resultados 		Conclusiones</a:t>
              </a:r>
            </a:p>
          </p:txBody>
        </p:sp>
      </p:grpSp>
    </p:spTree>
    <p:extLst>
      <p:ext uri="{BB962C8B-B14F-4D97-AF65-F5344CB8AC3E}">
        <p14:creationId xmlns:p14="http://schemas.microsoft.com/office/powerpoint/2010/main" val="23516975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4E9F87B3-56AE-DF7C-7593-2955483E5703}"/>
              </a:ext>
            </a:extLst>
          </p:cNvPr>
          <p:cNvGrpSpPr/>
          <p:nvPr/>
        </p:nvGrpSpPr>
        <p:grpSpPr>
          <a:xfrm>
            <a:off x="925640" y="777489"/>
            <a:ext cx="10876803" cy="5629603"/>
            <a:chOff x="1269795" y="708734"/>
            <a:chExt cx="10876803" cy="5629603"/>
          </a:xfrm>
        </p:grpSpPr>
        <p:grpSp>
          <p:nvGrpSpPr>
            <p:cNvPr id="71" name="Group 70">
              <a:extLst>
                <a:ext uri="{FF2B5EF4-FFF2-40B4-BE49-F238E27FC236}">
                  <a16:creationId xmlns:a16="http://schemas.microsoft.com/office/drawing/2014/main" id="{2BEA1ABB-472C-8538-C48C-3E9AD9C56FD1}"/>
                </a:ext>
              </a:extLst>
            </p:cNvPr>
            <p:cNvGrpSpPr/>
            <p:nvPr/>
          </p:nvGrpSpPr>
          <p:grpSpPr>
            <a:xfrm>
              <a:off x="1269795" y="708734"/>
              <a:ext cx="10748198" cy="4582981"/>
              <a:chOff x="1269795" y="708734"/>
              <a:chExt cx="10748198" cy="4582981"/>
            </a:xfrm>
          </p:grpSpPr>
          <p:sp>
            <p:nvSpPr>
              <p:cNvPr id="69" name="TextBox 68">
                <a:extLst>
                  <a:ext uri="{FF2B5EF4-FFF2-40B4-BE49-F238E27FC236}">
                    <a16:creationId xmlns:a16="http://schemas.microsoft.com/office/drawing/2014/main" id="{DF2A610C-1651-AAE0-1F09-F171877347A4}"/>
                  </a:ext>
                </a:extLst>
              </p:cNvPr>
              <p:cNvSpPr txBox="1"/>
              <p:nvPr/>
            </p:nvSpPr>
            <p:spPr>
              <a:xfrm>
                <a:off x="1269795" y="1868277"/>
                <a:ext cx="5627559" cy="3423438"/>
              </a:xfrm>
              <a:prstGeom prst="rect">
                <a:avLst/>
              </a:prstGeom>
              <a:noFill/>
            </p:spPr>
            <p:txBody>
              <a:bodyPr wrap="square">
                <a:spAutoFit/>
              </a:bodyPr>
              <a:lstStyle/>
              <a:p>
                <a:pPr marL="342900" indent="-342900">
                  <a:lnSpc>
                    <a:spcPct val="200000"/>
                  </a:lnSpc>
                  <a:buFont typeface="+mj-lt"/>
                  <a:buAutoNum type="arabicPeriod"/>
                </a:pPr>
                <a:r>
                  <a:rPr lang="es-ES" sz="2800" dirty="0">
                    <a:latin typeface="Aptos Display" panose="020B0004020202020204" pitchFamily="34" charset="0"/>
                  </a:rPr>
                  <a:t>Landsat Colección 2 Nivel 2- </a:t>
                </a:r>
                <a:r>
                  <a:rPr lang="es-ES" sz="2800" i="1" dirty="0">
                    <a:latin typeface="Aptos Display" panose="020B0004020202020204" pitchFamily="34" charset="0"/>
                  </a:rPr>
                  <a:t>Surface </a:t>
                </a:r>
                <a:r>
                  <a:rPr lang="es-ES" sz="2800" i="1" dirty="0" err="1">
                    <a:latin typeface="Aptos Display" panose="020B0004020202020204" pitchFamily="34" charset="0"/>
                  </a:rPr>
                  <a:t>Reflectance</a:t>
                </a:r>
                <a:r>
                  <a:rPr lang="es-ES" sz="2800" i="1" dirty="0">
                    <a:latin typeface="Aptos Display" panose="020B0004020202020204" pitchFamily="34" charset="0"/>
                  </a:rPr>
                  <a:t>.</a:t>
                </a:r>
              </a:p>
              <a:p>
                <a:pPr marL="342900" indent="-342900">
                  <a:lnSpc>
                    <a:spcPct val="200000"/>
                  </a:lnSpc>
                  <a:buFont typeface="+mj-lt"/>
                  <a:buAutoNum type="arabicPeriod"/>
                </a:pPr>
                <a:r>
                  <a:rPr lang="es-ES" sz="2800" dirty="0">
                    <a:latin typeface="Aptos Display" panose="020B0004020202020204" pitchFamily="34" charset="0"/>
                  </a:rPr>
                  <a:t>38 tiles (&gt;33k imágenes)</a:t>
                </a:r>
              </a:p>
              <a:p>
                <a:pPr marL="342900" indent="-342900">
                  <a:lnSpc>
                    <a:spcPct val="200000"/>
                  </a:lnSpc>
                  <a:buFont typeface="+mj-lt"/>
                  <a:buAutoNum type="arabicPeriod"/>
                </a:pPr>
                <a:r>
                  <a:rPr lang="es-ES" sz="2800" dirty="0">
                    <a:latin typeface="Aptos Display" panose="020B0004020202020204" pitchFamily="34" charset="0"/>
                  </a:rPr>
                  <a:t>1985-2023</a:t>
                </a:r>
              </a:p>
            </p:txBody>
          </p:sp>
          <p:pic>
            <p:nvPicPr>
              <p:cNvPr id="70" name="Picture 69">
                <a:extLst>
                  <a:ext uri="{FF2B5EF4-FFF2-40B4-BE49-F238E27FC236}">
                    <a16:creationId xmlns:a16="http://schemas.microsoft.com/office/drawing/2014/main" id="{0E115F06-CE96-1EC5-56C7-DC7B4A5D3F23}"/>
                  </a:ext>
                </a:extLst>
              </p:cNvPr>
              <p:cNvPicPr>
                <a:picLocks noChangeAspect="1"/>
              </p:cNvPicPr>
              <p:nvPr/>
            </p:nvPicPr>
            <p:blipFill>
              <a:blip r:embed="rId3"/>
              <a:stretch>
                <a:fillRect/>
              </a:stretch>
            </p:blipFill>
            <p:spPr>
              <a:xfrm>
                <a:off x="9475261" y="708734"/>
                <a:ext cx="2542732" cy="1450917"/>
              </a:xfrm>
              <a:prstGeom prst="rect">
                <a:avLst/>
              </a:prstGeom>
            </p:spPr>
          </p:pic>
        </p:grpSp>
        <p:pic>
          <p:nvPicPr>
            <p:cNvPr id="75" name="Picture 74" descr="A map of spain with red squares&#10;&#10;Description automatically generated">
              <a:extLst>
                <a:ext uri="{FF2B5EF4-FFF2-40B4-BE49-F238E27FC236}">
                  <a16:creationId xmlns:a16="http://schemas.microsoft.com/office/drawing/2014/main" id="{1BB9F820-353F-731F-17E6-6EF31F1B7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924" y="2251049"/>
              <a:ext cx="5342674" cy="4087288"/>
            </a:xfrm>
            <a:prstGeom prst="rect">
              <a:avLst/>
            </a:prstGeom>
          </p:spPr>
        </p:pic>
      </p:grpSp>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6</a:t>
            </a:fld>
            <a:endParaRPr lang="es-ES"/>
          </a:p>
        </p:txBody>
      </p:sp>
      <p:sp>
        <p:nvSpPr>
          <p:cNvPr id="11" name="TextBox 10">
            <a:extLst>
              <a:ext uri="{FF2B5EF4-FFF2-40B4-BE49-F238E27FC236}">
                <a16:creationId xmlns:a16="http://schemas.microsoft.com/office/drawing/2014/main" id="{B6E3EFE6-172E-19EE-B9E9-4D57112A80C7}"/>
              </a:ext>
            </a:extLst>
          </p:cNvPr>
          <p:cNvSpPr txBox="1"/>
          <p:nvPr/>
        </p:nvSpPr>
        <p:spPr>
          <a:xfrm>
            <a:off x="332627" y="775432"/>
            <a:ext cx="9174230" cy="954107"/>
          </a:xfrm>
          <a:prstGeom prst="rect">
            <a:avLst/>
          </a:prstGeom>
          <a:noFill/>
        </p:spPr>
        <p:txBody>
          <a:bodyPr wrap="square">
            <a:spAutoFit/>
          </a:bodyPr>
          <a:lstStyle/>
          <a:p>
            <a:r>
              <a:rPr lang="en-US" sz="2800" b="1" i="1" dirty="0">
                <a:solidFill>
                  <a:schemeClr val="tx1"/>
                </a:solidFill>
                <a:latin typeface="Aptos Display" panose="020B0004020202020204" pitchFamily="34" charset="0"/>
              </a:rPr>
              <a:t>Continuous Change Detection and Classification - Spectral Mixture Analysis </a:t>
            </a:r>
            <a:r>
              <a:rPr lang="en-US" sz="2800" b="1" dirty="0">
                <a:solidFill>
                  <a:schemeClr val="tx1"/>
                </a:solidFill>
                <a:latin typeface="Aptos Display" panose="020B0004020202020204" pitchFamily="34" charset="0"/>
              </a:rPr>
              <a:t>(CCDC-SMA) (Chen et al., 2021)</a:t>
            </a:r>
            <a:endParaRPr lang="en-GB" sz="2800" b="1" dirty="0">
              <a:latin typeface="Aptos Display" panose="020B0004020202020204" pitchFamily="34" charset="0"/>
            </a:endParaRPr>
          </a:p>
        </p:txBody>
      </p:sp>
      <p:grpSp>
        <p:nvGrpSpPr>
          <p:cNvPr id="52" name="Group 51">
            <a:extLst>
              <a:ext uri="{FF2B5EF4-FFF2-40B4-BE49-F238E27FC236}">
                <a16:creationId xmlns:a16="http://schemas.microsoft.com/office/drawing/2014/main" id="{3C93065E-A0BD-898D-0C4E-90B712FA3350}"/>
              </a:ext>
            </a:extLst>
          </p:cNvPr>
          <p:cNvGrpSpPr/>
          <p:nvPr/>
        </p:nvGrpSpPr>
        <p:grpSpPr>
          <a:xfrm>
            <a:off x="863073" y="1691644"/>
            <a:ext cx="10939370" cy="4888907"/>
            <a:chOff x="626315" y="1729539"/>
            <a:chExt cx="10939370" cy="4888907"/>
          </a:xfrm>
        </p:grpSpPr>
        <p:pic>
          <p:nvPicPr>
            <p:cNvPr id="49" name="Picture 48">
              <a:extLst>
                <a:ext uri="{FF2B5EF4-FFF2-40B4-BE49-F238E27FC236}">
                  <a16:creationId xmlns:a16="http://schemas.microsoft.com/office/drawing/2014/main" id="{D1E9BE50-20E5-7CBB-9D62-256C01600584}"/>
                </a:ext>
              </a:extLst>
            </p:cNvPr>
            <p:cNvPicPr>
              <a:picLocks noChangeAspect="1"/>
            </p:cNvPicPr>
            <p:nvPr/>
          </p:nvPicPr>
          <p:blipFill>
            <a:blip r:embed="rId5"/>
            <a:stretch>
              <a:fillRect/>
            </a:stretch>
          </p:blipFill>
          <p:spPr>
            <a:xfrm>
              <a:off x="626315" y="2465241"/>
              <a:ext cx="5978037" cy="3166804"/>
            </a:xfrm>
            <a:prstGeom prst="rect">
              <a:avLst/>
            </a:prstGeom>
          </p:spPr>
        </p:pic>
        <p:pic>
          <p:nvPicPr>
            <p:cNvPr id="51" name="Picture 50">
              <a:extLst>
                <a:ext uri="{FF2B5EF4-FFF2-40B4-BE49-F238E27FC236}">
                  <a16:creationId xmlns:a16="http://schemas.microsoft.com/office/drawing/2014/main" id="{2B506689-FAA2-D8FB-D5A7-3C09B44EB92F}"/>
                </a:ext>
              </a:extLst>
            </p:cNvPr>
            <p:cNvPicPr>
              <a:picLocks noChangeAspect="1"/>
            </p:cNvPicPr>
            <p:nvPr/>
          </p:nvPicPr>
          <p:blipFill>
            <a:blip r:embed="rId6"/>
            <a:stretch>
              <a:fillRect/>
            </a:stretch>
          </p:blipFill>
          <p:spPr>
            <a:xfrm>
              <a:off x="6657630" y="1729539"/>
              <a:ext cx="4908055" cy="4888907"/>
            </a:xfrm>
            <a:prstGeom prst="rect">
              <a:avLst/>
            </a:prstGeom>
          </p:spPr>
        </p:pic>
      </p:grpSp>
      <p:pic>
        <p:nvPicPr>
          <p:cNvPr id="15" name="Picture 14">
            <a:extLst>
              <a:ext uri="{FF2B5EF4-FFF2-40B4-BE49-F238E27FC236}">
                <a16:creationId xmlns:a16="http://schemas.microsoft.com/office/drawing/2014/main" id="{98E5A02B-7C9E-255E-6BEC-A0C3BF3B89D1}"/>
              </a:ext>
            </a:extLst>
          </p:cNvPr>
          <p:cNvPicPr>
            <a:picLocks noChangeAspect="1"/>
          </p:cNvPicPr>
          <p:nvPr/>
        </p:nvPicPr>
        <p:blipFill rotWithShape="1">
          <a:blip r:embed="rId7"/>
          <a:srcRect t="49709"/>
          <a:stretch/>
        </p:blipFill>
        <p:spPr>
          <a:xfrm>
            <a:off x="882122" y="3141783"/>
            <a:ext cx="10586771" cy="1886048"/>
          </a:xfrm>
          <a:prstGeom prst="rect">
            <a:avLst/>
          </a:prstGeom>
        </p:spPr>
      </p:pic>
      <p:grpSp>
        <p:nvGrpSpPr>
          <p:cNvPr id="25" name="Group 24">
            <a:extLst>
              <a:ext uri="{FF2B5EF4-FFF2-40B4-BE49-F238E27FC236}">
                <a16:creationId xmlns:a16="http://schemas.microsoft.com/office/drawing/2014/main" id="{6C9755C9-A110-2E5D-F41C-E173ED8A9097}"/>
              </a:ext>
            </a:extLst>
          </p:cNvPr>
          <p:cNvGrpSpPr/>
          <p:nvPr/>
        </p:nvGrpSpPr>
        <p:grpSpPr>
          <a:xfrm>
            <a:off x="332627" y="2043469"/>
            <a:ext cx="12675167" cy="4244296"/>
            <a:chOff x="357836" y="2043469"/>
            <a:chExt cx="12675167" cy="4244296"/>
          </a:xfrm>
        </p:grpSpPr>
        <p:grpSp>
          <p:nvGrpSpPr>
            <p:cNvPr id="29" name="Group 28">
              <a:extLst>
                <a:ext uri="{FF2B5EF4-FFF2-40B4-BE49-F238E27FC236}">
                  <a16:creationId xmlns:a16="http://schemas.microsoft.com/office/drawing/2014/main" id="{0F1A3477-9899-D861-0697-4B6A69C23AC5}"/>
                </a:ext>
              </a:extLst>
            </p:cNvPr>
            <p:cNvGrpSpPr/>
            <p:nvPr/>
          </p:nvGrpSpPr>
          <p:grpSpPr>
            <a:xfrm>
              <a:off x="357836" y="2043469"/>
              <a:ext cx="12675167" cy="4244296"/>
              <a:chOff x="469539" y="2043469"/>
              <a:chExt cx="12675167" cy="4244296"/>
            </a:xfrm>
          </p:grpSpPr>
          <p:grpSp>
            <p:nvGrpSpPr>
              <p:cNvPr id="22" name="Group 21">
                <a:extLst>
                  <a:ext uri="{FF2B5EF4-FFF2-40B4-BE49-F238E27FC236}">
                    <a16:creationId xmlns:a16="http://schemas.microsoft.com/office/drawing/2014/main" id="{9AE76BF4-A086-2EC2-A107-430476ABAE1A}"/>
                  </a:ext>
                </a:extLst>
              </p:cNvPr>
              <p:cNvGrpSpPr/>
              <p:nvPr/>
            </p:nvGrpSpPr>
            <p:grpSpPr>
              <a:xfrm>
                <a:off x="469539" y="2043469"/>
                <a:ext cx="12675167" cy="3763859"/>
                <a:chOff x="469539" y="2043469"/>
                <a:chExt cx="12675167" cy="3763859"/>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1C4A2A-C7F8-D064-0B5A-1CC00D2F37D0}"/>
                        </a:ext>
                      </a:extLst>
                    </p:cNvPr>
                    <p:cNvSpPr txBox="1"/>
                    <p:nvPr/>
                  </p:nvSpPr>
                  <p:spPr>
                    <a:xfrm>
                      <a:off x="4954324" y="4576019"/>
                      <a:ext cx="8190382" cy="718530"/>
                    </a:xfrm>
                    <a:prstGeom prst="rect">
                      <a:avLst/>
                    </a:prstGeom>
                    <a:noFill/>
                  </p:spPr>
                  <p:txBody>
                    <a:bodyPr wrap="square">
                      <a:spAutoFit/>
                    </a:bodyPr>
                    <a:lstStyle/>
                    <a:p>
                      <a:pPr>
                        <a:lnSpc>
                          <a:spcPct val="107000"/>
                        </a:lnSpc>
                        <a:spcAft>
                          <a:spcPts val="800"/>
                        </a:spcAft>
                      </a:pPr>
                      <a14:m>
                        <m:oMath xmlns:m="http://schemas.openxmlformats.org/officeDocument/2006/math">
                          <m:r>
                            <a:rPr lang="en-GB" sz="1800" b="1" i="1" kern="10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𝑵𝑫𝑭𝑰</m:t>
                          </m:r>
                          <m:r>
                            <a:rPr lang="en-GB" sz="1800" b="1" i="1" kern="10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 =</m:t>
                          </m:r>
                          <m:f>
                            <m:fPr>
                              <m:ctrlPr>
                                <a:rPr lang="es-ES"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𝑮𝑽𝑺𝒉𝒂𝒅𝒆</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𝑵𝑷𝑽</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𝑺𝒐𝒊𝒍</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num>
                            <m:den>
                              <m:eqArr>
                                <m:eqArrPr>
                                  <m:ctrlPr>
                                    <a:rPr lang="es-ES"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eqArrPr>
                                <m:e>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𝑮𝑽𝑺𝒉𝒂𝒅𝒆</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d>
                                    <m:dPr>
                                      <m:ctrlPr>
                                        <a:rPr lang="es-ES"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𝑵𝑷𝑽</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 + </m:t>
                                      </m:r>
                                      <m:r>
                                        <a:rPr lang="en-GB" sz="1800" b="1"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𝑺𝒐𝒊𝒍</m:t>
                                      </m:r>
                                    </m:e>
                                  </m:d>
                                </m:e>
                                <m:e/>
                              </m:eqArr>
                            </m:den>
                          </m:f>
                        </m:oMath>
                      </a14:m>
                      <a:r>
                        <a:rPr lang="en-GB" sz="1800" b="1" kern="100" dirty="0">
                          <a:solidFill>
                            <a:schemeClr val="tx1"/>
                          </a:solidFill>
                          <a:effectLst/>
                          <a:latin typeface="Aptos" panose="020B0004020202020204" pitchFamily="34" charset="0"/>
                          <a:ea typeface="Yu Mincho" panose="02020400000000000000" pitchFamily="18" charset="-128"/>
                          <a:cs typeface="Arial" panose="020B0604020202020204" pitchFamily="34" charset="0"/>
                        </a:rPr>
                        <a:t>     </a:t>
                      </a:r>
                      <a:r>
                        <a:rPr lang="en-GB" sz="1800" kern="100" dirty="0">
                          <a:solidFill>
                            <a:schemeClr val="tx1"/>
                          </a:solidFill>
                          <a:effectLst/>
                          <a:latin typeface="Aptos" panose="020B0004020202020204" pitchFamily="34" charset="0"/>
                          <a:ea typeface="Yu Mincho" panose="02020400000000000000" pitchFamily="18" charset="-128"/>
                          <a:cs typeface="Arial" panose="020B0604020202020204" pitchFamily="34" charset="0"/>
                        </a:rPr>
                        <a:t>where,</a:t>
                      </a:r>
                      <a14:m>
                        <m:oMath xmlns:m="http://schemas.openxmlformats.org/officeDocument/2006/math">
                          <m:r>
                            <a:rPr lang="en-GB" sz="1800" b="0"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t>     </m:t>
                          </m:r>
                          <m:r>
                            <a:rPr lang="en-GB" sz="1800" b="1"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t>𝑮𝑽𝑺𝒉𝒂𝒅𝒆</m:t>
                          </m:r>
                          <m:r>
                            <a:rPr lang="en-GB" sz="1800" b="1"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t>= </m:t>
                          </m:r>
                          <m:f>
                            <m:fPr>
                              <m:ctrlPr>
                                <a:rPr lang="es-ES" sz="1800" b="1"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ctrlPr>
                            </m:fPr>
                            <m:num>
                              <m:r>
                                <a:rPr lang="en-GB" sz="1800" b="1"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t>𝑮𝑽</m:t>
                              </m:r>
                            </m:num>
                            <m:den>
                              <m:r>
                                <a:rPr lang="en-GB" sz="1800" b="1"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t>𝟏</m:t>
                              </m:r>
                              <m:r>
                                <a:rPr lang="en-GB" sz="1800" b="1"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t>−</m:t>
                              </m:r>
                              <m:r>
                                <a:rPr lang="en-GB" sz="1800" b="1" i="1" kern="100">
                                  <a:solidFill>
                                    <a:schemeClr val="tx1"/>
                                  </a:solidFill>
                                  <a:effectLst/>
                                  <a:latin typeface="Cambria Math" panose="02040503050406030204" pitchFamily="18" charset="0"/>
                                  <a:ea typeface="Yu Mincho" panose="02020400000000000000" pitchFamily="18" charset="-128"/>
                                  <a:cs typeface="Arial" panose="020B0604020202020204" pitchFamily="34" charset="0"/>
                                </a:rPr>
                                <m:t>𝑺𝒉𝒂𝒅𝒆</m:t>
                              </m:r>
                            </m:den>
                          </m:f>
                        </m:oMath>
                      </a14:m>
                      <a:endParaRPr lang="es-ES" sz="1800" b="1" kern="100" dirty="0">
                        <a:solidFill>
                          <a:schemeClr val="tx1"/>
                        </a:solidFill>
                        <a:effectLst/>
                        <a:latin typeface="Aptos" panose="020B0004020202020204" pitchFamily="34" charset="0"/>
                        <a:ea typeface="Calibri" panose="020F0502020204030204" pitchFamily="34" charset="0"/>
                        <a:cs typeface="Arial" panose="020B0604020202020204" pitchFamily="34" charset="0"/>
                      </a:endParaRPr>
                    </a:p>
                  </p:txBody>
                </p:sp>
              </mc:Choice>
              <mc:Fallback xmlns="">
                <p:sp>
                  <p:nvSpPr>
                    <p:cNvPr id="17" name="TextBox 16">
                      <a:extLst>
                        <a:ext uri="{FF2B5EF4-FFF2-40B4-BE49-F238E27FC236}">
                          <a16:creationId xmlns:a16="http://schemas.microsoft.com/office/drawing/2014/main" id="{7D1C4A2A-C7F8-D064-0B5A-1CC00D2F37D0}"/>
                        </a:ext>
                      </a:extLst>
                    </p:cNvPr>
                    <p:cNvSpPr txBox="1">
                      <a:spLocks noRot="1" noChangeAspect="1" noMove="1" noResize="1" noEditPoints="1" noAdjustHandles="1" noChangeArrowheads="1" noChangeShapeType="1" noTextEdit="1"/>
                    </p:cNvSpPr>
                    <p:nvPr/>
                  </p:nvSpPr>
                  <p:spPr>
                    <a:xfrm>
                      <a:off x="4954324" y="4576019"/>
                      <a:ext cx="8190382" cy="718530"/>
                    </a:xfrm>
                    <a:prstGeom prst="rect">
                      <a:avLst/>
                    </a:prstGeom>
                    <a:blipFill>
                      <a:blip r:embed="rId8"/>
                      <a:stretch>
                        <a:fillRect/>
                      </a:stretch>
                    </a:blipFill>
                  </p:spPr>
                  <p:txBody>
                    <a:bodyPr/>
                    <a:lstStyle/>
                    <a:p>
                      <a:r>
                        <a:rPr lang="es-ES">
                          <a:noFill/>
                        </a:rPr>
                        <a:t> </a:t>
                      </a:r>
                    </a:p>
                  </p:txBody>
                </p:sp>
              </mc:Fallback>
            </mc:AlternateContent>
            <p:pic>
              <p:nvPicPr>
                <p:cNvPr id="12" name="Picture 11">
                  <a:extLst>
                    <a:ext uri="{FF2B5EF4-FFF2-40B4-BE49-F238E27FC236}">
                      <a16:creationId xmlns:a16="http://schemas.microsoft.com/office/drawing/2014/main" id="{491479F9-DC4D-093A-68CB-02218B8E9364}"/>
                    </a:ext>
                  </a:extLst>
                </p:cNvPr>
                <p:cNvPicPr>
                  <a:picLocks noChangeAspect="1"/>
                </p:cNvPicPr>
                <p:nvPr/>
              </p:nvPicPr>
              <p:blipFill rotWithShape="1">
                <a:blip r:embed="rId9"/>
                <a:srcRect t="65812"/>
                <a:stretch/>
              </p:blipFill>
              <p:spPr>
                <a:xfrm>
                  <a:off x="3876331" y="2072186"/>
                  <a:ext cx="8369488" cy="2126844"/>
                </a:xfrm>
                <a:prstGeom prst="rect">
                  <a:avLst/>
                </a:prstGeom>
              </p:spPr>
            </p:pic>
            <p:grpSp>
              <p:nvGrpSpPr>
                <p:cNvPr id="18" name="Group 17">
                  <a:extLst>
                    <a:ext uri="{FF2B5EF4-FFF2-40B4-BE49-F238E27FC236}">
                      <a16:creationId xmlns:a16="http://schemas.microsoft.com/office/drawing/2014/main" id="{9EB90243-B15B-C79A-4403-CFD3EEB6A349}"/>
                    </a:ext>
                  </a:extLst>
                </p:cNvPr>
                <p:cNvGrpSpPr/>
                <p:nvPr/>
              </p:nvGrpSpPr>
              <p:grpSpPr>
                <a:xfrm>
                  <a:off x="469539" y="2043469"/>
                  <a:ext cx="3493762" cy="3763859"/>
                  <a:chOff x="-323645" y="981433"/>
                  <a:chExt cx="3688117" cy="3827765"/>
                </a:xfrm>
              </p:grpSpPr>
              <p:pic>
                <p:nvPicPr>
                  <p:cNvPr id="19" name="Imagen 10">
                    <a:extLst>
                      <a:ext uri="{FF2B5EF4-FFF2-40B4-BE49-F238E27FC236}">
                        <a16:creationId xmlns:a16="http://schemas.microsoft.com/office/drawing/2014/main" id="{1FB990B3-0EB8-6C60-F834-672F01AF1146}"/>
                      </a:ext>
                    </a:extLst>
                  </p:cNvPr>
                  <p:cNvPicPr>
                    <a:picLocks noChangeAspect="1"/>
                  </p:cNvPicPr>
                  <p:nvPr/>
                </p:nvPicPr>
                <p:blipFill rotWithShape="1">
                  <a:blip r:embed="rId10"/>
                  <a:srcRect r="49495" b="17235"/>
                  <a:stretch/>
                </p:blipFill>
                <p:spPr>
                  <a:xfrm>
                    <a:off x="-323645" y="981433"/>
                    <a:ext cx="3468416" cy="1789509"/>
                  </a:xfrm>
                  <a:prstGeom prst="rect">
                    <a:avLst/>
                  </a:prstGeom>
                </p:spPr>
              </p:pic>
              <p:pic>
                <p:nvPicPr>
                  <p:cNvPr id="20" name="Imagen 10">
                    <a:extLst>
                      <a:ext uri="{FF2B5EF4-FFF2-40B4-BE49-F238E27FC236}">
                        <a16:creationId xmlns:a16="http://schemas.microsoft.com/office/drawing/2014/main" id="{A9486ACA-3933-A487-121D-EE4C060D4049}"/>
                      </a:ext>
                    </a:extLst>
                  </p:cNvPr>
                  <p:cNvPicPr>
                    <a:picLocks noChangeAspect="1"/>
                  </p:cNvPicPr>
                  <p:nvPr/>
                </p:nvPicPr>
                <p:blipFill rotWithShape="1">
                  <a:blip r:embed="rId10"/>
                  <a:srcRect l="49970" t="-3049" r="-475" b="20284"/>
                  <a:stretch/>
                </p:blipFill>
                <p:spPr>
                  <a:xfrm>
                    <a:off x="-103944" y="3019689"/>
                    <a:ext cx="3468416" cy="1789509"/>
                  </a:xfrm>
                  <a:prstGeom prst="rect">
                    <a:avLst/>
                  </a:prstGeom>
                </p:spPr>
              </p:pic>
            </p:grpSp>
          </p:grpSp>
          <p:sp>
            <p:nvSpPr>
              <p:cNvPr id="28" name="TextBox 27">
                <a:extLst>
                  <a:ext uri="{FF2B5EF4-FFF2-40B4-BE49-F238E27FC236}">
                    <a16:creationId xmlns:a16="http://schemas.microsoft.com/office/drawing/2014/main" id="{BCAC5932-CFCF-AE65-C9DA-08906F662F93}"/>
                  </a:ext>
                </a:extLst>
              </p:cNvPr>
              <p:cNvSpPr txBox="1"/>
              <p:nvPr/>
            </p:nvSpPr>
            <p:spPr>
              <a:xfrm>
                <a:off x="8906954" y="5949211"/>
                <a:ext cx="3075307" cy="338554"/>
              </a:xfrm>
              <a:prstGeom prst="rect">
                <a:avLst/>
              </a:prstGeom>
              <a:noFill/>
            </p:spPr>
            <p:txBody>
              <a:bodyPr wrap="square">
                <a:spAutoFit/>
              </a:bodyPr>
              <a:lstStyle/>
              <a:p>
                <a:r>
                  <a:rPr lang="es-ES" sz="1600" dirty="0">
                    <a:latin typeface="Aptos" panose="020B0004020202020204" pitchFamily="34" charset="0"/>
                  </a:rPr>
                  <a:t>(Bullock and </a:t>
                </a:r>
                <a:r>
                  <a:rPr lang="es-ES" sz="1600" dirty="0" err="1">
                    <a:latin typeface="Aptos" panose="020B0004020202020204" pitchFamily="34" charset="0"/>
                  </a:rPr>
                  <a:t>Woodcock</a:t>
                </a:r>
                <a:r>
                  <a:rPr lang="es-ES" sz="1600" dirty="0">
                    <a:latin typeface="Aptos" panose="020B0004020202020204" pitchFamily="34" charset="0"/>
                  </a:rPr>
                  <a:t>, 2020)</a:t>
                </a:r>
              </a:p>
            </p:txBody>
          </p:sp>
        </p:grpSp>
        <p:sp>
          <p:nvSpPr>
            <p:cNvPr id="10" name="TextBox 9">
              <a:extLst>
                <a:ext uri="{FF2B5EF4-FFF2-40B4-BE49-F238E27FC236}">
                  <a16:creationId xmlns:a16="http://schemas.microsoft.com/office/drawing/2014/main" id="{EE4E98BC-69E4-C72B-3551-8CFFAFC33BF9}"/>
                </a:ext>
              </a:extLst>
            </p:cNvPr>
            <p:cNvSpPr txBox="1"/>
            <p:nvPr/>
          </p:nvSpPr>
          <p:spPr>
            <a:xfrm>
              <a:off x="524410" y="5585009"/>
              <a:ext cx="1037260" cy="533479"/>
            </a:xfrm>
            <a:prstGeom prst="rect">
              <a:avLst/>
            </a:prstGeom>
            <a:solidFill>
              <a:schemeClr val="bg1"/>
            </a:solidFill>
          </p:spPr>
          <p:txBody>
            <a:bodyPr wrap="square">
              <a:spAutoFit/>
            </a:bodyPr>
            <a:lstStyle/>
            <a:p>
              <a:pPr algn="ctr">
                <a:spcAft>
                  <a:spcPts val="800"/>
                </a:spcAft>
              </a:pPr>
              <a:r>
                <a:rPr lang="es-ES" sz="1100" b="1" kern="100" dirty="0">
                  <a:latin typeface="Aptos" panose="020B0004020202020204" pitchFamily="34" charset="0"/>
                  <a:ea typeface="Calibri" panose="020F0502020204030204" pitchFamily="34" charset="0"/>
                  <a:cs typeface="Arial" panose="020B0604020202020204" pitchFamily="34" charset="0"/>
                </a:rPr>
                <a:t>Non-</a:t>
              </a:r>
              <a:r>
                <a:rPr lang="es-ES" sz="1100" b="1" kern="100" dirty="0" err="1">
                  <a:latin typeface="Aptos" panose="020B0004020202020204" pitchFamily="34" charset="0"/>
                  <a:ea typeface="Calibri" panose="020F0502020204030204" pitchFamily="34" charset="0"/>
                  <a:cs typeface="Arial" panose="020B0604020202020204" pitchFamily="34" charset="0"/>
                </a:rPr>
                <a:t>photos</a:t>
              </a:r>
              <a:r>
                <a:rPr lang="es-ES" sz="1100" b="1" kern="100" dirty="0">
                  <a:latin typeface="Aptos" panose="020B0004020202020204" pitchFamily="34" charset="0"/>
                  <a:ea typeface="Calibri" panose="020F0502020204030204" pitchFamily="34" charset="0"/>
                  <a:cs typeface="Arial" panose="020B0604020202020204" pitchFamily="34" charset="0"/>
                </a:rPr>
                <a:t>.</a:t>
              </a:r>
            </a:p>
            <a:p>
              <a:pPr algn="ctr">
                <a:spcAft>
                  <a:spcPts val="800"/>
                </a:spcAft>
              </a:pPr>
              <a:r>
                <a:rPr lang="es-ES" sz="1100" b="1" kern="100" dirty="0" err="1">
                  <a:latin typeface="Aptos" panose="020B0004020202020204" pitchFamily="34" charset="0"/>
                  <a:ea typeface="Calibri" panose="020F0502020204030204" pitchFamily="34" charset="0"/>
                  <a:cs typeface="Arial" panose="020B0604020202020204" pitchFamily="34" charset="0"/>
                </a:rPr>
                <a:t>Vegetation</a:t>
              </a:r>
              <a:endParaRPr lang="es-ES" sz="1100" b="1" kern="100" dirty="0">
                <a:latin typeface="Aptos" panose="020B00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39D44E0-6F84-B960-F8B9-4A6C3B3E7DA5}"/>
                </a:ext>
              </a:extLst>
            </p:cNvPr>
            <p:cNvSpPr txBox="1"/>
            <p:nvPr/>
          </p:nvSpPr>
          <p:spPr>
            <a:xfrm>
              <a:off x="2656060" y="5568211"/>
              <a:ext cx="1037260" cy="261610"/>
            </a:xfrm>
            <a:prstGeom prst="rect">
              <a:avLst/>
            </a:prstGeom>
            <a:solidFill>
              <a:schemeClr val="bg1"/>
            </a:solidFill>
          </p:spPr>
          <p:txBody>
            <a:bodyPr wrap="square">
              <a:spAutoFit/>
            </a:bodyPr>
            <a:lstStyle/>
            <a:p>
              <a:pPr algn="ctr">
                <a:spcAft>
                  <a:spcPts val="800"/>
                </a:spcAft>
              </a:pPr>
              <a:r>
                <a:rPr lang="es-ES" sz="1100" b="1" kern="100" dirty="0">
                  <a:latin typeface="Aptos" panose="020B0004020202020204" pitchFamily="34" charset="0"/>
                  <a:ea typeface="Calibri" panose="020F0502020204030204" pitchFamily="34" charset="0"/>
                  <a:cs typeface="Arial" panose="020B0604020202020204" pitchFamily="34" charset="0"/>
                </a:rPr>
                <a:t>NDFI</a:t>
              </a:r>
            </a:p>
          </p:txBody>
        </p:sp>
        <p:sp>
          <p:nvSpPr>
            <p:cNvPr id="21" name="TextBox 20">
              <a:extLst>
                <a:ext uri="{FF2B5EF4-FFF2-40B4-BE49-F238E27FC236}">
                  <a16:creationId xmlns:a16="http://schemas.microsoft.com/office/drawing/2014/main" id="{1A769F1D-CF91-6A0A-34E5-C0E6FA9012EC}"/>
                </a:ext>
              </a:extLst>
            </p:cNvPr>
            <p:cNvSpPr txBox="1"/>
            <p:nvPr/>
          </p:nvSpPr>
          <p:spPr>
            <a:xfrm>
              <a:off x="1608310" y="5571361"/>
              <a:ext cx="1037260" cy="261610"/>
            </a:xfrm>
            <a:prstGeom prst="rect">
              <a:avLst/>
            </a:prstGeom>
            <a:solidFill>
              <a:schemeClr val="bg1"/>
            </a:solidFill>
          </p:spPr>
          <p:txBody>
            <a:bodyPr wrap="square">
              <a:spAutoFit/>
            </a:bodyPr>
            <a:lstStyle/>
            <a:p>
              <a:pPr algn="ctr">
                <a:spcAft>
                  <a:spcPts val="800"/>
                </a:spcAft>
              </a:pPr>
              <a:r>
                <a:rPr lang="es-ES" sz="1100" b="1" kern="100" dirty="0" err="1">
                  <a:latin typeface="Aptos" panose="020B0004020202020204" pitchFamily="34" charset="0"/>
                  <a:ea typeface="Calibri" panose="020F0502020204030204" pitchFamily="34" charset="0"/>
                  <a:cs typeface="Arial" panose="020B0604020202020204" pitchFamily="34" charset="0"/>
                </a:rPr>
                <a:t>Shade</a:t>
              </a:r>
              <a:endParaRPr lang="es-ES" sz="1100" b="1" kern="100" dirty="0">
                <a:latin typeface="Aptos" panose="020B00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1649D9-01F0-F9FB-1621-845338DE0107}"/>
                </a:ext>
              </a:extLst>
            </p:cNvPr>
            <p:cNvSpPr txBox="1"/>
            <p:nvPr/>
          </p:nvSpPr>
          <p:spPr>
            <a:xfrm>
              <a:off x="2586660" y="3509900"/>
              <a:ext cx="1047750" cy="276999"/>
            </a:xfrm>
            <a:prstGeom prst="rect">
              <a:avLst/>
            </a:prstGeom>
            <a:solidFill>
              <a:schemeClr val="bg1"/>
            </a:solidFill>
          </p:spPr>
          <p:txBody>
            <a:bodyPr wrap="square">
              <a:spAutoFit/>
            </a:bodyPr>
            <a:lstStyle/>
            <a:p>
              <a:pPr algn="ctr">
                <a:spcAft>
                  <a:spcPts val="800"/>
                </a:spcAft>
              </a:pPr>
              <a:r>
                <a:rPr lang="es-ES" sz="1200" b="1" kern="100" dirty="0" err="1">
                  <a:latin typeface="Aptos" panose="020B0004020202020204" pitchFamily="34" charset="0"/>
                  <a:ea typeface="Calibri" panose="020F0502020204030204" pitchFamily="34" charset="0"/>
                  <a:cs typeface="Arial" panose="020B0604020202020204" pitchFamily="34" charset="0"/>
                </a:rPr>
                <a:t>Soil</a:t>
              </a:r>
              <a:endParaRPr lang="es-ES" sz="1200" b="1" kern="100" dirty="0">
                <a:latin typeface="Aptos" panose="020B00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80FC8E1D-0F97-998F-A790-FF0CC7B602BB}"/>
                </a:ext>
              </a:extLst>
            </p:cNvPr>
            <p:cNvSpPr txBox="1"/>
            <p:nvPr/>
          </p:nvSpPr>
          <p:spPr>
            <a:xfrm>
              <a:off x="1459138" y="3503693"/>
              <a:ext cx="1335604" cy="461665"/>
            </a:xfrm>
            <a:prstGeom prst="rect">
              <a:avLst/>
            </a:prstGeom>
            <a:solidFill>
              <a:schemeClr val="bg1"/>
            </a:solidFill>
          </p:spPr>
          <p:txBody>
            <a:bodyPr wrap="square">
              <a:spAutoFit/>
            </a:bodyPr>
            <a:lstStyle/>
            <a:p>
              <a:pPr algn="ctr">
                <a:spcAft>
                  <a:spcPts val="800"/>
                </a:spcAft>
              </a:pPr>
              <a:r>
                <a:rPr lang="es-ES" sz="1200" b="1" kern="100" dirty="0">
                  <a:latin typeface="Aptos" panose="020B0004020202020204" pitchFamily="34" charset="0"/>
                  <a:ea typeface="Calibri" panose="020F0502020204030204" pitchFamily="34" charset="0"/>
                  <a:cs typeface="Arial" panose="020B0604020202020204" pitchFamily="34" charset="0"/>
                </a:rPr>
                <a:t>Green </a:t>
              </a:r>
              <a:r>
                <a:rPr lang="es-ES" sz="1200" b="1" kern="100" dirty="0" err="1">
                  <a:latin typeface="Aptos" panose="020B0004020202020204" pitchFamily="34" charset="0"/>
                  <a:ea typeface="Calibri" panose="020F0502020204030204" pitchFamily="34" charset="0"/>
                  <a:cs typeface="Arial" panose="020B0604020202020204" pitchFamily="34" charset="0"/>
                </a:rPr>
                <a:t>vegetation</a:t>
              </a:r>
              <a:r>
                <a:rPr lang="es-ES" sz="1200" b="1" kern="100" dirty="0">
                  <a:latin typeface="Aptos" panose="020B0004020202020204" pitchFamily="34" charset="0"/>
                  <a:ea typeface="Calibri" panose="020F0502020204030204" pitchFamily="34" charset="0"/>
                  <a:cs typeface="Arial" panose="020B0604020202020204" pitchFamily="34" charset="0"/>
                </a:rPr>
                <a:t> (GV)</a:t>
              </a:r>
            </a:p>
          </p:txBody>
        </p:sp>
      </p:grpSp>
      <p:grpSp>
        <p:nvGrpSpPr>
          <p:cNvPr id="2" name="Group 1">
            <a:extLst>
              <a:ext uri="{FF2B5EF4-FFF2-40B4-BE49-F238E27FC236}">
                <a16:creationId xmlns:a16="http://schemas.microsoft.com/office/drawing/2014/main" id="{9A14B6B4-B510-08B5-7D50-19F9C92AD135}"/>
              </a:ext>
            </a:extLst>
          </p:cNvPr>
          <p:cNvGrpSpPr/>
          <p:nvPr/>
        </p:nvGrpSpPr>
        <p:grpSpPr>
          <a:xfrm>
            <a:off x="-72948" y="-5319"/>
            <a:ext cx="12337895" cy="466821"/>
            <a:chOff x="-131380" y="-927644"/>
            <a:chExt cx="12454760" cy="466821"/>
          </a:xfrm>
        </p:grpSpPr>
        <p:sp>
          <p:nvSpPr>
            <p:cNvPr id="3" name="Rectangle 2">
              <a:extLst>
                <a:ext uri="{FF2B5EF4-FFF2-40B4-BE49-F238E27FC236}">
                  <a16:creationId xmlns:a16="http://schemas.microsoft.com/office/drawing/2014/main" id="{0056B366-5DAA-AF2A-7B3E-C2D4B8F6DE60}"/>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TextBox 22">
              <a:extLst>
                <a:ext uri="{FF2B5EF4-FFF2-40B4-BE49-F238E27FC236}">
                  <a16:creationId xmlns:a16="http://schemas.microsoft.com/office/drawing/2014/main" id="{4E243AEE-C112-6E71-33BB-63610D453A4F}"/>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50000"/>
                    </a:schemeClr>
                  </a:solidFill>
                </a:rPr>
                <a:t>Introducción</a:t>
              </a:r>
              <a:r>
                <a:rPr lang="es-ES" sz="1600" b="1" spc="300" dirty="0">
                  <a:solidFill>
                    <a:schemeClr val="bg1">
                      <a:lumMod val="95000"/>
                    </a:schemeClr>
                  </a:solidFill>
                </a:rPr>
                <a:t>		</a:t>
              </a:r>
              <a:r>
                <a:rPr lang="es-ES" sz="1600" b="1" spc="300" dirty="0">
                  <a:solidFill>
                    <a:schemeClr val="bg1"/>
                  </a:solidFill>
                </a:rPr>
                <a:t>Métodos</a:t>
              </a:r>
              <a:r>
                <a:rPr lang="es-ES" sz="1600" b="1" spc="300" dirty="0">
                  <a:solidFill>
                    <a:schemeClr val="bg1">
                      <a:lumMod val="65000"/>
                    </a:schemeClr>
                  </a:solidFill>
                </a:rPr>
                <a:t>		Resultados 		Conclusiones</a:t>
              </a:r>
            </a:p>
          </p:txBody>
        </p:sp>
      </p:grpSp>
    </p:spTree>
    <p:extLst>
      <p:ext uri="{BB962C8B-B14F-4D97-AF65-F5344CB8AC3E}">
        <p14:creationId xmlns:p14="http://schemas.microsoft.com/office/powerpoint/2010/main" val="42600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6"/>
                                        </p:tgtEl>
                                      </p:cBhvr>
                                    </p:animEffect>
                                    <p:set>
                                      <p:cBhvr>
                                        <p:cTn id="12" dur="1" fill="hold">
                                          <p:stCondLst>
                                            <p:cond delay="499"/>
                                          </p:stCondLst>
                                        </p:cTn>
                                        <p:tgtEl>
                                          <p:spTgt spid="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5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C81B35-3E50-D3C4-547F-C4E7FECEE6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8340" y="1342361"/>
            <a:ext cx="5577620" cy="4375377"/>
          </a:xfrm>
          <a:prstGeom prst="rect">
            <a:avLst/>
          </a:prstGeom>
          <a:noFill/>
          <a:ln>
            <a:noFill/>
          </a:ln>
        </p:spPr>
      </p:pic>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7</a:t>
            </a:fld>
            <a:endParaRPr lang="es-ES"/>
          </a:p>
        </p:txBody>
      </p:sp>
      <p:sp>
        <p:nvSpPr>
          <p:cNvPr id="9" name="TextBox 8">
            <a:extLst>
              <a:ext uri="{FF2B5EF4-FFF2-40B4-BE49-F238E27FC236}">
                <a16:creationId xmlns:a16="http://schemas.microsoft.com/office/drawing/2014/main" id="{8A9F5322-8980-4704-39ED-ED2A516F9E36}"/>
              </a:ext>
            </a:extLst>
          </p:cNvPr>
          <p:cNvSpPr txBox="1"/>
          <p:nvPr/>
        </p:nvSpPr>
        <p:spPr>
          <a:xfrm>
            <a:off x="671286" y="819141"/>
            <a:ext cx="6219370" cy="523220"/>
          </a:xfrm>
          <a:prstGeom prst="rect">
            <a:avLst/>
          </a:prstGeom>
          <a:noFill/>
        </p:spPr>
        <p:txBody>
          <a:bodyPr wrap="square">
            <a:spAutoFit/>
          </a:bodyPr>
          <a:lstStyle/>
          <a:p>
            <a:r>
              <a:rPr lang="en-US" sz="2800" b="1" dirty="0" err="1">
                <a:solidFill>
                  <a:schemeClr val="tx1"/>
                </a:solidFill>
                <a:latin typeface="Aptos Display" panose="020B0004020202020204" pitchFamily="34" charset="0"/>
              </a:rPr>
              <a:t>Evaluación</a:t>
            </a:r>
            <a:r>
              <a:rPr lang="en-US" sz="2800" b="1" dirty="0">
                <a:solidFill>
                  <a:schemeClr val="tx1"/>
                </a:solidFill>
                <a:latin typeface="Aptos Display" panose="020B0004020202020204" pitchFamily="34" charset="0"/>
              </a:rPr>
              <a:t> del </a:t>
            </a:r>
            <a:r>
              <a:rPr lang="en-US" sz="2800" b="1" dirty="0" err="1">
                <a:solidFill>
                  <a:schemeClr val="tx1"/>
                </a:solidFill>
                <a:latin typeface="Aptos Display" panose="020B0004020202020204" pitchFamily="34" charset="0"/>
              </a:rPr>
              <a:t>mapa</a:t>
            </a:r>
            <a:r>
              <a:rPr lang="en-US" sz="2800" b="1" dirty="0">
                <a:solidFill>
                  <a:schemeClr val="tx1"/>
                </a:solidFill>
                <a:latin typeface="Aptos Display" panose="020B0004020202020204" pitchFamily="34" charset="0"/>
              </a:rPr>
              <a:t> final</a:t>
            </a:r>
            <a:endParaRPr lang="en-GB" sz="2800" b="1" dirty="0">
              <a:latin typeface="Aptos Display" panose="020B0004020202020204" pitchFamily="34" charset="0"/>
            </a:endParaRPr>
          </a:p>
        </p:txBody>
      </p:sp>
      <p:sp>
        <p:nvSpPr>
          <p:cNvPr id="17" name="TextBox 16">
            <a:extLst>
              <a:ext uri="{FF2B5EF4-FFF2-40B4-BE49-F238E27FC236}">
                <a16:creationId xmlns:a16="http://schemas.microsoft.com/office/drawing/2014/main" id="{4E63590B-2E1F-EC15-63BA-E6600748D796}"/>
              </a:ext>
            </a:extLst>
          </p:cNvPr>
          <p:cNvSpPr txBox="1"/>
          <p:nvPr/>
        </p:nvSpPr>
        <p:spPr>
          <a:xfrm>
            <a:off x="671284" y="1484136"/>
            <a:ext cx="5677268" cy="5200847"/>
          </a:xfrm>
          <a:prstGeom prst="rect">
            <a:avLst/>
          </a:prstGeom>
          <a:noFill/>
        </p:spPr>
        <p:txBody>
          <a:bodyPr wrap="square">
            <a:spAutoFit/>
          </a:bodyPr>
          <a:lstStyle/>
          <a:p>
            <a:pPr marL="342900" indent="-342900">
              <a:lnSpc>
                <a:spcPct val="150000"/>
              </a:lnSpc>
              <a:buFont typeface="+mj-lt"/>
              <a:buAutoNum type="arabicPeriod"/>
            </a:pPr>
            <a:r>
              <a:rPr lang="en-US" sz="2800" dirty="0">
                <a:latin typeface="Aptos Display" panose="020B0004020202020204" pitchFamily="34" charset="0"/>
              </a:rPr>
              <a:t>LUCAS - </a:t>
            </a:r>
            <a:r>
              <a:rPr lang="en-US" sz="2800" i="1" dirty="0">
                <a:latin typeface="Aptos Display" panose="020B0004020202020204" pitchFamily="34" charset="0"/>
              </a:rPr>
              <a:t>Land Use and Coverage Area frame Survey </a:t>
            </a:r>
            <a:r>
              <a:rPr lang="en-US" sz="2800" dirty="0">
                <a:latin typeface="Aptos Display" panose="020B0004020202020204" pitchFamily="34" charset="0"/>
              </a:rPr>
              <a:t>(n = 183)</a:t>
            </a:r>
          </a:p>
          <a:p>
            <a:pPr marL="342900" indent="-342900">
              <a:lnSpc>
                <a:spcPct val="150000"/>
              </a:lnSpc>
              <a:buFont typeface="+mj-lt"/>
              <a:buAutoNum type="arabicPeriod"/>
            </a:pPr>
            <a:r>
              <a:rPr lang="en-US" sz="2800" dirty="0">
                <a:latin typeface="Aptos Display" panose="020B0004020202020204" pitchFamily="34" charset="0"/>
              </a:rPr>
              <a:t>PNOA:  </a:t>
            </a:r>
            <a:r>
              <a:rPr lang="en-US" sz="2800" dirty="0" err="1">
                <a:latin typeface="Aptos Display" panose="020B0004020202020204" pitchFamily="34" charset="0"/>
              </a:rPr>
              <a:t>Ortofotomapas</a:t>
            </a:r>
            <a:r>
              <a:rPr lang="en-US" sz="2800" dirty="0">
                <a:latin typeface="Aptos Display" panose="020B0004020202020204" pitchFamily="34" charset="0"/>
              </a:rPr>
              <a:t> </a:t>
            </a:r>
            <a:r>
              <a:rPr lang="en-US" sz="2800" dirty="0" err="1">
                <a:latin typeface="Aptos Display" panose="020B0004020202020204" pitchFamily="34" charset="0"/>
              </a:rPr>
              <a:t>nacionales</a:t>
            </a:r>
            <a:r>
              <a:rPr lang="en-US" sz="2800" dirty="0">
                <a:latin typeface="Aptos Display" panose="020B0004020202020204" pitchFamily="34" charset="0"/>
              </a:rPr>
              <a:t> (&lt;35 cm res. esp.) (n = 453)</a:t>
            </a:r>
          </a:p>
          <a:p>
            <a:pPr marL="342900" indent="-342900">
              <a:lnSpc>
                <a:spcPct val="150000"/>
              </a:lnSpc>
              <a:buFont typeface="+mj-lt"/>
              <a:buAutoNum type="arabicPeriod"/>
            </a:pPr>
            <a:r>
              <a:rPr lang="en-US" sz="2800" dirty="0" err="1">
                <a:latin typeface="Aptos Display" panose="020B0004020202020204" pitchFamily="34" charset="0"/>
              </a:rPr>
              <a:t>Año</a:t>
            </a:r>
            <a:r>
              <a:rPr lang="en-US" sz="2800" dirty="0">
                <a:latin typeface="Aptos Display" panose="020B0004020202020204" pitchFamily="34" charset="0"/>
              </a:rPr>
              <a:t> 2018 (2 y-lag) – Ventana temporal de </a:t>
            </a:r>
            <a:r>
              <a:rPr lang="en-US" sz="2800" dirty="0" err="1">
                <a:latin typeface="Aptos Display" panose="020B0004020202020204" pitchFamily="34" charset="0"/>
              </a:rPr>
              <a:t>referencia</a:t>
            </a:r>
            <a:endParaRPr lang="en-US" sz="2800" dirty="0">
              <a:latin typeface="Aptos Display" panose="020B0004020202020204" pitchFamily="34" charset="0"/>
            </a:endParaRPr>
          </a:p>
          <a:p>
            <a:pPr marL="342900" indent="-342900">
              <a:lnSpc>
                <a:spcPct val="150000"/>
              </a:lnSpc>
              <a:buFont typeface="+mj-lt"/>
              <a:buAutoNum type="arabicPeriod"/>
            </a:pPr>
            <a:r>
              <a:rPr lang="en-US" sz="2800" dirty="0">
                <a:solidFill>
                  <a:schemeClr val="tx1"/>
                </a:solidFill>
              </a:rPr>
              <a:t>1 buffer (30m-r)</a:t>
            </a:r>
          </a:p>
          <a:p>
            <a:pPr marL="342900" indent="-342900">
              <a:lnSpc>
                <a:spcPct val="150000"/>
              </a:lnSpc>
              <a:buFont typeface="+mj-lt"/>
              <a:buAutoNum type="arabicPeriod"/>
            </a:pPr>
            <a:endParaRPr lang="en-US" sz="2800" dirty="0">
              <a:latin typeface="Aptos Display" panose="020B0004020202020204" pitchFamily="34" charset="0"/>
            </a:endParaRPr>
          </a:p>
        </p:txBody>
      </p:sp>
      <p:grpSp>
        <p:nvGrpSpPr>
          <p:cNvPr id="27" name="Group 26">
            <a:extLst>
              <a:ext uri="{FF2B5EF4-FFF2-40B4-BE49-F238E27FC236}">
                <a16:creationId xmlns:a16="http://schemas.microsoft.com/office/drawing/2014/main" id="{3D3FBC1C-BFDE-7FC3-BD63-2AD49C0D0223}"/>
              </a:ext>
            </a:extLst>
          </p:cNvPr>
          <p:cNvGrpSpPr/>
          <p:nvPr/>
        </p:nvGrpSpPr>
        <p:grpSpPr>
          <a:xfrm>
            <a:off x="392117" y="1761099"/>
            <a:ext cx="6410734" cy="3416146"/>
            <a:chOff x="386589" y="1605124"/>
            <a:chExt cx="6410734" cy="3416146"/>
          </a:xfrm>
        </p:grpSpPr>
        <p:pic>
          <p:nvPicPr>
            <p:cNvPr id="3" name="Imagen 6">
              <a:extLst>
                <a:ext uri="{FF2B5EF4-FFF2-40B4-BE49-F238E27FC236}">
                  <a16:creationId xmlns:a16="http://schemas.microsoft.com/office/drawing/2014/main" id="{ACF657DD-5CDD-A2CB-F7F2-BB1A58B93665}"/>
                </a:ext>
              </a:extLst>
            </p:cNvPr>
            <p:cNvPicPr>
              <a:picLocks noChangeAspect="1"/>
            </p:cNvPicPr>
            <p:nvPr/>
          </p:nvPicPr>
          <p:blipFill>
            <a:blip r:embed="rId4"/>
            <a:stretch>
              <a:fillRect/>
            </a:stretch>
          </p:blipFill>
          <p:spPr>
            <a:xfrm>
              <a:off x="386589" y="1605124"/>
              <a:ext cx="5677268" cy="3041719"/>
            </a:xfrm>
            <a:prstGeom prst="rect">
              <a:avLst/>
            </a:prstGeom>
          </p:spPr>
        </p:pic>
        <p:sp>
          <p:nvSpPr>
            <p:cNvPr id="25" name="TextBox 24">
              <a:extLst>
                <a:ext uri="{FF2B5EF4-FFF2-40B4-BE49-F238E27FC236}">
                  <a16:creationId xmlns:a16="http://schemas.microsoft.com/office/drawing/2014/main" id="{58630BE0-11A1-8C34-59D0-CEE5F1D7BC3F}"/>
                </a:ext>
              </a:extLst>
            </p:cNvPr>
            <p:cNvSpPr txBox="1"/>
            <p:nvPr/>
          </p:nvSpPr>
          <p:spPr>
            <a:xfrm>
              <a:off x="3443946" y="4651938"/>
              <a:ext cx="3353377" cy="369332"/>
            </a:xfrm>
            <a:prstGeom prst="rect">
              <a:avLst/>
            </a:prstGeom>
            <a:noFill/>
          </p:spPr>
          <p:txBody>
            <a:bodyPr wrap="square">
              <a:spAutoFit/>
            </a:bodyPr>
            <a:lstStyle/>
            <a:p>
              <a:r>
                <a:rPr lang="es-ES" sz="1800" b="1" i="0" u="none" strike="noStrike" dirty="0" err="1">
                  <a:solidFill>
                    <a:srgbClr val="000000"/>
                  </a:solidFill>
                  <a:effectLst/>
                  <a:latin typeface="Aptos" panose="020B0004020202020204" pitchFamily="34" charset="0"/>
                </a:rPr>
                <a:t>Balanced</a:t>
              </a:r>
              <a:r>
                <a:rPr lang="es-ES" sz="1800" b="1" i="0" u="none" strike="noStrike" dirty="0">
                  <a:solidFill>
                    <a:srgbClr val="000000"/>
                  </a:solidFill>
                  <a:effectLst/>
                  <a:latin typeface="Aptos" panose="020B0004020202020204" pitchFamily="34" charset="0"/>
                </a:rPr>
                <a:t> </a:t>
              </a:r>
              <a:r>
                <a:rPr lang="es-ES" sz="1800" b="1" i="0" u="none" strike="noStrike" dirty="0" err="1">
                  <a:solidFill>
                    <a:srgbClr val="000000"/>
                  </a:solidFill>
                  <a:effectLst/>
                  <a:latin typeface="Aptos" panose="020B0004020202020204" pitchFamily="34" charset="0"/>
                </a:rPr>
                <a:t>Accuracy</a:t>
              </a:r>
              <a:r>
                <a:rPr lang="es-ES" b="1" dirty="0">
                  <a:solidFill>
                    <a:srgbClr val="000000"/>
                  </a:solidFill>
                  <a:latin typeface="Aptos" panose="020B0004020202020204" pitchFamily="34" charset="0"/>
                </a:rPr>
                <a:t>: </a:t>
              </a:r>
              <a:r>
                <a:rPr lang="es-ES" sz="1800" i="0" u="none" strike="noStrike" dirty="0">
                  <a:solidFill>
                    <a:srgbClr val="000000"/>
                  </a:solidFill>
                  <a:effectLst/>
                  <a:latin typeface="Aptos" panose="020B0004020202020204" pitchFamily="34" charset="0"/>
                </a:rPr>
                <a:t>76,31%</a:t>
              </a:r>
              <a:r>
                <a:rPr lang="es-ES" dirty="0">
                  <a:latin typeface="Aptos" panose="020B0004020202020204" pitchFamily="34" charset="0"/>
                </a:rPr>
                <a:t> </a:t>
              </a:r>
            </a:p>
          </p:txBody>
        </p:sp>
        <p:sp>
          <p:nvSpPr>
            <p:cNvPr id="26" name="Rectangle 25">
              <a:extLst>
                <a:ext uri="{FF2B5EF4-FFF2-40B4-BE49-F238E27FC236}">
                  <a16:creationId xmlns:a16="http://schemas.microsoft.com/office/drawing/2014/main" id="{474877D2-FDD2-5668-45D1-D19CE262928B}"/>
                </a:ext>
              </a:extLst>
            </p:cNvPr>
            <p:cNvSpPr/>
            <p:nvPr/>
          </p:nvSpPr>
          <p:spPr>
            <a:xfrm>
              <a:off x="2246950" y="3940433"/>
              <a:ext cx="4295862" cy="1072693"/>
            </a:xfrm>
            <a:custGeom>
              <a:avLst/>
              <a:gdLst>
                <a:gd name="connsiteX0" fmla="*/ 0 w 4295862"/>
                <a:gd name="connsiteY0" fmla="*/ 0 h 1072693"/>
                <a:gd name="connsiteX1" fmla="*/ 494024 w 4295862"/>
                <a:gd name="connsiteY1" fmla="*/ 0 h 1072693"/>
                <a:gd name="connsiteX2" fmla="*/ 1073966 w 4295862"/>
                <a:gd name="connsiteY2" fmla="*/ 0 h 1072693"/>
                <a:gd name="connsiteX3" fmla="*/ 1696865 w 4295862"/>
                <a:gd name="connsiteY3" fmla="*/ 0 h 1072693"/>
                <a:gd name="connsiteX4" fmla="*/ 2190890 w 4295862"/>
                <a:gd name="connsiteY4" fmla="*/ 0 h 1072693"/>
                <a:gd name="connsiteX5" fmla="*/ 2813790 w 4295862"/>
                <a:gd name="connsiteY5" fmla="*/ 0 h 1072693"/>
                <a:gd name="connsiteX6" fmla="*/ 3307814 w 4295862"/>
                <a:gd name="connsiteY6" fmla="*/ 0 h 1072693"/>
                <a:gd name="connsiteX7" fmla="*/ 4295862 w 4295862"/>
                <a:gd name="connsiteY7" fmla="*/ 0 h 1072693"/>
                <a:gd name="connsiteX8" fmla="*/ 4295862 w 4295862"/>
                <a:gd name="connsiteY8" fmla="*/ 547073 h 1072693"/>
                <a:gd name="connsiteX9" fmla="*/ 4295862 w 4295862"/>
                <a:gd name="connsiteY9" fmla="*/ 1072693 h 1072693"/>
                <a:gd name="connsiteX10" fmla="*/ 3758879 w 4295862"/>
                <a:gd name="connsiteY10" fmla="*/ 1072693 h 1072693"/>
                <a:gd name="connsiteX11" fmla="*/ 3178938 w 4295862"/>
                <a:gd name="connsiteY11" fmla="*/ 1072693 h 1072693"/>
                <a:gd name="connsiteX12" fmla="*/ 2727872 w 4295862"/>
                <a:gd name="connsiteY12" fmla="*/ 1072693 h 1072693"/>
                <a:gd name="connsiteX13" fmla="*/ 2276807 w 4295862"/>
                <a:gd name="connsiteY13" fmla="*/ 1072693 h 1072693"/>
                <a:gd name="connsiteX14" fmla="*/ 1825741 w 4295862"/>
                <a:gd name="connsiteY14" fmla="*/ 1072693 h 1072693"/>
                <a:gd name="connsiteX15" fmla="*/ 1288759 w 4295862"/>
                <a:gd name="connsiteY15" fmla="*/ 1072693 h 1072693"/>
                <a:gd name="connsiteX16" fmla="*/ 880652 w 4295862"/>
                <a:gd name="connsiteY16" fmla="*/ 1072693 h 1072693"/>
                <a:gd name="connsiteX17" fmla="*/ 0 w 4295862"/>
                <a:gd name="connsiteY17" fmla="*/ 1072693 h 1072693"/>
                <a:gd name="connsiteX18" fmla="*/ 0 w 4295862"/>
                <a:gd name="connsiteY18" fmla="*/ 514893 h 1072693"/>
                <a:gd name="connsiteX19" fmla="*/ 0 w 4295862"/>
                <a:gd name="connsiteY19" fmla="*/ 0 h 107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95862" h="1072693" extrusionOk="0">
                  <a:moveTo>
                    <a:pt x="0" y="0"/>
                  </a:moveTo>
                  <a:cubicBezTo>
                    <a:pt x="207335" y="-48871"/>
                    <a:pt x="299386" y="51024"/>
                    <a:pt x="494024" y="0"/>
                  </a:cubicBezTo>
                  <a:cubicBezTo>
                    <a:pt x="688662" y="-51024"/>
                    <a:pt x="795221" y="18230"/>
                    <a:pt x="1073966" y="0"/>
                  </a:cubicBezTo>
                  <a:cubicBezTo>
                    <a:pt x="1352711" y="-18230"/>
                    <a:pt x="1467091" y="68868"/>
                    <a:pt x="1696865" y="0"/>
                  </a:cubicBezTo>
                  <a:cubicBezTo>
                    <a:pt x="1926639" y="-68868"/>
                    <a:pt x="2085600" y="42897"/>
                    <a:pt x="2190890" y="0"/>
                  </a:cubicBezTo>
                  <a:cubicBezTo>
                    <a:pt x="2296180" y="-42897"/>
                    <a:pt x="2601807" y="2185"/>
                    <a:pt x="2813790" y="0"/>
                  </a:cubicBezTo>
                  <a:cubicBezTo>
                    <a:pt x="3025773" y="-2185"/>
                    <a:pt x="3147295" y="33007"/>
                    <a:pt x="3307814" y="0"/>
                  </a:cubicBezTo>
                  <a:cubicBezTo>
                    <a:pt x="3468333" y="-33007"/>
                    <a:pt x="3995384" y="103221"/>
                    <a:pt x="4295862" y="0"/>
                  </a:cubicBezTo>
                  <a:cubicBezTo>
                    <a:pt x="4324092" y="270871"/>
                    <a:pt x="4245817" y="418689"/>
                    <a:pt x="4295862" y="547073"/>
                  </a:cubicBezTo>
                  <a:cubicBezTo>
                    <a:pt x="4345907" y="675457"/>
                    <a:pt x="4255989" y="855078"/>
                    <a:pt x="4295862" y="1072693"/>
                  </a:cubicBezTo>
                  <a:cubicBezTo>
                    <a:pt x="4090723" y="1096878"/>
                    <a:pt x="3942589" y="1008685"/>
                    <a:pt x="3758879" y="1072693"/>
                  </a:cubicBezTo>
                  <a:cubicBezTo>
                    <a:pt x="3575169" y="1136701"/>
                    <a:pt x="3349182" y="1004848"/>
                    <a:pt x="3178938" y="1072693"/>
                  </a:cubicBezTo>
                  <a:cubicBezTo>
                    <a:pt x="3008694" y="1140538"/>
                    <a:pt x="2870128" y="1035861"/>
                    <a:pt x="2727872" y="1072693"/>
                  </a:cubicBezTo>
                  <a:cubicBezTo>
                    <a:pt x="2585616" y="1109525"/>
                    <a:pt x="2457095" y="1028159"/>
                    <a:pt x="2276807" y="1072693"/>
                  </a:cubicBezTo>
                  <a:cubicBezTo>
                    <a:pt x="2096519" y="1117227"/>
                    <a:pt x="1936764" y="1028861"/>
                    <a:pt x="1825741" y="1072693"/>
                  </a:cubicBezTo>
                  <a:cubicBezTo>
                    <a:pt x="1714718" y="1116525"/>
                    <a:pt x="1466948" y="1017317"/>
                    <a:pt x="1288759" y="1072693"/>
                  </a:cubicBezTo>
                  <a:cubicBezTo>
                    <a:pt x="1110570" y="1128069"/>
                    <a:pt x="1005449" y="1039306"/>
                    <a:pt x="880652" y="1072693"/>
                  </a:cubicBezTo>
                  <a:cubicBezTo>
                    <a:pt x="755855" y="1106080"/>
                    <a:pt x="385535" y="971620"/>
                    <a:pt x="0" y="1072693"/>
                  </a:cubicBezTo>
                  <a:cubicBezTo>
                    <a:pt x="-25089" y="847503"/>
                    <a:pt x="3230" y="792343"/>
                    <a:pt x="0" y="514893"/>
                  </a:cubicBezTo>
                  <a:cubicBezTo>
                    <a:pt x="-3230" y="237443"/>
                    <a:pt x="42070" y="211625"/>
                    <a:pt x="0" y="0"/>
                  </a:cubicBezTo>
                  <a:close/>
                </a:path>
              </a:pathLst>
            </a:custGeom>
            <a:noFill/>
            <a:ln w="38100">
              <a:solidFill>
                <a:srgbClr val="C00000"/>
              </a:solidFill>
              <a:extLst>
                <a:ext uri="{C807C97D-BFC1-408E-A445-0C87EB9F89A2}">
                  <ask:lineSketchStyleProps xmlns:ask="http://schemas.microsoft.com/office/drawing/2018/sketchyshapes" sd="13968299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Group 7">
            <a:extLst>
              <a:ext uri="{FF2B5EF4-FFF2-40B4-BE49-F238E27FC236}">
                <a16:creationId xmlns:a16="http://schemas.microsoft.com/office/drawing/2014/main" id="{AA20DE74-24B8-822B-E638-6A90572981DF}"/>
              </a:ext>
            </a:extLst>
          </p:cNvPr>
          <p:cNvGrpSpPr/>
          <p:nvPr/>
        </p:nvGrpSpPr>
        <p:grpSpPr>
          <a:xfrm>
            <a:off x="-72948" y="-5319"/>
            <a:ext cx="12337895" cy="466821"/>
            <a:chOff x="-131380" y="-927644"/>
            <a:chExt cx="12454760" cy="466821"/>
          </a:xfrm>
        </p:grpSpPr>
        <p:sp>
          <p:nvSpPr>
            <p:cNvPr id="10" name="Rectangle 9">
              <a:extLst>
                <a:ext uri="{FF2B5EF4-FFF2-40B4-BE49-F238E27FC236}">
                  <a16:creationId xmlns:a16="http://schemas.microsoft.com/office/drawing/2014/main" id="{274011D4-1995-3B05-FB9B-C1AB659846A5}"/>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TextBox 10">
              <a:extLst>
                <a:ext uri="{FF2B5EF4-FFF2-40B4-BE49-F238E27FC236}">
                  <a16:creationId xmlns:a16="http://schemas.microsoft.com/office/drawing/2014/main" id="{9C191918-8AFC-A2DF-F824-5759939ABBD1}"/>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50000"/>
                    </a:schemeClr>
                  </a:solidFill>
                </a:rPr>
                <a:t>Introducción</a:t>
              </a:r>
              <a:r>
                <a:rPr lang="es-ES" sz="1600" b="1" spc="300" dirty="0">
                  <a:solidFill>
                    <a:schemeClr val="bg1">
                      <a:lumMod val="95000"/>
                    </a:schemeClr>
                  </a:solidFill>
                </a:rPr>
                <a:t>		</a:t>
              </a:r>
              <a:r>
                <a:rPr lang="es-ES" sz="1600" b="1" spc="300" dirty="0">
                  <a:solidFill>
                    <a:schemeClr val="bg1">
                      <a:lumMod val="50000"/>
                    </a:schemeClr>
                  </a:solidFill>
                </a:rPr>
                <a:t>Métodos</a:t>
              </a:r>
              <a:r>
                <a:rPr lang="es-ES" sz="1600" b="1" spc="300" dirty="0">
                  <a:solidFill>
                    <a:schemeClr val="bg1">
                      <a:lumMod val="65000"/>
                    </a:schemeClr>
                  </a:solidFill>
                </a:rPr>
                <a:t>		</a:t>
              </a:r>
              <a:r>
                <a:rPr lang="es-ES" sz="1600" b="1" spc="300" dirty="0">
                  <a:solidFill>
                    <a:schemeClr val="bg1"/>
                  </a:solidFill>
                </a:rPr>
                <a:t>Resultados</a:t>
              </a:r>
              <a:r>
                <a:rPr lang="es-ES" sz="1600" b="1" spc="300" dirty="0">
                  <a:solidFill>
                    <a:schemeClr val="bg1">
                      <a:lumMod val="65000"/>
                    </a:schemeClr>
                  </a:solidFill>
                </a:rPr>
                <a:t> 		Conclusiones</a:t>
              </a:r>
            </a:p>
          </p:txBody>
        </p:sp>
      </p:grpSp>
    </p:spTree>
    <p:extLst>
      <p:ext uri="{BB962C8B-B14F-4D97-AF65-F5344CB8AC3E}">
        <p14:creationId xmlns:p14="http://schemas.microsoft.com/office/powerpoint/2010/main" val="216971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8</a:t>
            </a:fld>
            <a:endParaRPr lang="es-ES"/>
          </a:p>
        </p:txBody>
      </p:sp>
      <p:grpSp>
        <p:nvGrpSpPr>
          <p:cNvPr id="15" name="Group 14">
            <a:extLst>
              <a:ext uri="{FF2B5EF4-FFF2-40B4-BE49-F238E27FC236}">
                <a16:creationId xmlns:a16="http://schemas.microsoft.com/office/drawing/2014/main" id="{69DE7197-FA02-53FA-FABF-1F5D062970E6}"/>
              </a:ext>
            </a:extLst>
          </p:cNvPr>
          <p:cNvGrpSpPr/>
          <p:nvPr/>
        </p:nvGrpSpPr>
        <p:grpSpPr>
          <a:xfrm>
            <a:off x="-72948" y="-5319"/>
            <a:ext cx="12337895" cy="466821"/>
            <a:chOff x="-131380" y="-927644"/>
            <a:chExt cx="12454760" cy="466821"/>
          </a:xfrm>
        </p:grpSpPr>
        <p:sp>
          <p:nvSpPr>
            <p:cNvPr id="16" name="Rectangle 15">
              <a:extLst>
                <a:ext uri="{FF2B5EF4-FFF2-40B4-BE49-F238E27FC236}">
                  <a16:creationId xmlns:a16="http://schemas.microsoft.com/office/drawing/2014/main" id="{D4373B1B-241A-6E20-AAAF-759F38484939}"/>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7" name="TextBox 16">
              <a:extLst>
                <a:ext uri="{FF2B5EF4-FFF2-40B4-BE49-F238E27FC236}">
                  <a16:creationId xmlns:a16="http://schemas.microsoft.com/office/drawing/2014/main" id="{68586C4A-A967-6B02-0592-F8548CF898C4}"/>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50000"/>
                    </a:schemeClr>
                  </a:solidFill>
                </a:rPr>
                <a:t>Introducción</a:t>
              </a:r>
              <a:r>
                <a:rPr lang="es-ES" sz="1600" b="1" spc="300" dirty="0">
                  <a:solidFill>
                    <a:schemeClr val="bg1">
                      <a:lumMod val="95000"/>
                    </a:schemeClr>
                  </a:solidFill>
                </a:rPr>
                <a:t>		</a:t>
              </a:r>
              <a:r>
                <a:rPr lang="es-ES" sz="1600" b="1" spc="300" dirty="0">
                  <a:solidFill>
                    <a:schemeClr val="bg1">
                      <a:lumMod val="50000"/>
                    </a:schemeClr>
                  </a:solidFill>
                </a:rPr>
                <a:t>Métodos</a:t>
              </a:r>
              <a:r>
                <a:rPr lang="es-ES" sz="1600" b="1" spc="300" dirty="0">
                  <a:solidFill>
                    <a:schemeClr val="bg1">
                      <a:lumMod val="65000"/>
                    </a:schemeClr>
                  </a:solidFill>
                </a:rPr>
                <a:t>		</a:t>
              </a:r>
              <a:r>
                <a:rPr lang="es-ES" sz="1600" b="1" spc="300" dirty="0">
                  <a:solidFill>
                    <a:schemeClr val="bg1"/>
                  </a:solidFill>
                </a:rPr>
                <a:t>Resultados</a:t>
              </a:r>
              <a:r>
                <a:rPr lang="es-ES" sz="1600" b="1" spc="300" dirty="0">
                  <a:solidFill>
                    <a:schemeClr val="bg1">
                      <a:lumMod val="65000"/>
                    </a:schemeClr>
                  </a:solidFill>
                </a:rPr>
                <a:t> 		Conclusiones</a:t>
              </a:r>
            </a:p>
          </p:txBody>
        </p:sp>
      </p:grpSp>
      <p:grpSp>
        <p:nvGrpSpPr>
          <p:cNvPr id="31" name="Group 30">
            <a:extLst>
              <a:ext uri="{FF2B5EF4-FFF2-40B4-BE49-F238E27FC236}">
                <a16:creationId xmlns:a16="http://schemas.microsoft.com/office/drawing/2014/main" id="{99392C35-285B-E1C0-B879-816CB74A0EA6}"/>
              </a:ext>
            </a:extLst>
          </p:cNvPr>
          <p:cNvGrpSpPr/>
          <p:nvPr/>
        </p:nvGrpSpPr>
        <p:grpSpPr>
          <a:xfrm>
            <a:off x="425871" y="1273896"/>
            <a:ext cx="11594647" cy="4567846"/>
            <a:chOff x="425871" y="1273896"/>
            <a:chExt cx="11594647" cy="4567846"/>
          </a:xfrm>
        </p:grpSpPr>
        <p:grpSp>
          <p:nvGrpSpPr>
            <p:cNvPr id="26" name="Group 25">
              <a:extLst>
                <a:ext uri="{FF2B5EF4-FFF2-40B4-BE49-F238E27FC236}">
                  <a16:creationId xmlns:a16="http://schemas.microsoft.com/office/drawing/2014/main" id="{55AEC8E4-CF8B-9650-77DF-B8E2D234AA42}"/>
                </a:ext>
              </a:extLst>
            </p:cNvPr>
            <p:cNvGrpSpPr/>
            <p:nvPr/>
          </p:nvGrpSpPr>
          <p:grpSpPr>
            <a:xfrm>
              <a:off x="425871" y="1273896"/>
              <a:ext cx="11594647" cy="4567846"/>
              <a:chOff x="425871" y="1273896"/>
              <a:chExt cx="11594647" cy="4567846"/>
            </a:xfrm>
          </p:grpSpPr>
          <p:pic>
            <p:nvPicPr>
              <p:cNvPr id="3" name="Picture 2" descr="A map of spain with many colored spots&#10;&#10;Description automatically generated">
                <a:extLst>
                  <a:ext uri="{FF2B5EF4-FFF2-40B4-BE49-F238E27FC236}">
                    <a16:creationId xmlns:a16="http://schemas.microsoft.com/office/drawing/2014/main" id="{70392C6E-C51E-EF7E-46F3-FAD91CF003E6}"/>
                  </a:ext>
                </a:extLst>
              </p:cNvPr>
              <p:cNvPicPr>
                <a:picLocks noChangeAspect="1"/>
              </p:cNvPicPr>
              <p:nvPr/>
            </p:nvPicPr>
            <p:blipFill rotWithShape="1">
              <a:blip r:embed="rId3">
                <a:extLst>
                  <a:ext uri="{28A0092B-C50C-407E-A947-70E740481C1C}">
                    <a14:useLocalDpi xmlns:a14="http://schemas.microsoft.com/office/drawing/2010/main" val="0"/>
                  </a:ext>
                </a:extLst>
              </a:blip>
              <a:srcRect r="7721"/>
              <a:stretch/>
            </p:blipFill>
            <p:spPr>
              <a:xfrm>
                <a:off x="425871" y="2314254"/>
                <a:ext cx="3206580" cy="2542853"/>
              </a:xfrm>
              <a:prstGeom prst="rect">
                <a:avLst/>
              </a:prstGeom>
            </p:spPr>
          </p:pic>
          <p:pic>
            <p:nvPicPr>
              <p:cNvPr id="6" name="Picture 5" descr="A group of colorful spots&#10;&#10;Description automatically generated with medium confidence">
                <a:extLst>
                  <a:ext uri="{FF2B5EF4-FFF2-40B4-BE49-F238E27FC236}">
                    <a16:creationId xmlns:a16="http://schemas.microsoft.com/office/drawing/2014/main" id="{D27E0A02-1F13-7B75-E023-6BAAC0C24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115" y="1329621"/>
                <a:ext cx="7529403" cy="4512121"/>
              </a:xfrm>
              <a:prstGeom prst="rect">
                <a:avLst/>
              </a:prstGeom>
            </p:spPr>
          </p:pic>
          <p:sp>
            <p:nvSpPr>
              <p:cNvPr id="7" name="TextBox 6">
                <a:extLst>
                  <a:ext uri="{FF2B5EF4-FFF2-40B4-BE49-F238E27FC236}">
                    <a16:creationId xmlns:a16="http://schemas.microsoft.com/office/drawing/2014/main" id="{53EB4DA5-0B4D-6327-AAAC-071159C90E4C}"/>
                  </a:ext>
                </a:extLst>
              </p:cNvPr>
              <p:cNvSpPr txBox="1"/>
              <p:nvPr/>
            </p:nvSpPr>
            <p:spPr>
              <a:xfrm>
                <a:off x="4563034" y="1329621"/>
                <a:ext cx="362600" cy="461665"/>
              </a:xfrm>
              <a:prstGeom prst="rect">
                <a:avLst/>
              </a:prstGeom>
              <a:noFill/>
            </p:spPr>
            <p:txBody>
              <a:bodyPr wrap="none" rtlCol="0">
                <a:spAutoFit/>
              </a:bodyPr>
              <a:lstStyle/>
              <a:p>
                <a:r>
                  <a:rPr lang="es-ES" sz="2400" dirty="0"/>
                  <a:t>A</a:t>
                </a:r>
              </a:p>
            </p:txBody>
          </p:sp>
          <p:pic>
            <p:nvPicPr>
              <p:cNvPr id="19" name="Picture 18" descr="A map of spain with many colored spots&#10;&#10;Description automatically generated">
                <a:extLst>
                  <a:ext uri="{FF2B5EF4-FFF2-40B4-BE49-F238E27FC236}">
                    <a16:creationId xmlns:a16="http://schemas.microsoft.com/office/drawing/2014/main" id="{832DEF88-86F2-C909-01CF-B1F6ADD6A6F4}"/>
                  </a:ext>
                </a:extLst>
              </p:cNvPr>
              <p:cNvPicPr>
                <a:picLocks noChangeAspect="1"/>
              </p:cNvPicPr>
              <p:nvPr/>
            </p:nvPicPr>
            <p:blipFill rotWithShape="1">
              <a:blip r:embed="rId5">
                <a:extLst>
                  <a:ext uri="{28A0092B-C50C-407E-A947-70E740481C1C}">
                    <a14:useLocalDpi xmlns:a14="http://schemas.microsoft.com/office/drawing/2010/main" val="0"/>
                  </a:ext>
                </a:extLst>
              </a:blip>
              <a:srcRect l="92391" b="68090"/>
              <a:stretch/>
            </p:blipFill>
            <p:spPr>
              <a:xfrm>
                <a:off x="3751257" y="2558266"/>
                <a:ext cx="621052" cy="1905856"/>
              </a:xfrm>
              <a:prstGeom prst="rect">
                <a:avLst/>
              </a:prstGeom>
            </p:spPr>
          </p:pic>
          <p:sp>
            <p:nvSpPr>
              <p:cNvPr id="20" name="TextBox 19">
                <a:extLst>
                  <a:ext uri="{FF2B5EF4-FFF2-40B4-BE49-F238E27FC236}">
                    <a16:creationId xmlns:a16="http://schemas.microsoft.com/office/drawing/2014/main" id="{2FE0035B-B1B0-2CA6-3386-E0FD3BADDD23}"/>
                  </a:ext>
                </a:extLst>
              </p:cNvPr>
              <p:cNvSpPr txBox="1"/>
              <p:nvPr/>
            </p:nvSpPr>
            <p:spPr>
              <a:xfrm>
                <a:off x="8248000" y="1273896"/>
                <a:ext cx="351378" cy="461665"/>
              </a:xfrm>
              <a:prstGeom prst="rect">
                <a:avLst/>
              </a:prstGeom>
              <a:noFill/>
            </p:spPr>
            <p:txBody>
              <a:bodyPr wrap="none" rtlCol="0">
                <a:spAutoFit/>
              </a:bodyPr>
              <a:lstStyle/>
              <a:p>
                <a:r>
                  <a:rPr lang="es-ES" sz="2400" dirty="0"/>
                  <a:t>B</a:t>
                </a:r>
              </a:p>
            </p:txBody>
          </p:sp>
          <p:sp>
            <p:nvSpPr>
              <p:cNvPr id="21" name="TextBox 20">
                <a:extLst>
                  <a:ext uri="{FF2B5EF4-FFF2-40B4-BE49-F238E27FC236}">
                    <a16:creationId xmlns:a16="http://schemas.microsoft.com/office/drawing/2014/main" id="{98323214-0368-712D-CC91-A9B628F13513}"/>
                  </a:ext>
                </a:extLst>
              </p:cNvPr>
              <p:cNvSpPr txBox="1"/>
              <p:nvPr/>
            </p:nvSpPr>
            <p:spPr>
              <a:xfrm>
                <a:off x="4491115" y="3585680"/>
                <a:ext cx="348172" cy="461665"/>
              </a:xfrm>
              <a:prstGeom prst="rect">
                <a:avLst/>
              </a:prstGeom>
              <a:noFill/>
            </p:spPr>
            <p:txBody>
              <a:bodyPr wrap="none" rtlCol="0">
                <a:spAutoFit/>
              </a:bodyPr>
              <a:lstStyle/>
              <a:p>
                <a:r>
                  <a:rPr lang="es-ES" sz="2400" dirty="0"/>
                  <a:t>C</a:t>
                </a:r>
              </a:p>
            </p:txBody>
          </p:sp>
          <p:sp>
            <p:nvSpPr>
              <p:cNvPr id="22" name="TextBox 21">
                <a:extLst>
                  <a:ext uri="{FF2B5EF4-FFF2-40B4-BE49-F238E27FC236}">
                    <a16:creationId xmlns:a16="http://schemas.microsoft.com/office/drawing/2014/main" id="{01DE1DF8-F7D3-F06C-432A-EA18D64DBE1D}"/>
                  </a:ext>
                </a:extLst>
              </p:cNvPr>
              <p:cNvSpPr txBox="1"/>
              <p:nvPr/>
            </p:nvSpPr>
            <p:spPr>
              <a:xfrm>
                <a:off x="8270375" y="3585679"/>
                <a:ext cx="373820" cy="461665"/>
              </a:xfrm>
              <a:prstGeom prst="rect">
                <a:avLst/>
              </a:prstGeom>
              <a:noFill/>
            </p:spPr>
            <p:txBody>
              <a:bodyPr wrap="none" rtlCol="0">
                <a:spAutoFit/>
              </a:bodyPr>
              <a:lstStyle/>
              <a:p>
                <a:r>
                  <a:rPr lang="es-ES" sz="2400" dirty="0"/>
                  <a:t>D</a:t>
                </a:r>
              </a:p>
            </p:txBody>
          </p:sp>
          <p:sp>
            <p:nvSpPr>
              <p:cNvPr id="23" name="Rectangle 22">
                <a:extLst>
                  <a:ext uri="{FF2B5EF4-FFF2-40B4-BE49-F238E27FC236}">
                    <a16:creationId xmlns:a16="http://schemas.microsoft.com/office/drawing/2014/main" id="{4750B219-7174-D46D-33F4-F54D611113C9}"/>
                  </a:ext>
                </a:extLst>
              </p:cNvPr>
              <p:cNvSpPr/>
              <p:nvPr/>
            </p:nvSpPr>
            <p:spPr>
              <a:xfrm>
                <a:off x="4491115" y="1329621"/>
                <a:ext cx="7529403" cy="45121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angle 23">
                <a:extLst>
                  <a:ext uri="{FF2B5EF4-FFF2-40B4-BE49-F238E27FC236}">
                    <a16:creationId xmlns:a16="http://schemas.microsoft.com/office/drawing/2014/main" id="{41F1AC21-52FB-0549-7585-D6594388834E}"/>
                  </a:ext>
                </a:extLst>
              </p:cNvPr>
              <p:cNvSpPr/>
              <p:nvPr/>
            </p:nvSpPr>
            <p:spPr>
              <a:xfrm>
                <a:off x="4496660" y="1324466"/>
                <a:ext cx="3751340" cy="45121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angle 24">
                <a:extLst>
                  <a:ext uri="{FF2B5EF4-FFF2-40B4-BE49-F238E27FC236}">
                    <a16:creationId xmlns:a16="http://schemas.microsoft.com/office/drawing/2014/main" id="{BFAABDCA-6DBD-7AD4-9EDB-2FA3013DD743}"/>
                  </a:ext>
                </a:extLst>
              </p:cNvPr>
              <p:cNvSpPr/>
              <p:nvPr/>
            </p:nvSpPr>
            <p:spPr>
              <a:xfrm>
                <a:off x="4496660" y="1334777"/>
                <a:ext cx="7523858" cy="22457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TextBox 26">
              <a:extLst>
                <a:ext uri="{FF2B5EF4-FFF2-40B4-BE49-F238E27FC236}">
                  <a16:creationId xmlns:a16="http://schemas.microsoft.com/office/drawing/2014/main" id="{43DBA2D4-038D-17B2-88F4-68C8814C5FEE}"/>
                </a:ext>
              </a:extLst>
            </p:cNvPr>
            <p:cNvSpPr txBox="1"/>
            <p:nvPr/>
          </p:nvSpPr>
          <p:spPr>
            <a:xfrm>
              <a:off x="1163164" y="3282575"/>
              <a:ext cx="293670" cy="307777"/>
            </a:xfrm>
            <a:prstGeom prst="rect">
              <a:avLst/>
            </a:prstGeom>
            <a:noFill/>
          </p:spPr>
          <p:txBody>
            <a:bodyPr wrap="none" rtlCol="0">
              <a:spAutoFit/>
            </a:bodyPr>
            <a:lstStyle/>
            <a:p>
              <a:r>
                <a:rPr lang="es-ES" sz="1400" b="1" dirty="0"/>
                <a:t>A</a:t>
              </a:r>
            </a:p>
          </p:txBody>
        </p:sp>
        <p:sp>
          <p:nvSpPr>
            <p:cNvPr id="28" name="TextBox 27">
              <a:extLst>
                <a:ext uri="{FF2B5EF4-FFF2-40B4-BE49-F238E27FC236}">
                  <a16:creationId xmlns:a16="http://schemas.microsoft.com/office/drawing/2014/main" id="{8EA94993-8294-423B-A502-F5C295527468}"/>
                </a:ext>
              </a:extLst>
            </p:cNvPr>
            <p:cNvSpPr txBox="1"/>
            <p:nvPr/>
          </p:nvSpPr>
          <p:spPr>
            <a:xfrm>
              <a:off x="1171178" y="2818525"/>
              <a:ext cx="285656" cy="307777"/>
            </a:xfrm>
            <a:prstGeom prst="rect">
              <a:avLst/>
            </a:prstGeom>
            <a:noFill/>
          </p:spPr>
          <p:txBody>
            <a:bodyPr wrap="none" rtlCol="0">
              <a:spAutoFit/>
            </a:bodyPr>
            <a:lstStyle/>
            <a:p>
              <a:r>
                <a:rPr lang="es-ES" sz="1400" b="1" dirty="0"/>
                <a:t>B</a:t>
              </a:r>
            </a:p>
          </p:txBody>
        </p:sp>
        <p:sp>
          <p:nvSpPr>
            <p:cNvPr id="29" name="TextBox 28">
              <a:extLst>
                <a:ext uri="{FF2B5EF4-FFF2-40B4-BE49-F238E27FC236}">
                  <a16:creationId xmlns:a16="http://schemas.microsoft.com/office/drawing/2014/main" id="{181F96AC-30DF-F077-9C93-EEB5A5F18E93}"/>
                </a:ext>
              </a:extLst>
            </p:cNvPr>
            <p:cNvSpPr txBox="1"/>
            <p:nvPr/>
          </p:nvSpPr>
          <p:spPr>
            <a:xfrm>
              <a:off x="1456834" y="4310233"/>
              <a:ext cx="279244" cy="307777"/>
            </a:xfrm>
            <a:prstGeom prst="rect">
              <a:avLst/>
            </a:prstGeom>
            <a:noFill/>
          </p:spPr>
          <p:txBody>
            <a:bodyPr wrap="none" rtlCol="0">
              <a:spAutoFit/>
            </a:bodyPr>
            <a:lstStyle/>
            <a:p>
              <a:r>
                <a:rPr lang="es-ES" sz="1400" b="1" dirty="0"/>
                <a:t>C</a:t>
              </a:r>
            </a:p>
          </p:txBody>
        </p:sp>
        <p:sp>
          <p:nvSpPr>
            <p:cNvPr id="30" name="TextBox 29">
              <a:extLst>
                <a:ext uri="{FF2B5EF4-FFF2-40B4-BE49-F238E27FC236}">
                  <a16:creationId xmlns:a16="http://schemas.microsoft.com/office/drawing/2014/main" id="{87FDE904-5FF3-7B09-3BE8-E5E21E34B836}"/>
                </a:ext>
              </a:extLst>
            </p:cNvPr>
            <p:cNvSpPr txBox="1"/>
            <p:nvPr/>
          </p:nvSpPr>
          <p:spPr>
            <a:xfrm>
              <a:off x="1868210" y="2558266"/>
              <a:ext cx="298480" cy="307777"/>
            </a:xfrm>
            <a:prstGeom prst="rect">
              <a:avLst/>
            </a:prstGeom>
            <a:noFill/>
          </p:spPr>
          <p:txBody>
            <a:bodyPr wrap="none" rtlCol="0">
              <a:spAutoFit/>
            </a:bodyPr>
            <a:lstStyle/>
            <a:p>
              <a:r>
                <a:rPr lang="es-ES" sz="1400" b="1" dirty="0"/>
                <a:t>D</a:t>
              </a:r>
            </a:p>
          </p:txBody>
        </p:sp>
      </p:grpSp>
      <p:sp>
        <p:nvSpPr>
          <p:cNvPr id="32" name="TextBox 31">
            <a:extLst>
              <a:ext uri="{FF2B5EF4-FFF2-40B4-BE49-F238E27FC236}">
                <a16:creationId xmlns:a16="http://schemas.microsoft.com/office/drawing/2014/main" id="{E1FF0C29-409C-9326-2FBA-0852AB3BBE16}"/>
              </a:ext>
            </a:extLst>
          </p:cNvPr>
          <p:cNvSpPr txBox="1"/>
          <p:nvPr/>
        </p:nvSpPr>
        <p:spPr>
          <a:xfrm>
            <a:off x="281329" y="743498"/>
            <a:ext cx="10609277" cy="523220"/>
          </a:xfrm>
          <a:prstGeom prst="rect">
            <a:avLst/>
          </a:prstGeom>
          <a:noFill/>
        </p:spPr>
        <p:txBody>
          <a:bodyPr wrap="square">
            <a:spAutoFit/>
          </a:bodyPr>
          <a:lstStyle/>
          <a:p>
            <a:r>
              <a:rPr lang="es-ES" sz="2800" b="1" dirty="0">
                <a:latin typeface="Aptos Display" panose="020B0004020202020204" pitchFamily="34" charset="0"/>
              </a:rPr>
              <a:t>Mapa del año de la última perturbación</a:t>
            </a:r>
            <a:endParaRPr lang="en-GB" sz="2800" b="1" dirty="0">
              <a:latin typeface="Aptos Display" panose="020B0004020202020204" pitchFamily="34" charset="0"/>
            </a:endParaRPr>
          </a:p>
        </p:txBody>
      </p:sp>
    </p:spTree>
    <p:extLst>
      <p:ext uri="{BB962C8B-B14F-4D97-AF65-F5344CB8AC3E}">
        <p14:creationId xmlns:p14="http://schemas.microsoft.com/office/powerpoint/2010/main" val="119001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3C884-396C-3CD5-F248-501394B8F5FE}"/>
              </a:ext>
            </a:extLst>
          </p:cNvPr>
          <p:cNvSpPr>
            <a:spLocks noGrp="1"/>
          </p:cNvSpPr>
          <p:nvPr>
            <p:ph type="sldNum" sz="quarter" idx="12"/>
          </p:nvPr>
        </p:nvSpPr>
        <p:spPr/>
        <p:txBody>
          <a:bodyPr/>
          <a:lstStyle/>
          <a:p>
            <a:fld id="{207F8B2A-2251-4ECB-9D15-850376B2F610}" type="slidenum">
              <a:rPr lang="es-ES" smtClean="0"/>
              <a:t>9</a:t>
            </a:fld>
            <a:endParaRPr lang="es-ES"/>
          </a:p>
        </p:txBody>
      </p:sp>
      <p:sp>
        <p:nvSpPr>
          <p:cNvPr id="28" name="TextBox 27">
            <a:extLst>
              <a:ext uri="{FF2B5EF4-FFF2-40B4-BE49-F238E27FC236}">
                <a16:creationId xmlns:a16="http://schemas.microsoft.com/office/drawing/2014/main" id="{E9B7A175-AFA0-50B0-E679-B6AFA04D0BFC}"/>
              </a:ext>
            </a:extLst>
          </p:cNvPr>
          <p:cNvSpPr txBox="1"/>
          <p:nvPr/>
        </p:nvSpPr>
        <p:spPr>
          <a:xfrm>
            <a:off x="281329" y="743498"/>
            <a:ext cx="10609277" cy="523220"/>
          </a:xfrm>
          <a:prstGeom prst="rect">
            <a:avLst/>
          </a:prstGeom>
          <a:noFill/>
        </p:spPr>
        <p:txBody>
          <a:bodyPr wrap="square">
            <a:spAutoFit/>
          </a:bodyPr>
          <a:lstStyle/>
          <a:p>
            <a:r>
              <a:rPr lang="es-ES" sz="2800" b="1" dirty="0">
                <a:latin typeface="Aptos Display" panose="020B0004020202020204" pitchFamily="34" charset="0"/>
              </a:rPr>
              <a:t>Patrones y tendencias de los regímenes de las perturbaciones</a:t>
            </a:r>
            <a:endParaRPr lang="en-GB" sz="2800" b="1" dirty="0">
              <a:latin typeface="Aptos Display" panose="020B0004020202020204" pitchFamily="34" charset="0"/>
            </a:endParaRPr>
          </a:p>
        </p:txBody>
      </p:sp>
      <p:grpSp>
        <p:nvGrpSpPr>
          <p:cNvPr id="3" name="Group 2">
            <a:extLst>
              <a:ext uri="{FF2B5EF4-FFF2-40B4-BE49-F238E27FC236}">
                <a16:creationId xmlns:a16="http://schemas.microsoft.com/office/drawing/2014/main" id="{2A213288-DEED-D967-6029-93E898E5F93D}"/>
              </a:ext>
            </a:extLst>
          </p:cNvPr>
          <p:cNvGrpSpPr/>
          <p:nvPr/>
        </p:nvGrpSpPr>
        <p:grpSpPr>
          <a:xfrm>
            <a:off x="-72948" y="-5319"/>
            <a:ext cx="12337895" cy="466821"/>
            <a:chOff x="-131380" y="-927644"/>
            <a:chExt cx="12454760" cy="466821"/>
          </a:xfrm>
        </p:grpSpPr>
        <p:sp>
          <p:nvSpPr>
            <p:cNvPr id="9" name="Rectangle 8">
              <a:extLst>
                <a:ext uri="{FF2B5EF4-FFF2-40B4-BE49-F238E27FC236}">
                  <a16:creationId xmlns:a16="http://schemas.microsoft.com/office/drawing/2014/main" id="{98F43B0C-77BA-37B4-47AC-4CBCBA5E8476}"/>
                </a:ext>
              </a:extLst>
            </p:cNvPr>
            <p:cNvSpPr/>
            <p:nvPr/>
          </p:nvSpPr>
          <p:spPr>
            <a:xfrm>
              <a:off x="-131380" y="-927644"/>
              <a:ext cx="12454760" cy="461666"/>
            </a:xfrm>
            <a:custGeom>
              <a:avLst/>
              <a:gdLst>
                <a:gd name="connsiteX0" fmla="*/ 0 w 12454760"/>
                <a:gd name="connsiteY0" fmla="*/ 0 h 461666"/>
                <a:gd name="connsiteX1" fmla="*/ 567384 w 12454760"/>
                <a:gd name="connsiteY1" fmla="*/ 0 h 461666"/>
                <a:gd name="connsiteX2" fmla="*/ 1259315 w 12454760"/>
                <a:gd name="connsiteY2" fmla="*/ 0 h 461666"/>
                <a:gd name="connsiteX3" fmla="*/ 1826698 w 12454760"/>
                <a:gd name="connsiteY3" fmla="*/ 0 h 461666"/>
                <a:gd name="connsiteX4" fmla="*/ 2269534 w 12454760"/>
                <a:gd name="connsiteY4" fmla="*/ 0 h 461666"/>
                <a:gd name="connsiteX5" fmla="*/ 3210560 w 12454760"/>
                <a:gd name="connsiteY5" fmla="*/ 0 h 461666"/>
                <a:gd name="connsiteX6" fmla="*/ 3528849 w 12454760"/>
                <a:gd name="connsiteY6" fmla="*/ 0 h 461666"/>
                <a:gd name="connsiteX7" fmla="*/ 4096232 w 12454760"/>
                <a:gd name="connsiteY7" fmla="*/ 0 h 461666"/>
                <a:gd name="connsiteX8" fmla="*/ 4414520 w 12454760"/>
                <a:gd name="connsiteY8" fmla="*/ 0 h 461666"/>
                <a:gd name="connsiteX9" fmla="*/ 4857356 w 12454760"/>
                <a:gd name="connsiteY9" fmla="*/ 0 h 461666"/>
                <a:gd name="connsiteX10" fmla="*/ 5798383 w 12454760"/>
                <a:gd name="connsiteY10" fmla="*/ 0 h 461666"/>
                <a:gd name="connsiteX11" fmla="*/ 6116671 w 12454760"/>
                <a:gd name="connsiteY11" fmla="*/ 0 h 461666"/>
                <a:gd name="connsiteX12" fmla="*/ 7057697 w 12454760"/>
                <a:gd name="connsiteY12" fmla="*/ 0 h 461666"/>
                <a:gd name="connsiteX13" fmla="*/ 7749628 w 12454760"/>
                <a:gd name="connsiteY13" fmla="*/ 0 h 461666"/>
                <a:gd name="connsiteX14" fmla="*/ 8690655 w 12454760"/>
                <a:gd name="connsiteY14" fmla="*/ 0 h 461666"/>
                <a:gd name="connsiteX15" fmla="*/ 9133491 w 12454760"/>
                <a:gd name="connsiteY15" fmla="*/ 0 h 461666"/>
                <a:gd name="connsiteX16" fmla="*/ 9700874 w 12454760"/>
                <a:gd name="connsiteY16" fmla="*/ 0 h 461666"/>
                <a:gd name="connsiteX17" fmla="*/ 10392805 w 12454760"/>
                <a:gd name="connsiteY17" fmla="*/ 0 h 461666"/>
                <a:gd name="connsiteX18" fmla="*/ 10960189 w 12454760"/>
                <a:gd name="connsiteY18" fmla="*/ 0 h 461666"/>
                <a:gd name="connsiteX19" fmla="*/ 11403025 w 12454760"/>
                <a:gd name="connsiteY19" fmla="*/ 0 h 461666"/>
                <a:gd name="connsiteX20" fmla="*/ 12454760 w 12454760"/>
                <a:gd name="connsiteY20" fmla="*/ 0 h 461666"/>
                <a:gd name="connsiteX21" fmla="*/ 12454760 w 12454760"/>
                <a:gd name="connsiteY21" fmla="*/ 461666 h 461666"/>
                <a:gd name="connsiteX22" fmla="*/ 11638281 w 12454760"/>
                <a:gd name="connsiteY22" fmla="*/ 461666 h 461666"/>
                <a:gd name="connsiteX23" fmla="*/ 11195445 w 12454760"/>
                <a:gd name="connsiteY23" fmla="*/ 461666 h 461666"/>
                <a:gd name="connsiteX24" fmla="*/ 10378967 w 12454760"/>
                <a:gd name="connsiteY24" fmla="*/ 461666 h 461666"/>
                <a:gd name="connsiteX25" fmla="*/ 9437940 w 12454760"/>
                <a:gd name="connsiteY25" fmla="*/ 461666 h 461666"/>
                <a:gd name="connsiteX26" fmla="*/ 8496914 w 12454760"/>
                <a:gd name="connsiteY26" fmla="*/ 461666 h 461666"/>
                <a:gd name="connsiteX27" fmla="*/ 7804983 w 12454760"/>
                <a:gd name="connsiteY27" fmla="*/ 461666 h 461666"/>
                <a:gd name="connsiteX28" fmla="*/ 7113052 w 12454760"/>
                <a:gd name="connsiteY28" fmla="*/ 461666 h 461666"/>
                <a:gd name="connsiteX29" fmla="*/ 6421121 w 12454760"/>
                <a:gd name="connsiteY29" fmla="*/ 461666 h 461666"/>
                <a:gd name="connsiteX30" fmla="*/ 5604642 w 12454760"/>
                <a:gd name="connsiteY30" fmla="*/ 461666 h 461666"/>
                <a:gd name="connsiteX31" fmla="*/ 5286354 w 12454760"/>
                <a:gd name="connsiteY31" fmla="*/ 461666 h 461666"/>
                <a:gd name="connsiteX32" fmla="*/ 4718970 w 12454760"/>
                <a:gd name="connsiteY32" fmla="*/ 461666 h 461666"/>
                <a:gd name="connsiteX33" fmla="*/ 4027039 w 12454760"/>
                <a:gd name="connsiteY33" fmla="*/ 461666 h 461666"/>
                <a:gd name="connsiteX34" fmla="*/ 3584203 w 12454760"/>
                <a:gd name="connsiteY34" fmla="*/ 461666 h 461666"/>
                <a:gd name="connsiteX35" fmla="*/ 2767724 w 12454760"/>
                <a:gd name="connsiteY35" fmla="*/ 461666 h 461666"/>
                <a:gd name="connsiteX36" fmla="*/ 2075793 w 12454760"/>
                <a:gd name="connsiteY36" fmla="*/ 461666 h 461666"/>
                <a:gd name="connsiteX37" fmla="*/ 1134767 w 12454760"/>
                <a:gd name="connsiteY37" fmla="*/ 461666 h 461666"/>
                <a:gd name="connsiteX38" fmla="*/ 0 w 12454760"/>
                <a:gd name="connsiteY38" fmla="*/ 461666 h 461666"/>
                <a:gd name="connsiteX39" fmla="*/ 0 w 12454760"/>
                <a:gd name="connsiteY39" fmla="*/ 0 h 4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454760" h="461666" fill="none" extrusionOk="0">
                  <a:moveTo>
                    <a:pt x="0" y="0"/>
                  </a:moveTo>
                  <a:cubicBezTo>
                    <a:pt x="202761" y="-21412"/>
                    <a:pt x="324976" y="-23742"/>
                    <a:pt x="567384" y="0"/>
                  </a:cubicBezTo>
                  <a:cubicBezTo>
                    <a:pt x="809792" y="23742"/>
                    <a:pt x="1052332" y="-18502"/>
                    <a:pt x="1259315" y="0"/>
                  </a:cubicBezTo>
                  <a:cubicBezTo>
                    <a:pt x="1466298" y="18502"/>
                    <a:pt x="1556191" y="-10185"/>
                    <a:pt x="1826698" y="0"/>
                  </a:cubicBezTo>
                  <a:cubicBezTo>
                    <a:pt x="2097205" y="10185"/>
                    <a:pt x="2052342" y="1562"/>
                    <a:pt x="2269534" y="0"/>
                  </a:cubicBezTo>
                  <a:cubicBezTo>
                    <a:pt x="2486726" y="-1562"/>
                    <a:pt x="2855411" y="34334"/>
                    <a:pt x="3210560" y="0"/>
                  </a:cubicBezTo>
                  <a:cubicBezTo>
                    <a:pt x="3565709" y="-34334"/>
                    <a:pt x="3433168" y="-5969"/>
                    <a:pt x="3528849" y="0"/>
                  </a:cubicBezTo>
                  <a:cubicBezTo>
                    <a:pt x="3624530" y="5969"/>
                    <a:pt x="3883160" y="11864"/>
                    <a:pt x="4096232" y="0"/>
                  </a:cubicBezTo>
                  <a:cubicBezTo>
                    <a:pt x="4309304" y="-11864"/>
                    <a:pt x="4335701" y="3187"/>
                    <a:pt x="4414520" y="0"/>
                  </a:cubicBezTo>
                  <a:cubicBezTo>
                    <a:pt x="4493339" y="-3187"/>
                    <a:pt x="4681345" y="676"/>
                    <a:pt x="4857356" y="0"/>
                  </a:cubicBezTo>
                  <a:cubicBezTo>
                    <a:pt x="5033367" y="-676"/>
                    <a:pt x="5420998" y="-30363"/>
                    <a:pt x="5798383" y="0"/>
                  </a:cubicBezTo>
                  <a:cubicBezTo>
                    <a:pt x="6175768" y="30363"/>
                    <a:pt x="5977809" y="3292"/>
                    <a:pt x="6116671" y="0"/>
                  </a:cubicBezTo>
                  <a:cubicBezTo>
                    <a:pt x="6255533" y="-3292"/>
                    <a:pt x="6844287" y="221"/>
                    <a:pt x="7057697" y="0"/>
                  </a:cubicBezTo>
                  <a:cubicBezTo>
                    <a:pt x="7271107" y="-221"/>
                    <a:pt x="7437942" y="-33391"/>
                    <a:pt x="7749628" y="0"/>
                  </a:cubicBezTo>
                  <a:cubicBezTo>
                    <a:pt x="8061314" y="33391"/>
                    <a:pt x="8434683" y="37551"/>
                    <a:pt x="8690655" y="0"/>
                  </a:cubicBezTo>
                  <a:cubicBezTo>
                    <a:pt x="8946627" y="-37551"/>
                    <a:pt x="8923531" y="2563"/>
                    <a:pt x="9133491" y="0"/>
                  </a:cubicBezTo>
                  <a:cubicBezTo>
                    <a:pt x="9343451" y="-2563"/>
                    <a:pt x="9523439" y="-27941"/>
                    <a:pt x="9700874" y="0"/>
                  </a:cubicBezTo>
                  <a:cubicBezTo>
                    <a:pt x="9878309" y="27941"/>
                    <a:pt x="10150177" y="16219"/>
                    <a:pt x="10392805" y="0"/>
                  </a:cubicBezTo>
                  <a:cubicBezTo>
                    <a:pt x="10635433" y="-16219"/>
                    <a:pt x="10693484" y="-4950"/>
                    <a:pt x="10960189" y="0"/>
                  </a:cubicBezTo>
                  <a:cubicBezTo>
                    <a:pt x="11226894" y="4950"/>
                    <a:pt x="11197724" y="-11903"/>
                    <a:pt x="11403025" y="0"/>
                  </a:cubicBezTo>
                  <a:cubicBezTo>
                    <a:pt x="11608326" y="11903"/>
                    <a:pt x="11960748" y="-23234"/>
                    <a:pt x="12454760" y="0"/>
                  </a:cubicBezTo>
                  <a:cubicBezTo>
                    <a:pt x="12462928" y="198682"/>
                    <a:pt x="12472922" y="260068"/>
                    <a:pt x="12454760" y="461666"/>
                  </a:cubicBezTo>
                  <a:cubicBezTo>
                    <a:pt x="12143785" y="490045"/>
                    <a:pt x="11835568" y="426193"/>
                    <a:pt x="11638281" y="461666"/>
                  </a:cubicBezTo>
                  <a:cubicBezTo>
                    <a:pt x="11440994" y="497139"/>
                    <a:pt x="11400473" y="443507"/>
                    <a:pt x="11195445" y="461666"/>
                  </a:cubicBezTo>
                  <a:cubicBezTo>
                    <a:pt x="10990417" y="479825"/>
                    <a:pt x="10635394" y="440327"/>
                    <a:pt x="10378967" y="461666"/>
                  </a:cubicBezTo>
                  <a:cubicBezTo>
                    <a:pt x="10122540" y="483005"/>
                    <a:pt x="9704408" y="489304"/>
                    <a:pt x="9437940" y="461666"/>
                  </a:cubicBezTo>
                  <a:cubicBezTo>
                    <a:pt x="9171472" y="434028"/>
                    <a:pt x="8835079" y="453661"/>
                    <a:pt x="8496914" y="461666"/>
                  </a:cubicBezTo>
                  <a:cubicBezTo>
                    <a:pt x="8158749" y="469671"/>
                    <a:pt x="8052558" y="466775"/>
                    <a:pt x="7804983" y="461666"/>
                  </a:cubicBezTo>
                  <a:cubicBezTo>
                    <a:pt x="7557408" y="456557"/>
                    <a:pt x="7318782" y="469374"/>
                    <a:pt x="7113052" y="461666"/>
                  </a:cubicBezTo>
                  <a:cubicBezTo>
                    <a:pt x="6907322" y="453958"/>
                    <a:pt x="6759316" y="475952"/>
                    <a:pt x="6421121" y="461666"/>
                  </a:cubicBezTo>
                  <a:cubicBezTo>
                    <a:pt x="6082926" y="447380"/>
                    <a:pt x="5774884" y="440923"/>
                    <a:pt x="5604642" y="461666"/>
                  </a:cubicBezTo>
                  <a:cubicBezTo>
                    <a:pt x="5434400" y="482409"/>
                    <a:pt x="5410319" y="465718"/>
                    <a:pt x="5286354" y="461666"/>
                  </a:cubicBezTo>
                  <a:cubicBezTo>
                    <a:pt x="5162389" y="457614"/>
                    <a:pt x="4850560" y="443969"/>
                    <a:pt x="4718970" y="461666"/>
                  </a:cubicBezTo>
                  <a:cubicBezTo>
                    <a:pt x="4587380" y="479363"/>
                    <a:pt x="4294101" y="472664"/>
                    <a:pt x="4027039" y="461666"/>
                  </a:cubicBezTo>
                  <a:cubicBezTo>
                    <a:pt x="3759977" y="450668"/>
                    <a:pt x="3675219" y="459791"/>
                    <a:pt x="3584203" y="461666"/>
                  </a:cubicBezTo>
                  <a:cubicBezTo>
                    <a:pt x="3493187" y="463541"/>
                    <a:pt x="3095363" y="450781"/>
                    <a:pt x="2767724" y="461666"/>
                  </a:cubicBezTo>
                  <a:cubicBezTo>
                    <a:pt x="2440085" y="472551"/>
                    <a:pt x="2307655" y="482049"/>
                    <a:pt x="2075793" y="461666"/>
                  </a:cubicBezTo>
                  <a:cubicBezTo>
                    <a:pt x="1843931" y="441283"/>
                    <a:pt x="1377336" y="438305"/>
                    <a:pt x="1134767" y="461666"/>
                  </a:cubicBezTo>
                  <a:cubicBezTo>
                    <a:pt x="892198" y="485027"/>
                    <a:pt x="452267" y="430001"/>
                    <a:pt x="0" y="461666"/>
                  </a:cubicBezTo>
                  <a:cubicBezTo>
                    <a:pt x="-9610" y="319288"/>
                    <a:pt x="-9552" y="127245"/>
                    <a:pt x="0" y="0"/>
                  </a:cubicBezTo>
                  <a:close/>
                </a:path>
                <a:path w="12454760" h="461666" stroke="0" extrusionOk="0">
                  <a:moveTo>
                    <a:pt x="0" y="0"/>
                  </a:moveTo>
                  <a:cubicBezTo>
                    <a:pt x="444064" y="-28238"/>
                    <a:pt x="486591" y="-2450"/>
                    <a:pt x="941026" y="0"/>
                  </a:cubicBezTo>
                  <a:cubicBezTo>
                    <a:pt x="1395461" y="2450"/>
                    <a:pt x="1283018" y="-5660"/>
                    <a:pt x="1383862" y="0"/>
                  </a:cubicBezTo>
                  <a:cubicBezTo>
                    <a:pt x="1484706" y="5660"/>
                    <a:pt x="1960155" y="32838"/>
                    <a:pt x="2200341" y="0"/>
                  </a:cubicBezTo>
                  <a:cubicBezTo>
                    <a:pt x="2440527" y="-32838"/>
                    <a:pt x="2421413" y="-14137"/>
                    <a:pt x="2518629" y="0"/>
                  </a:cubicBezTo>
                  <a:cubicBezTo>
                    <a:pt x="2615845" y="14137"/>
                    <a:pt x="3055851" y="27647"/>
                    <a:pt x="3459656" y="0"/>
                  </a:cubicBezTo>
                  <a:cubicBezTo>
                    <a:pt x="3863461" y="-27647"/>
                    <a:pt x="4076744" y="-33164"/>
                    <a:pt x="4400682" y="0"/>
                  </a:cubicBezTo>
                  <a:cubicBezTo>
                    <a:pt x="4724620" y="33164"/>
                    <a:pt x="4898533" y="25738"/>
                    <a:pt x="5092613" y="0"/>
                  </a:cubicBezTo>
                  <a:cubicBezTo>
                    <a:pt x="5286693" y="-25738"/>
                    <a:pt x="5541665" y="23118"/>
                    <a:pt x="5909092" y="0"/>
                  </a:cubicBezTo>
                  <a:cubicBezTo>
                    <a:pt x="6276519" y="-23118"/>
                    <a:pt x="6255186" y="21817"/>
                    <a:pt x="6351928" y="0"/>
                  </a:cubicBezTo>
                  <a:cubicBezTo>
                    <a:pt x="6448670" y="-21817"/>
                    <a:pt x="6601157" y="14910"/>
                    <a:pt x="6670216" y="0"/>
                  </a:cubicBezTo>
                  <a:cubicBezTo>
                    <a:pt x="6739275" y="-14910"/>
                    <a:pt x="7342999" y="20423"/>
                    <a:pt x="7611242" y="0"/>
                  </a:cubicBezTo>
                  <a:cubicBezTo>
                    <a:pt x="7879485" y="-20423"/>
                    <a:pt x="7900636" y="-22065"/>
                    <a:pt x="8054078" y="0"/>
                  </a:cubicBezTo>
                  <a:cubicBezTo>
                    <a:pt x="8207520" y="22065"/>
                    <a:pt x="8731175" y="-10584"/>
                    <a:pt x="8995104" y="0"/>
                  </a:cubicBezTo>
                  <a:cubicBezTo>
                    <a:pt x="9259033" y="10584"/>
                    <a:pt x="9444218" y="-3052"/>
                    <a:pt x="9687036" y="0"/>
                  </a:cubicBezTo>
                  <a:cubicBezTo>
                    <a:pt x="9929854" y="3052"/>
                    <a:pt x="10036058" y="27795"/>
                    <a:pt x="10378967" y="0"/>
                  </a:cubicBezTo>
                  <a:cubicBezTo>
                    <a:pt x="10721876" y="-27795"/>
                    <a:pt x="10853160" y="1028"/>
                    <a:pt x="11195445" y="0"/>
                  </a:cubicBezTo>
                  <a:cubicBezTo>
                    <a:pt x="11537730" y="-1028"/>
                    <a:pt x="11841121" y="-27942"/>
                    <a:pt x="12454760" y="0"/>
                  </a:cubicBezTo>
                  <a:cubicBezTo>
                    <a:pt x="12434869" y="116803"/>
                    <a:pt x="12458348" y="258385"/>
                    <a:pt x="12454760" y="461666"/>
                  </a:cubicBezTo>
                  <a:cubicBezTo>
                    <a:pt x="12229025" y="488914"/>
                    <a:pt x="12164927" y="486180"/>
                    <a:pt x="11887376" y="461666"/>
                  </a:cubicBezTo>
                  <a:cubicBezTo>
                    <a:pt x="11609825" y="437152"/>
                    <a:pt x="11530865" y="431189"/>
                    <a:pt x="11195445" y="461666"/>
                  </a:cubicBezTo>
                  <a:cubicBezTo>
                    <a:pt x="10860025" y="492143"/>
                    <a:pt x="10724016" y="474981"/>
                    <a:pt x="10503514" y="461666"/>
                  </a:cubicBezTo>
                  <a:cubicBezTo>
                    <a:pt x="10283012" y="448351"/>
                    <a:pt x="9867243" y="438678"/>
                    <a:pt x="9687036" y="461666"/>
                  </a:cubicBezTo>
                  <a:cubicBezTo>
                    <a:pt x="9506829" y="484654"/>
                    <a:pt x="8992219" y="445217"/>
                    <a:pt x="8746009" y="461666"/>
                  </a:cubicBezTo>
                  <a:cubicBezTo>
                    <a:pt x="8499799" y="478115"/>
                    <a:pt x="8417996" y="478302"/>
                    <a:pt x="8303173" y="461666"/>
                  </a:cubicBezTo>
                  <a:cubicBezTo>
                    <a:pt x="8188350" y="445030"/>
                    <a:pt x="8006773" y="463107"/>
                    <a:pt x="7735790" y="461666"/>
                  </a:cubicBezTo>
                  <a:cubicBezTo>
                    <a:pt x="7464807" y="460225"/>
                    <a:pt x="7489559" y="468348"/>
                    <a:pt x="7292954" y="461666"/>
                  </a:cubicBezTo>
                  <a:cubicBezTo>
                    <a:pt x="7096349" y="454984"/>
                    <a:pt x="6761406" y="462891"/>
                    <a:pt x="6476475" y="461666"/>
                  </a:cubicBezTo>
                  <a:cubicBezTo>
                    <a:pt x="6191544" y="460441"/>
                    <a:pt x="6180451" y="447649"/>
                    <a:pt x="6033639" y="461666"/>
                  </a:cubicBezTo>
                  <a:cubicBezTo>
                    <a:pt x="5886827" y="475683"/>
                    <a:pt x="5825129" y="467175"/>
                    <a:pt x="5715351" y="461666"/>
                  </a:cubicBezTo>
                  <a:cubicBezTo>
                    <a:pt x="5605573" y="456157"/>
                    <a:pt x="5209837" y="416754"/>
                    <a:pt x="4774325" y="461666"/>
                  </a:cubicBezTo>
                  <a:cubicBezTo>
                    <a:pt x="4338813" y="506578"/>
                    <a:pt x="4297183" y="447014"/>
                    <a:pt x="4082394" y="461666"/>
                  </a:cubicBezTo>
                  <a:cubicBezTo>
                    <a:pt x="3867605" y="476318"/>
                    <a:pt x="3782017" y="476499"/>
                    <a:pt x="3515010" y="461666"/>
                  </a:cubicBezTo>
                  <a:cubicBezTo>
                    <a:pt x="3248003" y="446833"/>
                    <a:pt x="3312963" y="446720"/>
                    <a:pt x="3196722" y="461666"/>
                  </a:cubicBezTo>
                  <a:cubicBezTo>
                    <a:pt x="3080481" y="476612"/>
                    <a:pt x="2764160" y="484823"/>
                    <a:pt x="2629338" y="461666"/>
                  </a:cubicBezTo>
                  <a:cubicBezTo>
                    <a:pt x="2494516" y="438509"/>
                    <a:pt x="1993562" y="484972"/>
                    <a:pt x="1688312" y="461666"/>
                  </a:cubicBezTo>
                  <a:cubicBezTo>
                    <a:pt x="1383062" y="438360"/>
                    <a:pt x="1209205" y="487615"/>
                    <a:pt x="871833" y="461666"/>
                  </a:cubicBezTo>
                  <a:cubicBezTo>
                    <a:pt x="534461" y="435717"/>
                    <a:pt x="330784" y="445396"/>
                    <a:pt x="0" y="461666"/>
                  </a:cubicBezTo>
                  <a:cubicBezTo>
                    <a:pt x="-14126" y="312500"/>
                    <a:pt x="-15478" y="208793"/>
                    <a:pt x="0" y="0"/>
                  </a:cubicBezTo>
                  <a:close/>
                </a:path>
              </a:pathLst>
            </a:custGeom>
            <a:solidFill>
              <a:schemeClr val="tx1"/>
            </a:solidFill>
            <a:ln w="76200">
              <a:solidFill>
                <a:schemeClr val="tx1"/>
              </a:solidFill>
              <a:extLst>
                <a:ext uri="{C807C97D-BFC1-408E-A445-0C87EB9F89A2}">
                  <ask:lineSketchStyleProps xmlns:ask="http://schemas.microsoft.com/office/drawing/2018/sketchyshapes" sd="2597794291">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1" name="TextBox 10">
              <a:extLst>
                <a:ext uri="{FF2B5EF4-FFF2-40B4-BE49-F238E27FC236}">
                  <a16:creationId xmlns:a16="http://schemas.microsoft.com/office/drawing/2014/main" id="{0D38D9A3-CD76-A568-4AAB-3C2A3DECEBEE}"/>
                </a:ext>
              </a:extLst>
            </p:cNvPr>
            <p:cNvSpPr txBox="1"/>
            <p:nvPr/>
          </p:nvSpPr>
          <p:spPr>
            <a:xfrm>
              <a:off x="883800" y="-799377"/>
              <a:ext cx="10165773" cy="338554"/>
            </a:xfrm>
            <a:prstGeom prst="rect">
              <a:avLst/>
            </a:prstGeom>
            <a:noFill/>
          </p:spPr>
          <p:txBody>
            <a:bodyPr wrap="none" rtlCol="0">
              <a:spAutoFit/>
            </a:bodyPr>
            <a:lstStyle/>
            <a:p>
              <a:r>
                <a:rPr lang="es-ES" sz="1600" b="1" spc="300" dirty="0">
                  <a:solidFill>
                    <a:schemeClr val="bg1">
                      <a:lumMod val="50000"/>
                    </a:schemeClr>
                  </a:solidFill>
                </a:rPr>
                <a:t>Introducción</a:t>
              </a:r>
              <a:r>
                <a:rPr lang="es-ES" sz="1600" b="1" spc="300" dirty="0">
                  <a:solidFill>
                    <a:schemeClr val="bg1">
                      <a:lumMod val="95000"/>
                    </a:schemeClr>
                  </a:solidFill>
                </a:rPr>
                <a:t>		</a:t>
              </a:r>
              <a:r>
                <a:rPr lang="es-ES" sz="1600" b="1" spc="300" dirty="0">
                  <a:solidFill>
                    <a:schemeClr val="bg1">
                      <a:lumMod val="50000"/>
                    </a:schemeClr>
                  </a:solidFill>
                </a:rPr>
                <a:t>Métodos</a:t>
              </a:r>
              <a:r>
                <a:rPr lang="es-ES" sz="1600" b="1" spc="300" dirty="0">
                  <a:solidFill>
                    <a:schemeClr val="bg1">
                      <a:lumMod val="65000"/>
                    </a:schemeClr>
                  </a:solidFill>
                </a:rPr>
                <a:t>		</a:t>
              </a:r>
              <a:r>
                <a:rPr lang="es-ES" sz="1600" b="1" spc="300" dirty="0">
                  <a:solidFill>
                    <a:schemeClr val="bg1"/>
                  </a:solidFill>
                </a:rPr>
                <a:t>Resultados</a:t>
              </a:r>
              <a:r>
                <a:rPr lang="es-ES" sz="1600" b="1" spc="300" dirty="0">
                  <a:solidFill>
                    <a:schemeClr val="bg1">
                      <a:lumMod val="65000"/>
                    </a:schemeClr>
                  </a:solidFill>
                </a:rPr>
                <a:t> 		Conclusiones</a:t>
              </a:r>
            </a:p>
          </p:txBody>
        </p:sp>
      </p:grpSp>
      <p:grpSp>
        <p:nvGrpSpPr>
          <p:cNvPr id="49" name="Group 48">
            <a:extLst>
              <a:ext uri="{FF2B5EF4-FFF2-40B4-BE49-F238E27FC236}">
                <a16:creationId xmlns:a16="http://schemas.microsoft.com/office/drawing/2014/main" id="{6CB4E256-3E21-BCF7-0A78-B6D5A89BBB74}"/>
              </a:ext>
            </a:extLst>
          </p:cNvPr>
          <p:cNvGrpSpPr/>
          <p:nvPr/>
        </p:nvGrpSpPr>
        <p:grpSpPr>
          <a:xfrm>
            <a:off x="3619732" y="1189455"/>
            <a:ext cx="8374782" cy="5249215"/>
            <a:chOff x="0" y="0"/>
            <a:chExt cx="5898515" cy="3742114"/>
          </a:xfrm>
        </p:grpSpPr>
        <p:pic>
          <p:nvPicPr>
            <p:cNvPr id="50" name="Picture 49">
              <a:extLst>
                <a:ext uri="{FF2B5EF4-FFF2-40B4-BE49-F238E27FC236}">
                  <a16:creationId xmlns:a16="http://schemas.microsoft.com/office/drawing/2014/main" id="{CBE45C98-294C-3D95-8B95-0A899C2C47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898515" cy="2105025"/>
            </a:xfrm>
            <a:prstGeom prst="rect">
              <a:avLst/>
            </a:prstGeom>
            <a:noFill/>
            <a:ln>
              <a:noFill/>
            </a:ln>
          </p:spPr>
        </p:pic>
        <p:pic>
          <p:nvPicPr>
            <p:cNvPr id="51" name="Picture 50">
              <a:extLst>
                <a:ext uri="{FF2B5EF4-FFF2-40B4-BE49-F238E27FC236}">
                  <a16:creationId xmlns:a16="http://schemas.microsoft.com/office/drawing/2014/main" id="{CF71E0D9-D98D-6C7C-F80D-BB921D556D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15879"/>
              <a:ext cx="5790565" cy="1626235"/>
            </a:xfrm>
            <a:prstGeom prst="rect">
              <a:avLst/>
            </a:prstGeom>
            <a:noFill/>
            <a:ln>
              <a:noFill/>
            </a:ln>
          </p:spPr>
        </p:pic>
      </p:grpSp>
      <p:grpSp>
        <p:nvGrpSpPr>
          <p:cNvPr id="57" name="Group 56">
            <a:extLst>
              <a:ext uri="{FF2B5EF4-FFF2-40B4-BE49-F238E27FC236}">
                <a16:creationId xmlns:a16="http://schemas.microsoft.com/office/drawing/2014/main" id="{570F8C81-2597-E47D-69C8-A7C75997999F}"/>
              </a:ext>
            </a:extLst>
          </p:cNvPr>
          <p:cNvGrpSpPr/>
          <p:nvPr/>
        </p:nvGrpSpPr>
        <p:grpSpPr>
          <a:xfrm>
            <a:off x="457011" y="1428316"/>
            <a:ext cx="2987040" cy="4869868"/>
            <a:chOff x="2375198" y="4263136"/>
            <a:chExt cx="2078355" cy="3918845"/>
          </a:xfrm>
        </p:grpSpPr>
        <p:pic>
          <p:nvPicPr>
            <p:cNvPr id="61" name="Picture 60" descr="A map of the united states&#10;&#10;Description automatically generated">
              <a:extLst>
                <a:ext uri="{FF2B5EF4-FFF2-40B4-BE49-F238E27FC236}">
                  <a16:creationId xmlns:a16="http://schemas.microsoft.com/office/drawing/2014/main" id="{807883B4-6CBA-21EF-814C-20A8491871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85" r="63418" b="19504"/>
            <a:stretch/>
          </p:blipFill>
          <p:spPr bwMode="auto">
            <a:xfrm>
              <a:off x="2375198" y="4263136"/>
              <a:ext cx="2078355" cy="2314263"/>
            </a:xfrm>
            <a:prstGeom prst="rect">
              <a:avLst/>
            </a:prstGeom>
            <a:noFill/>
            <a:ln>
              <a:noFill/>
            </a:ln>
            <a:extLst>
              <a:ext uri="{53640926-AAD7-44D8-BBD7-CCE9431645EC}">
                <a14:shadowObscured xmlns:a14="http://schemas.microsoft.com/office/drawing/2010/main"/>
              </a:ext>
            </a:extLst>
          </p:spPr>
        </p:pic>
        <p:pic>
          <p:nvPicPr>
            <p:cNvPr id="59" name="Picture 58" descr="A person standing in front of a white background&#10;&#10;Description automatically generated">
              <a:extLst>
                <a:ext uri="{FF2B5EF4-FFF2-40B4-BE49-F238E27FC236}">
                  <a16:creationId xmlns:a16="http://schemas.microsoft.com/office/drawing/2014/main" id="{C7388A3D-5C82-453F-A8E4-9045B2A234EB}"/>
                </a:ext>
              </a:extLst>
            </p:cNvPr>
            <p:cNvPicPr>
              <a:picLocks noChangeAspect="1"/>
            </p:cNvPicPr>
            <p:nvPr/>
          </p:nvPicPr>
          <p:blipFill rotWithShape="1">
            <a:blip r:embed="rId6">
              <a:extLst>
                <a:ext uri="{28A0092B-C50C-407E-A947-70E740481C1C}">
                  <a14:useLocalDpi xmlns:a14="http://schemas.microsoft.com/office/drawing/2010/main" val="0"/>
                </a:ext>
              </a:extLst>
            </a:blip>
            <a:srcRect r="61437"/>
            <a:stretch/>
          </p:blipFill>
          <p:spPr bwMode="auto">
            <a:xfrm>
              <a:off x="2375198" y="6737723"/>
              <a:ext cx="1939673" cy="1444258"/>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39310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ac476a6-f293-4683-8b71-b5cecc070d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04E031EF35DA7419DD408FD0762079C" ma:contentTypeVersion="14" ma:contentTypeDescription="Crear nuevo documento." ma:contentTypeScope="" ma:versionID="d4932a71e4b1f21c0a2988afa7364922">
  <xsd:schema xmlns:xsd="http://www.w3.org/2001/XMLSchema" xmlns:xs="http://www.w3.org/2001/XMLSchema" xmlns:p="http://schemas.microsoft.com/office/2006/metadata/properties" xmlns:ns3="5f273482-b105-40bd-8169-367bf717d770" xmlns:ns4="6ac476a6-f293-4683-8b71-b5cecc070d0a" targetNamespace="http://schemas.microsoft.com/office/2006/metadata/properties" ma:root="true" ma:fieldsID="4aec3d09f7611200e7b7b46dc81bc632" ns3:_="" ns4:_="">
    <xsd:import namespace="5f273482-b105-40bd-8169-367bf717d770"/>
    <xsd:import namespace="6ac476a6-f293-4683-8b71-b5cecc070d0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LengthInSeconds"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273482-b105-40bd-8169-367bf717d77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c476a6-f293-4683-8b71-b5cecc070d0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descrip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9BE048-084A-4134-B1D0-88F1F8F02A52}">
  <ds:schemaRefs>
    <ds:schemaRef ds:uri="http://schemas.microsoft.com/sharepoint/v3/contenttype/forms"/>
  </ds:schemaRefs>
</ds:datastoreItem>
</file>

<file path=customXml/itemProps2.xml><?xml version="1.0" encoding="utf-8"?>
<ds:datastoreItem xmlns:ds="http://schemas.openxmlformats.org/officeDocument/2006/customXml" ds:itemID="{0079F50E-132B-4627-996E-AFCB9C82FF9E}">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6ac476a6-f293-4683-8b71-b5cecc070d0a"/>
    <ds:schemaRef ds:uri="http://schemas.microsoft.com/office/2006/documentManagement/types"/>
    <ds:schemaRef ds:uri="5f273482-b105-40bd-8169-367bf717d770"/>
    <ds:schemaRef ds:uri="http://www.w3.org/XML/1998/namespace"/>
    <ds:schemaRef ds:uri="http://purl.org/dc/dcmitype/"/>
  </ds:schemaRefs>
</ds:datastoreItem>
</file>

<file path=customXml/itemProps3.xml><?xml version="1.0" encoding="utf-8"?>
<ds:datastoreItem xmlns:ds="http://schemas.openxmlformats.org/officeDocument/2006/customXml" ds:itemID="{9FECBE10-A7AE-41E1-89CE-FB7372E2D9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273482-b105-40bd-8169-367bf717d770"/>
    <ds:schemaRef ds:uri="6ac476a6-f293-4683-8b71-b5cecc070d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6152</TotalTime>
  <Words>4386</Words>
  <Application>Microsoft Office PowerPoint</Application>
  <PresentationFormat>Panorámica</PresentationFormat>
  <Paragraphs>262</Paragraphs>
  <Slides>17</Slides>
  <Notes>16</Notes>
  <HiddenSlides>6</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Aptos</vt:lpstr>
      <vt:lpstr>Aptos Display</vt:lpstr>
      <vt:lpstr>Arial</vt:lpstr>
      <vt:lpstr>Calibri</vt:lpstr>
      <vt:lpstr>Calibri Light</vt:lpstr>
      <vt:lpstr>Cambria Math</vt:lpstr>
      <vt:lpstr>Office Theme</vt:lpstr>
      <vt:lpstr>Monitorización de perturbaciones forestales en España (1988- 2023) mediante series temporales de satélites Landsat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Monitorización de perturbaciones forestales en España (1988- 2023) mediante series temporales de satélites Landsat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forest loss and degradation in Spain (1988-2023) using Landsat time series</dc:title>
  <dc:creator>Miguel Romero Sofía</dc:creator>
  <cp:lastModifiedBy>UAH</cp:lastModifiedBy>
  <cp:revision>19</cp:revision>
  <dcterms:created xsi:type="dcterms:W3CDTF">2023-09-28T07:39:53Z</dcterms:created>
  <dcterms:modified xsi:type="dcterms:W3CDTF">2023-11-15T10:43:12Z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0x010100604E031EF35DA7419DD408FD0762079C</vt:lpwstr>
  </property>
</Properties>
</file>